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Default Extension="jpeg" ContentType="image/jpeg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8" r:id="rId2"/>
  </p:sldMasterIdLst>
  <p:notesMasterIdLst>
    <p:notesMasterId r:id="rId126"/>
  </p:notesMasterIdLst>
  <p:sldIdLst>
    <p:sldId id="257" r:id="rId3"/>
    <p:sldId id="335" r:id="rId4"/>
    <p:sldId id="432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93" r:id="rId15"/>
    <p:sldId id="346" r:id="rId16"/>
    <p:sldId id="347" r:id="rId17"/>
    <p:sldId id="348" r:id="rId18"/>
    <p:sldId id="487" r:id="rId19"/>
    <p:sldId id="488" r:id="rId20"/>
    <p:sldId id="489" r:id="rId21"/>
    <p:sldId id="495" r:id="rId22"/>
    <p:sldId id="496" r:id="rId23"/>
    <p:sldId id="497" r:id="rId24"/>
    <p:sldId id="491" r:id="rId25"/>
    <p:sldId id="394" r:id="rId26"/>
    <p:sldId id="430" r:id="rId27"/>
    <p:sldId id="366" r:id="rId28"/>
    <p:sldId id="367" r:id="rId29"/>
    <p:sldId id="514" r:id="rId30"/>
    <p:sldId id="515" r:id="rId31"/>
    <p:sldId id="371" r:id="rId32"/>
    <p:sldId id="521" r:id="rId33"/>
    <p:sldId id="522" r:id="rId34"/>
    <p:sldId id="400" r:id="rId35"/>
    <p:sldId id="401" r:id="rId36"/>
    <p:sldId id="403" r:id="rId37"/>
    <p:sldId id="431" r:id="rId38"/>
    <p:sldId id="376" r:id="rId39"/>
    <p:sldId id="377" r:id="rId40"/>
    <p:sldId id="433" r:id="rId41"/>
    <p:sldId id="397" r:id="rId42"/>
    <p:sldId id="437" r:id="rId43"/>
    <p:sldId id="516" r:id="rId44"/>
    <p:sldId id="438" r:id="rId45"/>
    <p:sldId id="517" r:id="rId46"/>
    <p:sldId id="518" r:id="rId47"/>
    <p:sldId id="519" r:id="rId48"/>
    <p:sldId id="398" r:id="rId49"/>
    <p:sldId id="520" r:id="rId50"/>
    <p:sldId id="379" r:id="rId51"/>
    <p:sldId id="407" r:id="rId52"/>
    <p:sldId id="458" r:id="rId53"/>
    <p:sldId id="459" r:id="rId54"/>
    <p:sldId id="406" r:id="rId55"/>
    <p:sldId id="409" r:id="rId56"/>
    <p:sldId id="422" r:id="rId57"/>
    <p:sldId id="423" r:id="rId58"/>
    <p:sldId id="419" r:id="rId59"/>
    <p:sldId id="420" r:id="rId60"/>
    <p:sldId id="410" r:id="rId61"/>
    <p:sldId id="383" r:id="rId62"/>
    <p:sldId id="408" r:id="rId63"/>
    <p:sldId id="434" r:id="rId64"/>
    <p:sldId id="435" r:id="rId65"/>
    <p:sldId id="389" r:id="rId66"/>
    <p:sldId id="411" r:id="rId67"/>
    <p:sldId id="413" r:id="rId68"/>
    <p:sldId id="486" r:id="rId69"/>
    <p:sldId id="414" r:id="rId70"/>
    <p:sldId id="415" r:id="rId71"/>
    <p:sldId id="452" r:id="rId72"/>
    <p:sldId id="453" r:id="rId73"/>
    <p:sldId id="454" r:id="rId74"/>
    <p:sldId id="455" r:id="rId75"/>
    <p:sldId id="456" r:id="rId76"/>
    <p:sldId id="457" r:id="rId77"/>
    <p:sldId id="499" r:id="rId78"/>
    <p:sldId id="448" r:id="rId79"/>
    <p:sldId id="502" r:id="rId80"/>
    <p:sldId id="511" r:id="rId81"/>
    <p:sldId id="512" r:id="rId82"/>
    <p:sldId id="500" r:id="rId83"/>
    <p:sldId id="505" r:id="rId84"/>
    <p:sldId id="504" r:id="rId85"/>
    <p:sldId id="506" r:id="rId86"/>
    <p:sldId id="513" r:id="rId87"/>
    <p:sldId id="507" r:id="rId88"/>
    <p:sldId id="492" r:id="rId89"/>
    <p:sldId id="494" r:id="rId90"/>
    <p:sldId id="493" r:id="rId91"/>
    <p:sldId id="498" r:id="rId92"/>
    <p:sldId id="460" r:id="rId93"/>
    <p:sldId id="450" r:id="rId94"/>
    <p:sldId id="508" r:id="rId95"/>
    <p:sldId id="509" r:id="rId96"/>
    <p:sldId id="510" r:id="rId97"/>
    <p:sldId id="440" r:id="rId98"/>
    <p:sldId id="442" r:id="rId99"/>
    <p:sldId id="443" r:id="rId100"/>
    <p:sldId id="444" r:id="rId101"/>
    <p:sldId id="445" r:id="rId102"/>
    <p:sldId id="446" r:id="rId103"/>
    <p:sldId id="523" r:id="rId104"/>
    <p:sldId id="447" r:id="rId105"/>
    <p:sldId id="485" r:id="rId106"/>
    <p:sldId id="416" r:id="rId107"/>
    <p:sldId id="480" r:id="rId108"/>
    <p:sldId id="387" r:id="rId109"/>
    <p:sldId id="391" r:id="rId110"/>
    <p:sldId id="461" r:id="rId111"/>
    <p:sldId id="462" r:id="rId112"/>
    <p:sldId id="465" r:id="rId113"/>
    <p:sldId id="468" r:id="rId114"/>
    <p:sldId id="469" r:id="rId115"/>
    <p:sldId id="470" r:id="rId116"/>
    <p:sldId id="471" r:id="rId117"/>
    <p:sldId id="472" r:id="rId118"/>
    <p:sldId id="473" r:id="rId119"/>
    <p:sldId id="474" r:id="rId120"/>
    <p:sldId id="475" r:id="rId121"/>
    <p:sldId id="476" r:id="rId122"/>
    <p:sldId id="477" r:id="rId123"/>
    <p:sldId id="478" r:id="rId124"/>
    <p:sldId id="479" r:id="rId1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1" autoAdjust="0"/>
    <p:restoredTop sz="86500" autoAdjust="0"/>
  </p:normalViewPr>
  <p:slideViewPr>
    <p:cSldViewPr>
      <p:cViewPr varScale="1">
        <p:scale>
          <a:sx n="44" d="100"/>
          <a:sy n="44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40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12" Type="http://schemas.openxmlformats.org/officeDocument/2006/relationships/image" Target="../media/image68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11" Type="http://schemas.openxmlformats.org/officeDocument/2006/relationships/image" Target="../media/image67.wmf"/><Relationship Id="rId5" Type="http://schemas.openxmlformats.org/officeDocument/2006/relationships/image" Target="../media/image61.wmf"/><Relationship Id="rId10" Type="http://schemas.openxmlformats.org/officeDocument/2006/relationships/image" Target="../media/image66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76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1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2.wmf"/><Relationship Id="rId5" Type="http://schemas.openxmlformats.org/officeDocument/2006/relationships/image" Target="../media/image74.wmf"/><Relationship Id="rId4" Type="http://schemas.openxmlformats.org/officeDocument/2006/relationships/image" Target="../media/image9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4" Type="http://schemas.openxmlformats.org/officeDocument/2006/relationships/image" Target="../media/image108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5" Type="http://schemas.openxmlformats.org/officeDocument/2006/relationships/image" Target="../media/image113.wmf"/><Relationship Id="rId4" Type="http://schemas.openxmlformats.org/officeDocument/2006/relationships/image" Target="../media/image118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21.wmf"/><Relationship Id="rId7" Type="http://schemas.openxmlformats.org/officeDocument/2006/relationships/image" Target="../media/image125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7" Type="http://schemas.openxmlformats.org/officeDocument/2006/relationships/image" Target="../media/image136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6" Type="http://schemas.openxmlformats.org/officeDocument/2006/relationships/image" Target="../media/image135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7" Type="http://schemas.openxmlformats.org/officeDocument/2006/relationships/image" Target="../media/image143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6" Type="http://schemas.openxmlformats.org/officeDocument/2006/relationships/image" Target="../media/image142.wmf"/><Relationship Id="rId5" Type="http://schemas.openxmlformats.org/officeDocument/2006/relationships/image" Target="../media/image141.wmf"/><Relationship Id="rId4" Type="http://schemas.openxmlformats.org/officeDocument/2006/relationships/image" Target="../media/image140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5" Type="http://schemas.openxmlformats.org/officeDocument/2006/relationships/image" Target="../media/image148.wmf"/><Relationship Id="rId4" Type="http://schemas.openxmlformats.org/officeDocument/2006/relationships/image" Target="../media/image14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wmf"/><Relationship Id="rId1" Type="http://schemas.openxmlformats.org/officeDocument/2006/relationships/image" Target="../media/image149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3" Type="http://schemas.openxmlformats.org/officeDocument/2006/relationships/image" Target="../media/image153.wmf"/><Relationship Id="rId7" Type="http://schemas.openxmlformats.org/officeDocument/2006/relationships/image" Target="../media/image157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Relationship Id="rId6" Type="http://schemas.openxmlformats.org/officeDocument/2006/relationships/image" Target="../media/image156.wmf"/><Relationship Id="rId5" Type="http://schemas.openxmlformats.org/officeDocument/2006/relationships/image" Target="../media/image155.wmf"/><Relationship Id="rId4" Type="http://schemas.openxmlformats.org/officeDocument/2006/relationships/image" Target="../media/image154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3" Type="http://schemas.openxmlformats.org/officeDocument/2006/relationships/image" Target="../media/image161.wmf"/><Relationship Id="rId7" Type="http://schemas.openxmlformats.org/officeDocument/2006/relationships/image" Target="../media/image165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6" Type="http://schemas.openxmlformats.org/officeDocument/2006/relationships/image" Target="../media/image164.wmf"/><Relationship Id="rId5" Type="http://schemas.openxmlformats.org/officeDocument/2006/relationships/image" Target="../media/image163.wmf"/><Relationship Id="rId4" Type="http://schemas.openxmlformats.org/officeDocument/2006/relationships/image" Target="../media/image162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wmf"/><Relationship Id="rId1" Type="http://schemas.openxmlformats.org/officeDocument/2006/relationships/image" Target="../media/image167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wmf"/><Relationship Id="rId1" Type="http://schemas.openxmlformats.org/officeDocument/2006/relationships/image" Target="../media/image169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wmf"/><Relationship Id="rId1" Type="http://schemas.openxmlformats.org/officeDocument/2006/relationships/image" Target="../media/image171.wmf"/></Relationships>
</file>

<file path=ppt/drawings/_rels/vmlDrawing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3" Type="http://schemas.openxmlformats.org/officeDocument/2006/relationships/image" Target="../media/image161.wmf"/><Relationship Id="rId7" Type="http://schemas.openxmlformats.org/officeDocument/2006/relationships/image" Target="../media/image165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Relationship Id="rId6" Type="http://schemas.openxmlformats.org/officeDocument/2006/relationships/image" Target="../media/image164.wmf"/><Relationship Id="rId5" Type="http://schemas.openxmlformats.org/officeDocument/2006/relationships/image" Target="../media/image163.wmf"/><Relationship Id="rId4" Type="http://schemas.openxmlformats.org/officeDocument/2006/relationships/image" Target="../media/image174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wmf"/><Relationship Id="rId1" Type="http://schemas.openxmlformats.org/officeDocument/2006/relationships/image" Target="../media/image175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wmf"/><Relationship Id="rId1" Type="http://schemas.openxmlformats.org/officeDocument/2006/relationships/image" Target="../media/image169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wmf"/><Relationship Id="rId1" Type="http://schemas.openxmlformats.org/officeDocument/2006/relationships/image" Target="../media/image17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75.wmf"/><Relationship Id="rId1" Type="http://schemas.openxmlformats.org/officeDocument/2006/relationships/image" Target="../media/image176.wmf"/><Relationship Id="rId5" Type="http://schemas.openxmlformats.org/officeDocument/2006/relationships/image" Target="../media/image181.wmf"/><Relationship Id="rId4" Type="http://schemas.openxmlformats.org/officeDocument/2006/relationships/image" Target="../media/image180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wmf"/><Relationship Id="rId2" Type="http://schemas.openxmlformats.org/officeDocument/2006/relationships/image" Target="../media/image183.wmf"/><Relationship Id="rId1" Type="http://schemas.openxmlformats.org/officeDocument/2006/relationships/image" Target="../media/image182.wmf"/></Relationships>
</file>

<file path=ppt/drawings/_rels/vmlDrawing5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wmf"/><Relationship Id="rId13" Type="http://schemas.openxmlformats.org/officeDocument/2006/relationships/image" Target="../media/image197.wmf"/><Relationship Id="rId18" Type="http://schemas.openxmlformats.org/officeDocument/2006/relationships/image" Target="../media/image202.wmf"/><Relationship Id="rId3" Type="http://schemas.openxmlformats.org/officeDocument/2006/relationships/image" Target="../media/image187.wmf"/><Relationship Id="rId7" Type="http://schemas.openxmlformats.org/officeDocument/2006/relationships/image" Target="../media/image191.wmf"/><Relationship Id="rId12" Type="http://schemas.openxmlformats.org/officeDocument/2006/relationships/image" Target="../media/image196.wmf"/><Relationship Id="rId17" Type="http://schemas.openxmlformats.org/officeDocument/2006/relationships/image" Target="../media/image201.wmf"/><Relationship Id="rId2" Type="http://schemas.openxmlformats.org/officeDocument/2006/relationships/image" Target="../media/image186.wmf"/><Relationship Id="rId16" Type="http://schemas.openxmlformats.org/officeDocument/2006/relationships/image" Target="../media/image200.wmf"/><Relationship Id="rId1" Type="http://schemas.openxmlformats.org/officeDocument/2006/relationships/image" Target="../media/image185.wmf"/><Relationship Id="rId6" Type="http://schemas.openxmlformats.org/officeDocument/2006/relationships/image" Target="../media/image190.wmf"/><Relationship Id="rId11" Type="http://schemas.openxmlformats.org/officeDocument/2006/relationships/image" Target="../media/image195.wmf"/><Relationship Id="rId5" Type="http://schemas.openxmlformats.org/officeDocument/2006/relationships/image" Target="../media/image189.wmf"/><Relationship Id="rId15" Type="http://schemas.openxmlformats.org/officeDocument/2006/relationships/image" Target="../media/image199.wmf"/><Relationship Id="rId10" Type="http://schemas.openxmlformats.org/officeDocument/2006/relationships/image" Target="../media/image194.wmf"/><Relationship Id="rId4" Type="http://schemas.openxmlformats.org/officeDocument/2006/relationships/image" Target="../media/image188.wmf"/><Relationship Id="rId9" Type="http://schemas.openxmlformats.org/officeDocument/2006/relationships/image" Target="../media/image193.wmf"/><Relationship Id="rId14" Type="http://schemas.openxmlformats.org/officeDocument/2006/relationships/image" Target="../media/image198.wmf"/></Relationships>
</file>

<file path=ppt/drawings/_rels/vmlDrawing5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wmf"/><Relationship Id="rId13" Type="http://schemas.openxmlformats.org/officeDocument/2006/relationships/image" Target="../media/image197.wmf"/><Relationship Id="rId18" Type="http://schemas.openxmlformats.org/officeDocument/2006/relationships/image" Target="../media/image204.wmf"/><Relationship Id="rId3" Type="http://schemas.openxmlformats.org/officeDocument/2006/relationships/image" Target="../media/image187.wmf"/><Relationship Id="rId7" Type="http://schemas.openxmlformats.org/officeDocument/2006/relationships/image" Target="../media/image191.wmf"/><Relationship Id="rId12" Type="http://schemas.openxmlformats.org/officeDocument/2006/relationships/image" Target="../media/image196.wmf"/><Relationship Id="rId17" Type="http://schemas.openxmlformats.org/officeDocument/2006/relationships/image" Target="../media/image203.wmf"/><Relationship Id="rId2" Type="http://schemas.openxmlformats.org/officeDocument/2006/relationships/image" Target="../media/image186.wmf"/><Relationship Id="rId16" Type="http://schemas.openxmlformats.org/officeDocument/2006/relationships/image" Target="../media/image200.wmf"/><Relationship Id="rId1" Type="http://schemas.openxmlformats.org/officeDocument/2006/relationships/image" Target="../media/image185.wmf"/><Relationship Id="rId6" Type="http://schemas.openxmlformats.org/officeDocument/2006/relationships/image" Target="../media/image190.wmf"/><Relationship Id="rId11" Type="http://schemas.openxmlformats.org/officeDocument/2006/relationships/image" Target="../media/image195.wmf"/><Relationship Id="rId5" Type="http://schemas.openxmlformats.org/officeDocument/2006/relationships/image" Target="../media/image189.wmf"/><Relationship Id="rId15" Type="http://schemas.openxmlformats.org/officeDocument/2006/relationships/image" Target="../media/image199.wmf"/><Relationship Id="rId10" Type="http://schemas.openxmlformats.org/officeDocument/2006/relationships/image" Target="../media/image194.wmf"/><Relationship Id="rId4" Type="http://schemas.openxmlformats.org/officeDocument/2006/relationships/image" Target="../media/image188.wmf"/><Relationship Id="rId9" Type="http://schemas.openxmlformats.org/officeDocument/2006/relationships/image" Target="../media/image193.wmf"/><Relationship Id="rId14" Type="http://schemas.openxmlformats.org/officeDocument/2006/relationships/image" Target="../media/image198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wmf"/><Relationship Id="rId2" Type="http://schemas.openxmlformats.org/officeDocument/2006/relationships/image" Target="../media/image206.wmf"/><Relationship Id="rId1" Type="http://schemas.openxmlformats.org/officeDocument/2006/relationships/image" Target="../media/image205.wmf"/><Relationship Id="rId5" Type="http://schemas.openxmlformats.org/officeDocument/2006/relationships/image" Target="../media/image209.wmf"/><Relationship Id="rId4" Type="http://schemas.openxmlformats.org/officeDocument/2006/relationships/image" Target="../media/image208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wmf"/><Relationship Id="rId2" Type="http://schemas.openxmlformats.org/officeDocument/2006/relationships/image" Target="../media/image211.wmf"/><Relationship Id="rId1" Type="http://schemas.openxmlformats.org/officeDocument/2006/relationships/image" Target="../media/image210.wmf"/><Relationship Id="rId4" Type="http://schemas.openxmlformats.org/officeDocument/2006/relationships/image" Target="../media/image213.w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wmf"/><Relationship Id="rId1" Type="http://schemas.openxmlformats.org/officeDocument/2006/relationships/image" Target="../media/image214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wmf"/><Relationship Id="rId2" Type="http://schemas.openxmlformats.org/officeDocument/2006/relationships/image" Target="../media/image214.wmf"/><Relationship Id="rId1" Type="http://schemas.openxmlformats.org/officeDocument/2006/relationships/image" Target="../media/image210.wmf"/><Relationship Id="rId4" Type="http://schemas.openxmlformats.org/officeDocument/2006/relationships/image" Target="../media/image217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wmf"/><Relationship Id="rId2" Type="http://schemas.openxmlformats.org/officeDocument/2006/relationships/image" Target="../media/image226.wmf"/><Relationship Id="rId1" Type="http://schemas.openxmlformats.org/officeDocument/2006/relationships/image" Target="../media/image48.wmf"/><Relationship Id="rId5" Type="http://schemas.openxmlformats.org/officeDocument/2006/relationships/image" Target="../media/image53.wmf"/><Relationship Id="rId4" Type="http://schemas.openxmlformats.org/officeDocument/2006/relationships/image" Target="../media/image228.wmf"/></Relationships>
</file>

<file path=ppt/drawings/_rels/vmlDrawing5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230.wmf"/><Relationship Id="rId1" Type="http://schemas.openxmlformats.org/officeDocument/2006/relationships/image" Target="../media/image229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10" Type="http://schemas.openxmlformats.org/officeDocument/2006/relationships/image" Target="../media/image64.wmf"/><Relationship Id="rId4" Type="http://schemas.openxmlformats.org/officeDocument/2006/relationships/image" Target="../media/image231.wmf"/><Relationship Id="rId9" Type="http://schemas.openxmlformats.org/officeDocument/2006/relationships/image" Target="../media/image2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wmf"/><Relationship Id="rId2" Type="http://schemas.openxmlformats.org/officeDocument/2006/relationships/image" Target="../media/image235.wmf"/><Relationship Id="rId1" Type="http://schemas.openxmlformats.org/officeDocument/2006/relationships/image" Target="../media/image234.wmf"/><Relationship Id="rId4" Type="http://schemas.openxmlformats.org/officeDocument/2006/relationships/image" Target="../media/image229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wmf"/><Relationship Id="rId2" Type="http://schemas.openxmlformats.org/officeDocument/2006/relationships/image" Target="../media/image238.wmf"/><Relationship Id="rId1" Type="http://schemas.openxmlformats.org/officeDocument/2006/relationships/image" Target="../media/image2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AC37EC2-7DD1-4768-9089-40C7DA49E05D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F49C482-453B-45A8-9E76-889981882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Presentation Title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5BB1C44-D8B3-4F3E-8106-5A17C6C0BFC4}" type="datetime4">
              <a:rPr lang="en-US" smtClean="0">
                <a:ea typeface="ＭＳ Ｐゴシック" pitchFamily="34" charset="-128"/>
              </a:rPr>
              <a:pPr/>
              <a:t>December 10, 2010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40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Speaker Name</a:t>
            </a:r>
          </a:p>
        </p:txBody>
      </p:sp>
      <p:sp>
        <p:nvSpPr>
          <p:cNvPr id="440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92549-673E-4BFA-A0F5-F62C31E31870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40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ln/>
        </p:spPr>
      </p:sp>
      <p:sp>
        <p:nvSpPr>
          <p:cNvPr id="440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55299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C2967CDA-840F-4B87-96E8-68072118C3BD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55300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55301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786BBB71-5588-442D-B49C-69B8B3AFCDCC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11</a:t>
            </a:fld>
            <a:endParaRPr lang="en-US" sz="1100" b="1" dirty="0"/>
          </a:p>
        </p:txBody>
      </p:sp>
      <p:sp>
        <p:nvSpPr>
          <p:cNvPr id="55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  <a:ea typeface="ＭＳ Ｐゴシック" pitchFamily="34" charset="-128"/>
              </a:rPr>
              <a:t>d</a:t>
            </a:r>
            <a:r>
              <a:rPr lang="en-US" baseline="-25000" smtClean="0">
                <a:latin typeface="Comic Sans MS" pitchFamily="66" charset="0"/>
                <a:ea typeface="ＭＳ Ｐゴシック" pitchFamily="34" charset="-128"/>
              </a:rPr>
              <a:t>Yi,Yj</a:t>
            </a:r>
            <a:r>
              <a:rPr lang="en-US" smtClean="0">
                <a:latin typeface="Comic Sans MS" pitchFamily="66" charset="0"/>
                <a:ea typeface="ＭＳ Ｐゴシック" pitchFamily="34" charset="-128"/>
              </a:rPr>
              <a:t> is the distance between source Y</a:t>
            </a:r>
            <a:r>
              <a:rPr lang="en-US" baseline="-25000" smtClean="0">
                <a:latin typeface="Comic Sans MS" pitchFamily="66" charset="0"/>
                <a:ea typeface="ＭＳ Ｐゴシック" pitchFamily="34" charset="-128"/>
              </a:rPr>
              <a:t>i</a:t>
            </a:r>
            <a:r>
              <a:rPr lang="en-US" smtClean="0">
                <a:latin typeface="Comic Sans MS" pitchFamily="66" charset="0"/>
                <a:ea typeface="ＭＳ Ｐゴシック" pitchFamily="34" charset="-128"/>
              </a:rPr>
              <a:t> and Y</a:t>
            </a:r>
            <a:r>
              <a:rPr lang="en-US" baseline="-25000" smtClean="0">
                <a:latin typeface="Comic Sans MS" pitchFamily="66" charset="0"/>
                <a:ea typeface="ＭＳ Ｐゴシック" pitchFamily="34" charset="-128"/>
              </a:rPr>
              <a:t>j</a:t>
            </a:r>
            <a:r>
              <a:rPr lang="en-US" smtClean="0">
                <a:latin typeface="Comic Sans MS" pitchFamily="66" charset="0"/>
                <a:ea typeface="ＭＳ Ｐゴシック" pitchFamily="34" charset="-128"/>
              </a:rPr>
              <a:t> , and c is a constant that specifies the coverage of spatial correlation in the data. </a:t>
            </a:r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The joint entropy of q sources using node Yi as a relay is obtained with the constructive iterative technique.</a:t>
            </a:r>
          </a:p>
          <a:p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In what follows, we will look at the problem of maximizing the “symbol” throughput of the network by efficiently selecting the routing paths.</a:t>
            </a:r>
          </a:p>
        </p:txBody>
      </p:sp>
      <p:sp>
        <p:nvSpPr>
          <p:cNvPr id="563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Presentation Title</a:t>
            </a:r>
          </a:p>
        </p:txBody>
      </p:sp>
      <p:sp>
        <p:nvSpPr>
          <p:cNvPr id="5632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C6B69EC-1967-4CFE-A12C-3CF898A3094D}" type="datetime1">
              <a:rPr lang="en-US" smtClean="0">
                <a:ea typeface="ＭＳ Ｐゴシック" pitchFamily="34" charset="-128"/>
              </a:rPr>
              <a:pPr/>
              <a:t>12/10/2010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632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Speaker Name</a:t>
            </a:r>
          </a:p>
        </p:txBody>
      </p:sp>
      <p:sp>
        <p:nvSpPr>
          <p:cNvPr id="5632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2F717-16F0-4998-BAA9-9077F017F7BB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55299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C2967CDA-840F-4B87-96E8-68072118C3BD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55300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55301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786BBB71-5588-442D-B49C-69B8B3AFCDCC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13</a:t>
            </a:fld>
            <a:endParaRPr lang="en-US" sz="1100" b="1" dirty="0"/>
          </a:p>
        </p:txBody>
      </p:sp>
      <p:sp>
        <p:nvSpPr>
          <p:cNvPr id="55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58371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E630ADB7-FBAD-40A4-BC2D-B88F50C68880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58372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58373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239EDF63-61AD-4FAB-87F2-098208839AF7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14</a:t>
            </a:fld>
            <a:endParaRPr lang="en-US" sz="1100" b="1" dirty="0"/>
          </a:p>
        </p:txBody>
      </p:sp>
      <p:sp>
        <p:nvSpPr>
          <p:cNvPr id="58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583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58371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E630ADB7-FBAD-40A4-BC2D-B88F50C68880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58372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58373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239EDF63-61AD-4FAB-87F2-098208839AF7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15</a:t>
            </a:fld>
            <a:endParaRPr lang="en-US" sz="1100" b="1" dirty="0"/>
          </a:p>
        </p:txBody>
      </p:sp>
      <p:sp>
        <p:nvSpPr>
          <p:cNvPr id="58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583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59395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B1DB8DFE-12BB-47EC-805E-DB89FBF02F9E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59396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59397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0663FAB7-8E33-4B0A-91E9-AE3052809323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16</a:t>
            </a:fld>
            <a:endParaRPr lang="en-US" sz="1100" b="1" dirty="0"/>
          </a:p>
        </p:txBody>
      </p:sp>
      <p:sp>
        <p:nvSpPr>
          <p:cNvPr id="59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593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  <a:ea typeface="ＭＳ Ｐゴシック" pitchFamily="34" charset="-128"/>
              </a:rPr>
              <a:t>We redefine the effective throughput of each source Y</a:t>
            </a:r>
            <a:r>
              <a:rPr lang="en-US" baseline="-25000" smtClean="0">
                <a:latin typeface="Comic Sans MS" pitchFamily="66" charset="0"/>
                <a:ea typeface="ＭＳ Ｐゴシック" pitchFamily="34" charset="-128"/>
              </a:rPr>
              <a:t>i</a:t>
            </a:r>
            <a:r>
              <a:rPr lang="en-US" i="1" smtClean="0">
                <a:latin typeface="Comic Sans MS" pitchFamily="66" charset="0"/>
                <a:ea typeface="ＭＳ Ｐゴシック" pitchFamily="34" charset="-128"/>
              </a:rPr>
              <a:t> as </a:t>
            </a:r>
            <a:r>
              <a:rPr lang="en-US" smtClean="0">
                <a:latin typeface="Comic Sans MS" pitchFamily="66" charset="0"/>
                <a:ea typeface="ＭＳ Ｐゴシック" pitchFamily="34" charset="-128"/>
              </a:rPr>
              <a:t>the minimum of the effective throughputs of all the links in a route, since the link with the least effective throughput determines the effective throughput of each source.  This link is the bottleneck link for that particular source node. </a:t>
            </a:r>
          </a:p>
          <a:p>
            <a:pPr eaLnBrk="1" hangingPunct="1"/>
            <a:r>
              <a:rPr lang="en-US" smtClean="0">
                <a:latin typeface="Comic Sans MS" pitchFamily="66" charset="0"/>
                <a:ea typeface="ＭＳ Ｐゴシック" pitchFamily="34" charset="-128"/>
              </a:rPr>
              <a:t>Hence, we rewrite the optimization problem as:</a:t>
            </a:r>
          </a:p>
          <a:p>
            <a:pPr eaLnBrk="1" hangingPunct="1"/>
            <a:endParaRPr lang="en-US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64515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45F1FF8B-AB76-4145-ADDA-904E9D4DBB1E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64516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64517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20F5E6C1-5F22-40BB-98CE-B0CB270D2BA7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26</a:t>
            </a:fld>
            <a:endParaRPr lang="en-US" sz="1100" b="1" dirty="0"/>
          </a:p>
        </p:txBody>
      </p:sp>
      <p:sp>
        <p:nvSpPr>
          <p:cNvPr id="645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645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We define the throughput of each source Y</a:t>
            </a:r>
            <a:r>
              <a:rPr lang="en-US" baseline="-25000" dirty="0" smtClean="0">
                <a:latin typeface="Comic Sans MS" pitchFamily="66" charset="0"/>
                <a:ea typeface="ＭＳ Ｐゴシック" pitchFamily="34" charset="-128"/>
              </a:rPr>
              <a:t>i</a:t>
            </a:r>
            <a:r>
              <a:rPr lang="en-US" i="1" dirty="0" smtClean="0">
                <a:latin typeface="Comic Sans MS" pitchFamily="66" charset="0"/>
                <a:ea typeface="ＭＳ Ｐゴシック" pitchFamily="34" charset="-128"/>
              </a:rPr>
              <a:t> as </a:t>
            </a:r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the minimum of the throughputs of all the links in a route, since the link with the least effective throughput determines the effective throughput of each source.  This link is the bottleneck link for that particular source node. 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Hence, we rewrite the optimization problem as:</a:t>
            </a:r>
          </a:p>
          <a:p>
            <a:pPr eaLnBrk="1" hangingPunct="1"/>
            <a:endParaRPr lang="en-US" dirty="0" smtClean="0">
              <a:latin typeface="Comic Sans MS" pitchFamily="66" charset="0"/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60419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14EC9B6B-067A-4679-ADB9-C8935DADA8AD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60420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60421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AC6B3A6E-1103-4BB5-94CA-1B5CBCF791AF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27</a:t>
            </a:fld>
            <a:endParaRPr lang="en-US" sz="1100" b="1" dirty="0"/>
          </a:p>
        </p:txBody>
      </p:sp>
      <p:sp>
        <p:nvSpPr>
          <p:cNvPr id="60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604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61443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3A1C9EA2-5627-480E-924A-D6B1C14B62F1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61444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61445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B57A9E9D-270C-4F0D-878D-327C7CEC70E1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28</a:t>
            </a:fld>
            <a:endParaRPr lang="en-US" sz="1100" b="1" dirty="0"/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  <a:ea typeface="ＭＳ Ｐゴシック" pitchFamily="34" charset="-128"/>
              </a:rPr>
              <a:t>The classic approach is to consider only energy minimization. 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  <a:p>
            <a:pPr eaLnBrk="1" hangingPunct="1"/>
            <a:endParaRPr lang="en-US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Presentation Title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EF567C9-EB8B-40B8-BF6E-02A13914D6DF}" type="datetime4">
              <a:rPr lang="en-US" smtClean="0">
                <a:ea typeface="ＭＳ Ｐゴシック" pitchFamily="34" charset="-128"/>
              </a:rPr>
              <a:pPr/>
              <a:t>December 10, 2010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Speaker Name</a:t>
            </a:r>
          </a:p>
        </p:txBody>
      </p:sp>
      <p:sp>
        <p:nvSpPr>
          <p:cNvPr id="450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083439-3884-41AA-B91B-CDF04E3C296B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ln/>
        </p:spPr>
      </p:sp>
      <p:sp>
        <p:nvSpPr>
          <p:cNvPr id="450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63491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6023C6B1-0840-443B-9188-6BB037B55BC8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63492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63493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A116A419-876B-4355-B69B-54FE5FCA3B1F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30</a:t>
            </a:fld>
            <a:endParaRPr lang="en-US" sz="1100" b="1" dirty="0"/>
          </a:p>
        </p:txBody>
      </p:sp>
      <p:sp>
        <p:nvSpPr>
          <p:cNvPr id="634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634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64515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45F1FF8B-AB76-4145-ADDA-904E9D4DBB1E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64516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64517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20F5E6C1-5F22-40BB-98CE-B0CB270D2BA7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31</a:t>
            </a:fld>
            <a:endParaRPr lang="en-US" sz="1100" b="1" dirty="0"/>
          </a:p>
        </p:txBody>
      </p:sp>
      <p:sp>
        <p:nvSpPr>
          <p:cNvPr id="645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645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  <a:ea typeface="ＭＳ Ｐゴシック" pitchFamily="34" charset="-128"/>
              </a:rPr>
              <a:t>The classic approach is to consider only energy minimization. 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  <a:p>
            <a:pPr eaLnBrk="1" hangingPunct="1"/>
            <a:endParaRPr lang="en-US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65539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49040E6D-7FF1-4706-9E9D-C2068EC53011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65540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65541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8B0DFE0A-FBE2-4476-864C-C5A145F4388A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32</a:t>
            </a:fld>
            <a:endParaRPr lang="en-US" sz="1100" b="1" dirty="0"/>
          </a:p>
        </p:txBody>
      </p:sp>
      <p:sp>
        <p:nvSpPr>
          <p:cNvPr id="655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655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66563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07E56931-1543-45CF-A7B5-BFCAFB875F5E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66564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66565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A56B0077-6F48-44EC-9EEB-DBEABCDE9F99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33</a:t>
            </a:fld>
            <a:endParaRPr lang="en-US" sz="1100" b="1" dirty="0"/>
          </a:p>
        </p:txBody>
      </p:sp>
      <p:sp>
        <p:nvSpPr>
          <p:cNvPr id="66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665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Comic Sans MS" pitchFamily="66" charset="0"/>
                <a:ea typeface="ＭＳ Ｐゴシック" pitchFamily="34" charset="-128"/>
              </a:rPr>
              <a:t>MER only accounts for formation of routes with minimum energy. </a:t>
            </a:r>
          </a:p>
          <a:p>
            <a:r>
              <a:rPr lang="en-US" smtClean="0">
                <a:latin typeface="Comic Sans MS" pitchFamily="66" charset="0"/>
                <a:ea typeface="ＭＳ Ｐゴシック" pitchFamily="34" charset="-128"/>
              </a:rPr>
              <a:t>Energy efficiency and sensor lifetime may also be affected by the interference that a relay node might generate to its neighboring nodes. </a:t>
            </a:r>
          </a:p>
          <a:p>
            <a:r>
              <a:rPr lang="en-US" smtClean="0">
                <a:latin typeface="Comic Sans MS" pitchFamily="66" charset="0"/>
                <a:ea typeface="ＭＳ Ｐゴシック" pitchFamily="34" charset="-128"/>
              </a:rPr>
              <a:t>Therefore, interference impact awareness with MER must also be addressed in terms of route selection strategies. </a:t>
            </a:r>
          </a:p>
          <a:p>
            <a:pPr eaLnBrk="1" hangingPunct="1"/>
            <a:endParaRPr lang="en-US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67587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3475CF37-AE32-410F-9268-C4397F03F6F4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67588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67589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D315B4E5-426E-49D4-B587-146621052122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34</a:t>
            </a:fld>
            <a:endParaRPr lang="en-US" sz="1100" b="1" dirty="0"/>
          </a:p>
        </p:txBody>
      </p:sp>
      <p:sp>
        <p:nvSpPr>
          <p:cNvPr id="675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675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68611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6B7A170E-BAD2-4554-9128-7AF35DA97F1E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68612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68613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4B2E64DD-7EFB-4E9E-A889-B7F0AD7BE7B4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35</a:t>
            </a:fld>
            <a:endParaRPr lang="en-US" sz="1100" b="1" dirty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68611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6B7A170E-BAD2-4554-9128-7AF35DA97F1E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68612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68613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4B2E64DD-7EFB-4E9E-A889-B7F0AD7BE7B4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36</a:t>
            </a:fld>
            <a:endParaRPr lang="en-US" sz="1100" b="1" dirty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64515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45F1FF8B-AB76-4145-ADDA-904E9D4DBB1E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64516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64517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20F5E6C1-5F22-40BB-98CE-B0CB270D2BA7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37</a:t>
            </a:fld>
            <a:endParaRPr lang="en-US" sz="1100" b="1" dirty="0"/>
          </a:p>
        </p:txBody>
      </p:sp>
      <p:sp>
        <p:nvSpPr>
          <p:cNvPr id="645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645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73731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DB79632A-7819-4D92-9412-F2538826A43E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73732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73733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9CA7F0D5-CA4C-496A-AFD0-E30FEB9F473F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38</a:t>
            </a:fld>
            <a:endParaRPr lang="en-US" sz="1100" b="1" dirty="0"/>
          </a:p>
        </p:txBody>
      </p:sp>
      <p:sp>
        <p:nvSpPr>
          <p:cNvPr id="737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737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  <a:ea typeface="ＭＳ Ｐゴシック" pitchFamily="34" charset="-128"/>
              </a:rPr>
              <a:t>A potential game is a normal form game such that any changes in the utility function of any player in the game due to an unilateral deviation by the player is reflected in a global function. 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71683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4DEA0627-303D-4A19-A5EA-71B4207D6BD4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71684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71685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C3E83B3F-ABD1-46FB-BF0F-D902EFBCA0EF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39</a:t>
            </a:fld>
            <a:endParaRPr lang="en-US" sz="1100" b="1" dirty="0"/>
          </a:p>
        </p:txBody>
      </p:sp>
      <p:sp>
        <p:nvSpPr>
          <p:cNvPr id="716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716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An alternative approach, which considers both opportunities for aggregation and interference impact, is T-ICAR.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T-ICAR consists of a combination of T-CAR and IAR. The solution consists of constructing the maximum correlated data gathering using the idea of T-CAR algorithm and minimum interference impact relaying nodes, as in the IAR algorithm. 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z="1300" dirty="0" smtClean="0"/>
              <a:t>Energy-efficiency, network lifetime, throughput, latency, data accuracy, capacity, end-to-</a:t>
            </a:r>
          </a:p>
          <a:p>
            <a:r>
              <a:rPr lang="en-US" sz="1300" dirty="0" smtClean="0"/>
              <a:t>end delay and security.</a:t>
            </a:r>
            <a:endParaRPr lang="en-US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471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Presentation Title</a:t>
            </a:r>
          </a:p>
        </p:txBody>
      </p:sp>
      <p:sp>
        <p:nvSpPr>
          <p:cNvPr id="471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82A266A-DCA1-492B-976B-CFEE5309D1BB}" type="datetime1">
              <a:rPr lang="en-US" smtClean="0">
                <a:ea typeface="ＭＳ Ｐゴシック" pitchFamily="34" charset="-128"/>
              </a:rPr>
              <a:pPr/>
              <a:t>12/10/2010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71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Speaker Name</a:t>
            </a:r>
          </a:p>
        </p:txBody>
      </p:sp>
      <p:sp>
        <p:nvSpPr>
          <p:cNvPr id="471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857396-BB56-4B06-9F9C-F8063F674660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76803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51E71373-48E9-46BC-ADB3-2BD9638B63A1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76804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76805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74F0B783-7B95-4061-B7C8-0919B51B5D3A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49</a:t>
            </a:fld>
            <a:endParaRPr lang="en-US" sz="1100" b="1" dirty="0"/>
          </a:p>
        </p:txBody>
      </p:sp>
      <p:sp>
        <p:nvSpPr>
          <p:cNvPr id="768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768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76803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51E71373-48E9-46BC-ADB3-2BD9638B63A1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76804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76805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74F0B783-7B95-4061-B7C8-0919B51B5D3A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50</a:t>
            </a:fld>
            <a:endParaRPr lang="en-US" sz="1100" b="1" dirty="0"/>
          </a:p>
        </p:txBody>
      </p:sp>
      <p:sp>
        <p:nvSpPr>
          <p:cNvPr id="768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768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79875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5861F849-E1D2-48F7-9586-508E7450CE4E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79876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79877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6C84295A-4EC4-4CA4-B214-EC2F8A46D075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62</a:t>
            </a:fld>
            <a:endParaRPr lang="en-US" sz="1100" b="1" dirty="0"/>
          </a:p>
        </p:txBody>
      </p:sp>
      <p:sp>
        <p:nvSpPr>
          <p:cNvPr id="798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798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79875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5861F849-E1D2-48F7-9586-508E7450CE4E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79876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79877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6C84295A-4EC4-4CA4-B214-EC2F8A46D075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63</a:t>
            </a:fld>
            <a:endParaRPr lang="en-US" sz="1100" b="1" dirty="0"/>
          </a:p>
        </p:txBody>
      </p:sp>
      <p:sp>
        <p:nvSpPr>
          <p:cNvPr id="798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798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C482-453B-45A8-9E76-889981882488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C482-453B-45A8-9E76-889981882488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C482-453B-45A8-9E76-889981882488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C482-453B-45A8-9E76-889981882488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C482-453B-45A8-9E76-889981882488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In WSNs, the observed data from different nodes in a region is correlated and transmitting all this information can increase the traffic and data redundancy at the destination nodes.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This may result in an inefficient energy consumption and inferior throughput of the overall network. </a:t>
            </a:r>
          </a:p>
        </p:txBody>
      </p:sp>
      <p:sp>
        <p:nvSpPr>
          <p:cNvPr id="4813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Presentation Title</a:t>
            </a:r>
          </a:p>
        </p:txBody>
      </p:sp>
      <p:sp>
        <p:nvSpPr>
          <p:cNvPr id="4813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241D1F4-E7D6-4303-BCCC-F8F7E4911ADB}" type="datetime1">
              <a:rPr lang="en-US" smtClean="0">
                <a:ea typeface="ＭＳ Ｐゴシック" pitchFamily="34" charset="-128"/>
              </a:rPr>
              <a:pPr/>
              <a:t>12/10/2010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813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Speaker Name</a:t>
            </a:r>
          </a:p>
        </p:txBody>
      </p:sp>
      <p:sp>
        <p:nvSpPr>
          <p:cNvPr id="4813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ACF1C3-5F68-4170-AC6A-BEA4FE168689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C482-453B-45A8-9E76-889981882488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C482-453B-45A8-9E76-889981882488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C482-453B-45A8-9E76-889981882488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C482-453B-45A8-9E76-889981882488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C482-453B-45A8-9E76-889981882488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C482-453B-45A8-9E76-889981882488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C482-453B-45A8-9E76-889981882488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C482-453B-45A8-9E76-889981882488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C482-453B-45A8-9E76-889981882488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C482-453B-45A8-9E76-889981882488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64515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45F1FF8B-AB76-4145-ADDA-904E9D4DBB1E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64516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64517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20F5E6C1-5F22-40BB-98CE-B0CB270D2BA7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6</a:t>
            </a:fld>
            <a:endParaRPr lang="en-US" sz="1100" b="1" dirty="0"/>
          </a:p>
        </p:txBody>
      </p:sp>
      <p:sp>
        <p:nvSpPr>
          <p:cNvPr id="645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645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We assume that there are </a:t>
            </a:r>
            <a:r>
              <a:rPr lang="el-GR" dirty="0" smtClean="0">
                <a:latin typeface="Arial"/>
                <a:ea typeface="ＭＳ Ｐゴシック" pitchFamily="34" charset="-128"/>
                <a:cs typeface="Arial"/>
              </a:rPr>
              <a:t>φ</a:t>
            </a:r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N sources, labeled Y</a:t>
            </a:r>
            <a:r>
              <a:rPr lang="en-US" baseline="-25000" dirty="0" smtClean="0">
                <a:latin typeface="Comic Sans MS" pitchFamily="66" charset="0"/>
                <a:ea typeface="ＭＳ Ｐゴシック" pitchFamily="34" charset="-128"/>
              </a:rPr>
              <a:t>1</a:t>
            </a:r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 through Y</a:t>
            </a:r>
            <a:r>
              <a:rPr lang="en-US" baseline="-25000" dirty="0" smtClean="0">
                <a:latin typeface="Comic Sans MS" pitchFamily="66" charset="0"/>
                <a:ea typeface="ＭＳ Ｐゴシック" pitchFamily="34" charset="-128"/>
              </a:rPr>
              <a:t>N/2</a:t>
            </a:r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, N(1-</a:t>
            </a:r>
            <a:r>
              <a:rPr lang="el-GR" dirty="0" smtClean="0">
                <a:latin typeface="Arial"/>
                <a:ea typeface="ＭＳ Ｐゴシック" pitchFamily="34" charset="-128"/>
                <a:cs typeface="Arial"/>
              </a:rPr>
              <a:t>φ</a:t>
            </a:r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) relay nodes and a sink, labeled D. Dashed lines possible routes, solid lines routes selected.</a:t>
            </a:r>
            <a:r>
              <a:rPr lang="en-US" baseline="0" dirty="0" smtClean="0">
                <a:latin typeface="Comic Sans MS" pitchFamily="66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Data collected by the sensor nodes is spatially correlated.</a:t>
            </a:r>
          </a:p>
          <a:p>
            <a:pPr eaLnBrk="1" hangingPunct="1"/>
            <a:endParaRPr lang="en-US" dirty="0" smtClean="0">
              <a:latin typeface="Comic Sans MS" pitchFamily="66" charset="0"/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latin typeface="Arial" charset="0"/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C482-453B-45A8-9E76-889981882488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76803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51E71373-48E9-46BC-ADB3-2BD9638B63A1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76804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76805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74F0B783-7B95-4061-B7C8-0919B51B5D3A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96</a:t>
            </a:fld>
            <a:endParaRPr lang="en-US" sz="1100" b="1" dirty="0"/>
          </a:p>
        </p:txBody>
      </p:sp>
      <p:sp>
        <p:nvSpPr>
          <p:cNvPr id="768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768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60419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14EC9B6B-067A-4679-ADB9-C8935DADA8AD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60420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60421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AC6B3A6E-1103-4BB5-94CA-1B5CBCF791AF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110</a:t>
            </a:fld>
            <a:endParaRPr lang="en-US" sz="1100" b="1" dirty="0"/>
          </a:p>
        </p:txBody>
      </p:sp>
      <p:sp>
        <p:nvSpPr>
          <p:cNvPr id="60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604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63491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6023C6B1-0840-443B-9188-6BB037B55BC8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63492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63493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A116A419-876B-4355-B69B-54FE5FCA3B1F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111</a:t>
            </a:fld>
            <a:endParaRPr lang="en-US" sz="1100" b="1" dirty="0"/>
          </a:p>
        </p:txBody>
      </p:sp>
      <p:sp>
        <p:nvSpPr>
          <p:cNvPr id="634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634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68611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6B7A170E-BAD2-4554-9128-7AF35DA97F1E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68612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68613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4B2E64DD-7EFB-4E9E-A889-B7F0AD7BE7B4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112</a:t>
            </a:fld>
            <a:endParaRPr lang="en-US" sz="1100" b="1" dirty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To account for data correlation and potential for data aggregation in the network, we propose correlation-aware routing (CAR) game formulations. 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For CAR, given a network, the problem is to induce the formation of a maximal correlated data aggregation tree from each reporting sensors (sources) to the sink. 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69635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EEA60760-275D-4B8F-8728-646C6113D071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69636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69637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EF90471A-6484-4C5B-9D05-DF04BAC37B7D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113</a:t>
            </a:fld>
            <a:endParaRPr lang="en-US" sz="1100" b="1" dirty="0"/>
          </a:p>
        </p:txBody>
      </p:sp>
      <p:sp>
        <p:nvSpPr>
          <p:cNvPr id="696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696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64515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45F1FF8B-AB76-4145-ADDA-904E9D4DBB1E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64516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64517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20F5E6C1-5F22-40BB-98CE-B0CB270D2BA7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114</a:t>
            </a:fld>
            <a:endParaRPr lang="en-US" sz="1100" b="1" dirty="0"/>
          </a:p>
        </p:txBody>
      </p:sp>
      <p:sp>
        <p:nvSpPr>
          <p:cNvPr id="645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645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73731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DB79632A-7819-4D92-9412-F2538826A43E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73732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73733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9CA7F0D5-CA4C-496A-AFD0-E30FEB9F473F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115</a:t>
            </a:fld>
            <a:endParaRPr lang="en-US" sz="1100" b="1" dirty="0"/>
          </a:p>
        </p:txBody>
      </p:sp>
      <p:sp>
        <p:nvSpPr>
          <p:cNvPr id="737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737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  <a:ea typeface="ＭＳ Ｐゴシック" pitchFamily="34" charset="-128"/>
              </a:rPr>
              <a:t>A potential game is a normal form game such that any changes in the utility function of any player in the game due to an unilateral deviation by the player is reflected in a global function. 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76803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51E71373-48E9-46BC-ADB3-2BD9638B63A1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76804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76805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74F0B783-7B95-4061-B7C8-0919B51B5D3A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117</a:t>
            </a:fld>
            <a:endParaRPr lang="en-US" sz="1100" b="1" dirty="0"/>
          </a:p>
        </p:txBody>
      </p:sp>
      <p:sp>
        <p:nvSpPr>
          <p:cNvPr id="768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768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76803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51E71373-48E9-46BC-ADB3-2BD9638B63A1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76804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76805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74F0B783-7B95-4061-B7C8-0919B51B5D3A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118</a:t>
            </a:fld>
            <a:endParaRPr lang="en-US" sz="1100" b="1" dirty="0"/>
          </a:p>
        </p:txBody>
      </p:sp>
      <p:sp>
        <p:nvSpPr>
          <p:cNvPr id="768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768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64515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45F1FF8B-AB76-4145-ADDA-904E9D4DBB1E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64516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64517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20F5E6C1-5F22-40BB-98CE-B0CB270D2BA7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7</a:t>
            </a:fld>
            <a:endParaRPr lang="en-US" sz="1100" b="1" dirty="0"/>
          </a:p>
        </p:txBody>
      </p:sp>
      <p:sp>
        <p:nvSpPr>
          <p:cNvPr id="645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645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77827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E27E09D5-ED96-4402-A66D-5FAC5B28057D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77828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77829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0D92A0D9-B2B4-4E36-A503-B772A8ECD0DF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120</a:t>
            </a:fld>
            <a:endParaRPr lang="en-US" sz="1100" b="1" dirty="0"/>
          </a:p>
        </p:txBody>
      </p:sp>
      <p:sp>
        <p:nvSpPr>
          <p:cNvPr id="778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778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77827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E27E09D5-ED96-4402-A66D-5FAC5B28057D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77828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77829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0D92A0D9-B2B4-4E36-A503-B772A8ECD0DF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121</a:t>
            </a:fld>
            <a:endParaRPr lang="en-US" sz="1100" b="1" dirty="0"/>
          </a:p>
        </p:txBody>
      </p:sp>
      <p:sp>
        <p:nvSpPr>
          <p:cNvPr id="778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778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64515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45F1FF8B-AB76-4145-ADDA-904E9D4DBB1E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64516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64517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20F5E6C1-5F22-40BB-98CE-B0CB270D2BA7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8</a:t>
            </a:fld>
            <a:endParaRPr lang="en-US" sz="1100" b="1" dirty="0"/>
          </a:p>
        </p:txBody>
      </p:sp>
      <p:sp>
        <p:nvSpPr>
          <p:cNvPr id="645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645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53251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4BBFBE01-A285-40FC-A596-A12A1A21A86E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EFB51ABE-2581-47B3-A241-2D820490374B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9</a:t>
            </a:fld>
            <a:endParaRPr lang="en-US" sz="1100" b="1" dirty="0"/>
          </a:p>
        </p:txBody>
      </p:sp>
      <p:sp>
        <p:nvSpPr>
          <p:cNvPr id="53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532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Presentation Title</a:t>
            </a:r>
          </a:p>
        </p:txBody>
      </p:sp>
      <p:sp>
        <p:nvSpPr>
          <p:cNvPr id="54275" name="Rectangle 5"/>
          <p:cNvSpPr txBox="1">
            <a:spLocks noGrp="1" noChangeArrowheads="1"/>
          </p:cNvSpPr>
          <p:nvPr/>
        </p:nvSpPr>
        <p:spPr bwMode="auto">
          <a:xfrm>
            <a:off x="4145280" y="0"/>
            <a:ext cx="3169920" cy="478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/>
          <a:lstStyle/>
          <a:p>
            <a:pPr algn="r">
              <a:spcBef>
                <a:spcPct val="0"/>
              </a:spcBef>
              <a:buClrTx/>
              <a:buSzTx/>
            </a:pPr>
            <a:fld id="{D7DCD80D-6B8D-4610-A9B9-69C62B7B4850}" type="datetime4">
              <a:rPr lang="en-US" sz="1100" b="1"/>
              <a:pPr algn="r">
                <a:spcBef>
                  <a:spcPct val="0"/>
                </a:spcBef>
                <a:buClrTx/>
                <a:buSzTx/>
              </a:pPr>
              <a:t>December 10, 2010</a:t>
            </a:fld>
            <a:endParaRPr lang="en-US" sz="1100" b="1" dirty="0"/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sz="1100" b="1" dirty="0"/>
              <a:t>Speaker Name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4145280" y="9122807"/>
            <a:ext cx="3169920" cy="4783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652" tIns="48325" rIns="96652" bIns="48325" anchor="b"/>
          <a:lstStyle/>
          <a:p>
            <a:pPr algn="r">
              <a:spcBef>
                <a:spcPct val="0"/>
              </a:spcBef>
              <a:buClrTx/>
              <a:buSzTx/>
            </a:pPr>
            <a:fld id="{3189E7AC-9511-4BCA-995C-61341A4D8AAF}" type="slidenum">
              <a:rPr lang="en-US" sz="1100" b="1"/>
              <a:pPr algn="r">
                <a:spcBef>
                  <a:spcPct val="0"/>
                </a:spcBef>
                <a:buClrTx/>
                <a:buSzTx/>
              </a:pPr>
              <a:t>10</a:t>
            </a:fld>
            <a:endParaRPr lang="en-US" sz="1100" b="1" dirty="0"/>
          </a:p>
        </p:txBody>
      </p:sp>
      <p:sp>
        <p:nvSpPr>
          <p:cNvPr id="54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3138" cy="3586162"/>
          </a:xfrm>
          <a:solidFill>
            <a:srgbClr val="FFFFFF"/>
          </a:solidFill>
          <a:ln/>
        </p:spPr>
      </p:sp>
      <p:sp>
        <p:nvSpPr>
          <p:cNvPr id="542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58903"/>
            <a:ext cx="5362787" cy="431887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zh-CN" altLang="en-US" sz="2400">
              <a:latin typeface="Times New Roman" pitchFamily="18" charset="0"/>
            </a:endParaRPr>
          </a:p>
        </p:txBody>
      </p:sp>
      <p:sp>
        <p:nvSpPr>
          <p:cNvPr id="128003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zh-CN" altLang="en-US" sz="2400">
              <a:latin typeface="Times New Roman" pitchFamily="18" charset="0"/>
            </a:endParaRPr>
          </a:p>
        </p:txBody>
      </p:sp>
      <p:sp>
        <p:nvSpPr>
          <p:cNvPr id="128004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zh-CN" alt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en-US" altLang="zh-CN" smtClean="0"/>
              <a:t>Click to edit Master title style</a:t>
            </a:r>
            <a:endParaRPr lang="en-US" altLang="zh-CN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en-US" altLang="zh-CN" smtClean="0"/>
              <a:t>Click to edit Master subtitle style</a:t>
            </a:r>
            <a:endParaRPr lang="en-US" altLang="zh-CN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12/08/2010</a:t>
            </a:r>
            <a:endParaRPr lang="en-US"/>
          </a:p>
        </p:txBody>
      </p:sp>
      <p:sp>
        <p:nvSpPr>
          <p:cNvPr id="12800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12800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3B5FCA36-850E-45EC-8F10-E0A169AE2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r>
              <a:rPr lang="en-US" smtClean="0"/>
              <a:t>12/08/2010</a:t>
            </a:r>
            <a:endParaRPr lang="en-US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fld id="{3B5FCA36-850E-45EC-8F10-E0A169AE2FC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26984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26985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r>
              <a:rPr lang="en-US" smtClean="0"/>
              <a:t>12/08/2010</a:t>
            </a:r>
            <a:endParaRPr lang="en-US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fld id="{3B5FCA36-850E-45EC-8F10-E0A169AE2FC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26984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26985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em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e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e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4.em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e.stevens-tech.edu/~ezeydan/pdf/CISS'07.pdf" TargetMode="External"/><Relationship Id="rId3" Type="http://schemas.openxmlformats.org/officeDocument/2006/relationships/hyperlink" Target="http://www.ece.stevens-tech.edu/~ezeydan/pdf/CISS_2010.pdf" TargetMode="External"/><Relationship Id="rId7" Type="http://schemas.openxmlformats.org/officeDocument/2006/relationships/hyperlink" Target="http://www.ece.stevens-tech.edu/~ezeydan/pdf/Milcom'07.pdf" TargetMode="External"/><Relationship Id="rId2" Type="http://schemas.openxmlformats.org/officeDocument/2006/relationships/hyperlink" Target="http://www.ece.stevens-tech.edu/~ezeydan/pdf/GLOBECOM_201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e.stevens-tech.edu/~ezeydan/pdf/WCNC'08.pdf" TargetMode="External"/><Relationship Id="rId5" Type="http://schemas.openxmlformats.org/officeDocument/2006/relationships/hyperlink" Target="http://www.ece.stevens-tech.edu/~ezeydan/pdf/CISS'08.pdf" TargetMode="External"/><Relationship Id="rId4" Type="http://schemas.openxmlformats.org/officeDocument/2006/relationships/hyperlink" Target="http://www.ece.stevens-tech.edu/~ezeydan/pdf/Milcom'08.pdf" TargetMode="Externa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5.jpe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4.bin"/><Relationship Id="rId3" Type="http://schemas.openxmlformats.org/officeDocument/2006/relationships/notesSlide" Target="../notesSlides/notesSlide52.xml"/><Relationship Id="rId7" Type="http://schemas.openxmlformats.org/officeDocument/2006/relationships/oleObject" Target="../embeddings/oleObject2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242.bin"/><Relationship Id="rId5" Type="http://schemas.openxmlformats.org/officeDocument/2006/relationships/oleObject" Target="../embeddings/oleObject241.bin"/><Relationship Id="rId4" Type="http://schemas.openxmlformats.org/officeDocument/2006/relationships/oleObject" Target="../embeddings/oleObject240.bin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7.bin"/><Relationship Id="rId13" Type="http://schemas.openxmlformats.org/officeDocument/2006/relationships/oleObject" Target="../embeddings/oleObject252.bin"/><Relationship Id="rId3" Type="http://schemas.openxmlformats.org/officeDocument/2006/relationships/notesSlide" Target="../notesSlides/notesSlide56.xml"/><Relationship Id="rId7" Type="http://schemas.openxmlformats.org/officeDocument/2006/relationships/oleObject" Target="../embeddings/oleObject246.bin"/><Relationship Id="rId12" Type="http://schemas.openxmlformats.org/officeDocument/2006/relationships/oleObject" Target="../embeddings/oleObject2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245.bin"/><Relationship Id="rId11" Type="http://schemas.openxmlformats.org/officeDocument/2006/relationships/oleObject" Target="../embeddings/oleObject250.bin"/><Relationship Id="rId5" Type="http://schemas.openxmlformats.org/officeDocument/2006/relationships/image" Target="../media/image2.png"/><Relationship Id="rId15" Type="http://schemas.openxmlformats.org/officeDocument/2006/relationships/oleObject" Target="../embeddings/oleObject254.bin"/><Relationship Id="rId10" Type="http://schemas.openxmlformats.org/officeDocument/2006/relationships/oleObject" Target="../embeddings/oleObject249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248.bin"/><Relationship Id="rId14" Type="http://schemas.openxmlformats.org/officeDocument/2006/relationships/oleObject" Target="../embeddings/oleObject253.bin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7" Type="http://schemas.openxmlformats.org/officeDocument/2006/relationships/oleObject" Target="../embeddings/oleObject2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257.bin"/><Relationship Id="rId5" Type="http://schemas.openxmlformats.org/officeDocument/2006/relationships/oleObject" Target="../embeddings/oleObject256.bin"/><Relationship Id="rId4" Type="http://schemas.openxmlformats.org/officeDocument/2006/relationships/oleObject" Target="../embeddings/oleObject255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oleObject" Target="../embeddings/oleObject2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260.bin"/><Relationship Id="rId5" Type="http://schemas.openxmlformats.org/officeDocument/2006/relationships/oleObject" Target="../embeddings/oleObject259.bin"/><Relationship Id="rId4" Type="http://schemas.openxmlformats.org/officeDocument/2006/relationships/image" Target="../media/image2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emf"/><Relationship Id="rId2" Type="http://schemas.openxmlformats.org/officeDocument/2006/relationships/image" Target="../media/image2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emf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Relationship Id="rId9" Type="http://schemas.openxmlformats.org/officeDocument/2006/relationships/oleObject" Target="../embeddings/oleObject5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5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opus.com/scopus/inward/record.url?eid=2-s2.0-53749107681&amp;partnerID=K84CvKBR&amp;rel=3.0.0&amp;md5=3ee0a1fc42f007774e57459edabe4e38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5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oleObject" Target="../embeddings/oleObject62.bin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57.bin"/><Relationship Id="rId12" Type="http://schemas.openxmlformats.org/officeDocument/2006/relationships/oleObject" Target="../embeddings/oleObject61.bin"/><Relationship Id="rId1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5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6.bin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4.bin"/><Relationship Id="rId10" Type="http://schemas.openxmlformats.org/officeDocument/2006/relationships/oleObject" Target="../embeddings/oleObject59.bin"/><Relationship Id="rId4" Type="http://schemas.openxmlformats.org/officeDocument/2006/relationships/image" Target="../media/image1.png"/><Relationship Id="rId9" Type="http://schemas.openxmlformats.org/officeDocument/2006/relationships/image" Target="../media/image2.png"/><Relationship Id="rId14" Type="http://schemas.openxmlformats.org/officeDocument/2006/relationships/oleObject" Target="../embeddings/oleObject6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6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6.bin"/><Relationship Id="rId5" Type="http://schemas.openxmlformats.org/officeDocument/2006/relationships/oleObject" Target="../embeddings/oleObject75.bin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1.bin"/><Relationship Id="rId5" Type="http://schemas.openxmlformats.org/officeDocument/2006/relationships/oleObject" Target="../embeddings/oleObject80.bin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84.bin"/><Relationship Id="rId5" Type="http://schemas.openxmlformats.org/officeDocument/2006/relationships/oleObject" Target="../embeddings/oleObject83.bin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89.bin"/><Relationship Id="rId5" Type="http://schemas.openxmlformats.org/officeDocument/2006/relationships/oleObject" Target="../embeddings/oleObject88.bin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94.bin"/><Relationship Id="rId5" Type="http://schemas.openxmlformats.org/officeDocument/2006/relationships/oleObject" Target="../embeddings/oleObject93.bin"/><Relationship Id="rId4" Type="http://schemas.openxmlformats.org/officeDocument/2006/relationships/oleObject" Target="../embeddings/oleObject92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98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7" Type="http://schemas.openxmlformats.org/officeDocument/2006/relationships/hyperlink" Target="http://www.scopus.com/scopus/inward/record.url?eid=2-s2.0-0242334025&amp;partnerID=K84CvKBR&amp;rel=3.0.0&amp;md5=8c19592e47bbd46c4d294e98d2230a19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02.bin"/><Relationship Id="rId5" Type="http://schemas.openxmlformats.org/officeDocument/2006/relationships/oleObject" Target="../embeddings/oleObject101.bin"/><Relationship Id="rId4" Type="http://schemas.openxmlformats.org/officeDocument/2006/relationships/oleObject" Target="../embeddings/oleObject100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104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07.bin"/><Relationship Id="rId5" Type="http://schemas.openxmlformats.org/officeDocument/2006/relationships/oleObject" Target="../embeddings/oleObject106.bin"/><Relationship Id="rId4" Type="http://schemas.openxmlformats.org/officeDocument/2006/relationships/oleObject" Target="../embeddings/oleObject105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11.bin"/><Relationship Id="rId5" Type="http://schemas.openxmlformats.org/officeDocument/2006/relationships/oleObject" Target="../embeddings/oleObject110.bin"/><Relationship Id="rId4" Type="http://schemas.openxmlformats.org/officeDocument/2006/relationships/oleObject" Target="../embeddings/oleObject10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15.bin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4.bin"/><Relationship Id="rId10" Type="http://schemas.openxmlformats.org/officeDocument/2006/relationships/oleObject" Target="../embeddings/oleObject119.bin"/><Relationship Id="rId4" Type="http://schemas.openxmlformats.org/officeDocument/2006/relationships/oleObject" Target="../embeddings/oleObject113.bin"/><Relationship Id="rId9" Type="http://schemas.openxmlformats.org/officeDocument/2006/relationships/oleObject" Target="../embeddings/oleObject118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23.bin"/><Relationship Id="rId5" Type="http://schemas.openxmlformats.org/officeDocument/2006/relationships/oleObject" Target="../embeddings/oleObject122.bin"/><Relationship Id="rId4" Type="http://schemas.openxmlformats.org/officeDocument/2006/relationships/oleObject" Target="../embeddings/oleObject121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3" Type="http://schemas.openxmlformats.org/officeDocument/2006/relationships/oleObject" Target="../embeddings/oleObject124.bin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27.bin"/><Relationship Id="rId5" Type="http://schemas.openxmlformats.org/officeDocument/2006/relationships/oleObject" Target="../embeddings/oleObject126.bin"/><Relationship Id="rId4" Type="http://schemas.openxmlformats.org/officeDocument/2006/relationships/oleObject" Target="../embeddings/oleObject125.bin"/><Relationship Id="rId9" Type="http://schemas.openxmlformats.org/officeDocument/2006/relationships/oleObject" Target="../embeddings/oleObject130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3" Type="http://schemas.openxmlformats.org/officeDocument/2006/relationships/oleObject" Target="../embeddings/oleObject131.bin"/><Relationship Id="rId7" Type="http://schemas.openxmlformats.org/officeDocument/2006/relationships/oleObject" Target="../embeddings/oleObject1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34.bin"/><Relationship Id="rId5" Type="http://schemas.openxmlformats.org/officeDocument/2006/relationships/oleObject" Target="../embeddings/oleObject133.bin"/><Relationship Id="rId4" Type="http://schemas.openxmlformats.org/officeDocument/2006/relationships/oleObject" Target="../embeddings/oleObject132.bin"/><Relationship Id="rId9" Type="http://schemas.openxmlformats.org/officeDocument/2006/relationships/oleObject" Target="../embeddings/oleObject137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41.bin"/><Relationship Id="rId5" Type="http://schemas.openxmlformats.org/officeDocument/2006/relationships/oleObject" Target="../embeddings/oleObject140.bin"/><Relationship Id="rId4" Type="http://schemas.openxmlformats.org/officeDocument/2006/relationships/oleObject" Target="../embeddings/oleObject139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144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9.bin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1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47.bin"/><Relationship Id="rId11" Type="http://schemas.openxmlformats.org/officeDocument/2006/relationships/oleObject" Target="../embeddings/oleObject152.bin"/><Relationship Id="rId5" Type="http://schemas.openxmlformats.org/officeDocument/2006/relationships/oleObject" Target="../embeddings/oleObject146.bin"/><Relationship Id="rId10" Type="http://schemas.openxmlformats.org/officeDocument/2006/relationships/oleObject" Target="../embeddings/oleObject151.bin"/><Relationship Id="rId4" Type="http://schemas.openxmlformats.org/officeDocument/2006/relationships/oleObject" Target="../embeddings/oleObject145.bin"/><Relationship Id="rId9" Type="http://schemas.openxmlformats.org/officeDocument/2006/relationships/oleObject" Target="../embeddings/oleObject150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7.bin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1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55.bin"/><Relationship Id="rId11" Type="http://schemas.openxmlformats.org/officeDocument/2006/relationships/oleObject" Target="../embeddings/oleObject160.bin"/><Relationship Id="rId5" Type="http://schemas.openxmlformats.org/officeDocument/2006/relationships/oleObject" Target="../embeddings/oleObject154.bin"/><Relationship Id="rId10" Type="http://schemas.openxmlformats.org/officeDocument/2006/relationships/oleObject" Target="../embeddings/oleObject159.bin"/><Relationship Id="rId4" Type="http://schemas.openxmlformats.org/officeDocument/2006/relationships/oleObject" Target="../embeddings/oleObject153.bin"/><Relationship Id="rId9" Type="http://schemas.openxmlformats.org/officeDocument/2006/relationships/oleObject" Target="../embeddings/oleObject158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5" Type="http://schemas.openxmlformats.org/officeDocument/2006/relationships/oleObject" Target="../embeddings/oleObject162.bin"/><Relationship Id="rId4" Type="http://schemas.openxmlformats.org/officeDocument/2006/relationships/oleObject" Target="../embeddings/oleObject161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5" Type="http://schemas.openxmlformats.org/officeDocument/2006/relationships/oleObject" Target="../embeddings/oleObject164.bin"/><Relationship Id="rId4" Type="http://schemas.openxmlformats.org/officeDocument/2006/relationships/oleObject" Target="../embeddings/oleObject16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5" Type="http://schemas.openxmlformats.org/officeDocument/2006/relationships/oleObject" Target="../embeddings/oleObject166.bin"/><Relationship Id="rId4" Type="http://schemas.openxmlformats.org/officeDocument/2006/relationships/oleObject" Target="../embeddings/oleObject165.bin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1.bin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1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69.bin"/><Relationship Id="rId11" Type="http://schemas.openxmlformats.org/officeDocument/2006/relationships/oleObject" Target="../embeddings/oleObject174.bin"/><Relationship Id="rId5" Type="http://schemas.openxmlformats.org/officeDocument/2006/relationships/oleObject" Target="../embeddings/oleObject168.bin"/><Relationship Id="rId10" Type="http://schemas.openxmlformats.org/officeDocument/2006/relationships/oleObject" Target="../embeddings/oleObject173.bin"/><Relationship Id="rId4" Type="http://schemas.openxmlformats.org/officeDocument/2006/relationships/oleObject" Target="../embeddings/oleObject167.bin"/><Relationship Id="rId9" Type="http://schemas.openxmlformats.org/officeDocument/2006/relationships/oleObject" Target="../embeddings/oleObject172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5" Type="http://schemas.openxmlformats.org/officeDocument/2006/relationships/oleObject" Target="../embeddings/oleObject176.bin"/><Relationship Id="rId4" Type="http://schemas.openxmlformats.org/officeDocument/2006/relationships/oleObject" Target="../embeddings/oleObject175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5" Type="http://schemas.openxmlformats.org/officeDocument/2006/relationships/oleObject" Target="../embeddings/oleObject178.bin"/><Relationship Id="rId4" Type="http://schemas.openxmlformats.org/officeDocument/2006/relationships/oleObject" Target="../embeddings/oleObject177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5" Type="http://schemas.openxmlformats.org/officeDocument/2006/relationships/oleObject" Target="../embeddings/oleObject180.bin"/><Relationship Id="rId4" Type="http://schemas.openxmlformats.org/officeDocument/2006/relationships/oleObject" Target="../embeddings/oleObject179.bin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1.bin"/><Relationship Id="rId7" Type="http://schemas.openxmlformats.org/officeDocument/2006/relationships/oleObject" Target="../embeddings/oleObject1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84.bin"/><Relationship Id="rId5" Type="http://schemas.openxmlformats.org/officeDocument/2006/relationships/oleObject" Target="../embeddings/oleObject183.bin"/><Relationship Id="rId4" Type="http://schemas.openxmlformats.org/officeDocument/2006/relationships/oleObject" Target="../embeddings/oleObject182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5" Type="http://schemas.openxmlformats.org/officeDocument/2006/relationships/oleObject" Target="../embeddings/oleObject188.bin"/><Relationship Id="rId4" Type="http://schemas.openxmlformats.org/officeDocument/2006/relationships/oleObject" Target="../embeddings/oleObject187.bin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4.bin"/><Relationship Id="rId13" Type="http://schemas.openxmlformats.org/officeDocument/2006/relationships/oleObject" Target="../embeddings/oleObject199.bin"/><Relationship Id="rId18" Type="http://schemas.openxmlformats.org/officeDocument/2006/relationships/oleObject" Target="../embeddings/oleObject204.bin"/><Relationship Id="rId3" Type="http://schemas.openxmlformats.org/officeDocument/2006/relationships/oleObject" Target="../embeddings/oleObject189.bin"/><Relationship Id="rId7" Type="http://schemas.openxmlformats.org/officeDocument/2006/relationships/oleObject" Target="../embeddings/oleObject193.bin"/><Relationship Id="rId12" Type="http://schemas.openxmlformats.org/officeDocument/2006/relationships/oleObject" Target="../embeddings/oleObject198.bin"/><Relationship Id="rId17" Type="http://schemas.openxmlformats.org/officeDocument/2006/relationships/oleObject" Target="../embeddings/oleObject20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2.bin"/><Relationship Id="rId20" Type="http://schemas.openxmlformats.org/officeDocument/2006/relationships/oleObject" Target="../embeddings/oleObject206.bin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192.bin"/><Relationship Id="rId11" Type="http://schemas.openxmlformats.org/officeDocument/2006/relationships/oleObject" Target="../embeddings/oleObject197.bin"/><Relationship Id="rId5" Type="http://schemas.openxmlformats.org/officeDocument/2006/relationships/oleObject" Target="../embeddings/oleObject191.bin"/><Relationship Id="rId15" Type="http://schemas.openxmlformats.org/officeDocument/2006/relationships/oleObject" Target="../embeddings/oleObject201.bin"/><Relationship Id="rId10" Type="http://schemas.openxmlformats.org/officeDocument/2006/relationships/oleObject" Target="../embeddings/oleObject196.bin"/><Relationship Id="rId19" Type="http://schemas.openxmlformats.org/officeDocument/2006/relationships/oleObject" Target="../embeddings/oleObject205.bin"/><Relationship Id="rId4" Type="http://schemas.openxmlformats.org/officeDocument/2006/relationships/oleObject" Target="../embeddings/oleObject190.bin"/><Relationship Id="rId9" Type="http://schemas.openxmlformats.org/officeDocument/2006/relationships/oleObject" Target="../embeddings/oleObject195.bin"/><Relationship Id="rId14" Type="http://schemas.openxmlformats.org/officeDocument/2006/relationships/oleObject" Target="../embeddings/oleObject200.bin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2.bin"/><Relationship Id="rId13" Type="http://schemas.openxmlformats.org/officeDocument/2006/relationships/oleObject" Target="../embeddings/oleObject217.bin"/><Relationship Id="rId18" Type="http://schemas.openxmlformats.org/officeDocument/2006/relationships/oleObject" Target="../embeddings/oleObject222.bin"/><Relationship Id="rId3" Type="http://schemas.openxmlformats.org/officeDocument/2006/relationships/oleObject" Target="../embeddings/oleObject207.bin"/><Relationship Id="rId7" Type="http://schemas.openxmlformats.org/officeDocument/2006/relationships/oleObject" Target="../embeddings/oleObject211.bin"/><Relationship Id="rId12" Type="http://schemas.openxmlformats.org/officeDocument/2006/relationships/oleObject" Target="../embeddings/oleObject216.bin"/><Relationship Id="rId17" Type="http://schemas.openxmlformats.org/officeDocument/2006/relationships/oleObject" Target="../embeddings/oleObject22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0.bin"/><Relationship Id="rId20" Type="http://schemas.openxmlformats.org/officeDocument/2006/relationships/oleObject" Target="../embeddings/oleObject224.bin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210.bin"/><Relationship Id="rId11" Type="http://schemas.openxmlformats.org/officeDocument/2006/relationships/oleObject" Target="../embeddings/oleObject215.bin"/><Relationship Id="rId5" Type="http://schemas.openxmlformats.org/officeDocument/2006/relationships/oleObject" Target="../embeddings/oleObject209.bin"/><Relationship Id="rId15" Type="http://schemas.openxmlformats.org/officeDocument/2006/relationships/oleObject" Target="../embeddings/oleObject219.bin"/><Relationship Id="rId10" Type="http://schemas.openxmlformats.org/officeDocument/2006/relationships/oleObject" Target="../embeddings/oleObject214.bin"/><Relationship Id="rId19" Type="http://schemas.openxmlformats.org/officeDocument/2006/relationships/oleObject" Target="../embeddings/oleObject223.bin"/><Relationship Id="rId4" Type="http://schemas.openxmlformats.org/officeDocument/2006/relationships/oleObject" Target="../embeddings/oleObject208.bin"/><Relationship Id="rId9" Type="http://schemas.openxmlformats.org/officeDocument/2006/relationships/oleObject" Target="../embeddings/oleObject213.bin"/><Relationship Id="rId14" Type="http://schemas.openxmlformats.org/officeDocument/2006/relationships/oleObject" Target="../embeddings/oleObject21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9.bin"/><Relationship Id="rId3" Type="http://schemas.openxmlformats.org/officeDocument/2006/relationships/notesSlide" Target="../notesSlides/notesSlide48.xml"/><Relationship Id="rId7" Type="http://schemas.openxmlformats.org/officeDocument/2006/relationships/oleObject" Target="../embeddings/oleObject2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227.bin"/><Relationship Id="rId5" Type="http://schemas.openxmlformats.org/officeDocument/2006/relationships/oleObject" Target="../embeddings/oleObject226.bin"/><Relationship Id="rId4" Type="http://schemas.openxmlformats.org/officeDocument/2006/relationships/oleObject" Target="../embeddings/oleObject225.bin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oleObject" Target="../embeddings/oleObject2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232.bin"/><Relationship Id="rId5" Type="http://schemas.openxmlformats.org/officeDocument/2006/relationships/oleObject" Target="../embeddings/oleObject231.bin"/><Relationship Id="rId4" Type="http://schemas.openxmlformats.org/officeDocument/2006/relationships/oleObject" Target="../embeddings/oleObject230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5" Type="http://schemas.openxmlformats.org/officeDocument/2006/relationships/oleObject" Target="../embeddings/oleObject235.bin"/><Relationship Id="rId4" Type="http://schemas.openxmlformats.org/officeDocument/2006/relationships/oleObject" Target="../embeddings/oleObject234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239.bin"/><Relationship Id="rId5" Type="http://schemas.openxmlformats.org/officeDocument/2006/relationships/oleObject" Target="../embeddings/oleObject238.bin"/><Relationship Id="rId4" Type="http://schemas.openxmlformats.org/officeDocument/2006/relationships/oleObject" Target="../embeddings/oleObject237.bin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e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em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7"/>
          <p:cNvSpPr>
            <a:spLocks noGrp="1" noChangeArrowheads="1"/>
          </p:cNvSpPr>
          <p:nvPr>
            <p:ph type="ctrTitle"/>
          </p:nvPr>
        </p:nvSpPr>
        <p:spPr>
          <a:xfrm>
            <a:off x="990600" y="-112487"/>
            <a:ext cx="7377112" cy="2082800"/>
          </a:xfrm>
        </p:spPr>
        <p:txBody>
          <a:bodyPr>
            <a:normAutofit/>
          </a:bodyPr>
          <a:lstStyle/>
          <a:p>
            <a:pPr fontAlgn="t"/>
            <a:r>
              <a:rPr lang="en-US" sz="3600" i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pitchFamily="34" charset="-128"/>
              </a:rPr>
              <a:t>Efficient Data Communication Protocols  for Wireless Networks</a:t>
            </a:r>
          </a:p>
        </p:txBody>
      </p:sp>
      <p:sp>
        <p:nvSpPr>
          <p:cNvPr id="5" name="Rectangle 37"/>
          <p:cNvSpPr txBox="1">
            <a:spLocks noChangeArrowheads="1"/>
          </p:cNvSpPr>
          <p:nvPr/>
        </p:nvSpPr>
        <p:spPr>
          <a:xfrm>
            <a:off x="533400" y="1371600"/>
            <a:ext cx="8229600" cy="4147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t">
              <a:spcBef>
                <a:spcPct val="0"/>
              </a:spcBef>
              <a:defRPr/>
            </a:pPr>
            <a:endParaRPr lang="en-US" sz="2800" b="1" dirty="0" smtClean="0">
              <a:latin typeface="Comic Sans MS" pitchFamily="66" charset="0"/>
              <a:ea typeface="ＭＳ Ｐゴシック" pitchFamily="34" charset="-128"/>
            </a:endParaRPr>
          </a:p>
          <a:p>
            <a:pPr algn="ctr" fontAlgn="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800" b="1" dirty="0" smtClean="0">
                <a:latin typeface="Comic Sans MS" pitchFamily="66" charset="0"/>
                <a:ea typeface="ＭＳ Ｐゴシック" pitchFamily="34" charset="-128"/>
              </a:rPr>
              <a:t>DISSERTATION DEFENSE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j-cs"/>
            </a:endParaRPr>
          </a:p>
          <a:p>
            <a:pPr marL="0" marR="0" lvl="0" indent="0" algn="ctr" defTabSz="914400" rtl="0" eaLnBrk="1" fontAlgn="t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Engin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Zeydan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j-cs"/>
            </a:endParaRPr>
          </a:p>
          <a:p>
            <a:pPr marL="0" marR="0" lvl="0" indent="0" algn="ctr" defTabSz="914400" rtl="0" eaLnBrk="1" fontAlgn="t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Comic Sans MS" pitchFamily="66" charset="0"/>
                <a:ea typeface="ＭＳ Ｐゴシック" pitchFamily="34" charset="-128"/>
                <a:cs typeface="+mj-cs"/>
              </a:rPr>
              <a:t>December 08, 2010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j-cs"/>
            </a:endParaRP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u="sng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Advisor: Prof. Cristina </a:t>
            </a:r>
            <a:r>
              <a:rPr lang="en-US" sz="2400" u="sng" dirty="0" err="1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Comaniciu</a:t>
            </a:r>
            <a:endParaRPr lang="en-US" sz="2400" u="sng" dirty="0" smtClean="0">
              <a:solidFill>
                <a:srgbClr val="FF0000"/>
              </a:solidFill>
              <a:latin typeface="Comic Sans MS" pitchFamily="66" charset="0"/>
              <a:ea typeface="ＭＳ Ｐゴシック" pitchFamily="34" charset="-128"/>
              <a:cs typeface="+mj-cs"/>
            </a:endParaRP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(Stevens Institute of Technology)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solidFill>
                <a:srgbClr val="FF0000"/>
              </a:solidFill>
              <a:latin typeface="Comic Sans MS" pitchFamily="66" charset="0"/>
              <a:ea typeface="ＭＳ Ｐゴシック" pitchFamily="34" charset="-128"/>
              <a:cs typeface="+mj-cs"/>
            </a:endParaRP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u="sng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Co-Advisor: </a:t>
            </a:r>
            <a:r>
              <a:rPr lang="en-US" sz="2400" u="sng" dirty="0" err="1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Dr.Didem</a:t>
            </a:r>
            <a:r>
              <a:rPr lang="en-US" sz="2400" u="sng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Kivanc</a:t>
            </a:r>
            <a:endParaRPr lang="en-US" sz="2400" u="sng" dirty="0" smtClean="0">
              <a:solidFill>
                <a:srgbClr val="FF0000"/>
              </a:solidFill>
              <a:latin typeface="Comic Sans MS" pitchFamily="66" charset="0"/>
              <a:ea typeface="ＭＳ Ｐゴシック" pitchFamily="34" charset="-128"/>
              <a:cs typeface="+mj-cs"/>
            </a:endParaRP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(West Virginia University 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Institute of Technology)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 smtClean="0">
              <a:latin typeface="Comic Sans MS" pitchFamily="66" charset="0"/>
              <a:ea typeface="ＭＳ Ｐゴシック" pitchFamily="34" charset="-128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DEFENSE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23862" y="1319213"/>
            <a:ext cx="8186738" cy="2300287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latin typeface="Comic Sans MS" pitchFamily="66" charset="0"/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400" dirty="0" err="1" smtClean="0">
                <a:latin typeface="Comic Sans MS" pitchFamily="66" charset="0"/>
                <a:ea typeface="ＭＳ Ｐゴシック" pitchFamily="34" charset="-128"/>
              </a:rPr>
              <a:t>R</a:t>
            </a:r>
            <a:r>
              <a:rPr lang="en-US" sz="2000" dirty="0" err="1" smtClean="0">
                <a:latin typeface="Comic Sans MS" pitchFamily="66" charset="0"/>
                <a:ea typeface="ＭＳ Ｐゴシック" pitchFamily="34" charset="-128"/>
              </a:rPr>
              <a:t>ij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 : bit throughput --&gt; </a:t>
            </a:r>
            <a:r>
              <a:rPr lang="en-US" sz="2800" dirty="0" err="1" smtClean="0">
                <a:latin typeface="Comic Sans MS" pitchFamily="66" charset="0"/>
                <a:ea typeface="ＭＳ Ｐゴシック" pitchFamily="34" charset="-128"/>
              </a:rPr>
              <a:t>R</a:t>
            </a:r>
            <a:r>
              <a:rPr lang="en-US" sz="2400" dirty="0" err="1" smtClean="0">
                <a:latin typeface="Comic Sans MS" pitchFamily="66" charset="0"/>
                <a:ea typeface="ＭＳ Ｐゴシック" pitchFamily="34" charset="-128"/>
              </a:rPr>
              <a:t>ij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= W/</a:t>
            </a:r>
            <a:r>
              <a:rPr lang="en-US" sz="2400" dirty="0" err="1" smtClean="0">
                <a:latin typeface="Comic Sans MS" pitchFamily="66" charset="0"/>
                <a:ea typeface="ＭＳ Ｐゴシック" pitchFamily="34" charset="-128"/>
              </a:rPr>
              <a:t>L</a:t>
            </a:r>
            <a:r>
              <a:rPr lang="en-US" sz="2000" dirty="0" err="1" smtClean="0">
                <a:latin typeface="Comic Sans MS" pitchFamily="66" charset="0"/>
                <a:ea typeface="ＭＳ Ｐゴシック" pitchFamily="34" charset="-128"/>
              </a:rPr>
              <a:t>ij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  </a:t>
            </a:r>
          </a:p>
          <a:p>
            <a:endParaRPr lang="en-US" sz="2400" dirty="0" smtClean="0">
              <a:latin typeface="Comic Sans MS" pitchFamily="66" charset="0"/>
              <a:ea typeface="ＭＳ Ｐゴシック" pitchFamily="34" charset="-128"/>
            </a:endParaRP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W : the system bandwidth,  </a:t>
            </a: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sz="2400" dirty="0" err="1" smtClean="0">
                <a:latin typeface="Comic Sans MS" pitchFamily="66" charset="0"/>
                <a:ea typeface="ＭＳ Ｐゴシック" pitchFamily="34" charset="-128"/>
              </a:rPr>
              <a:t>L</a:t>
            </a:r>
            <a:r>
              <a:rPr lang="en-US" sz="2400" baseline="-25000" dirty="0" err="1" smtClean="0">
                <a:latin typeface="Comic Sans MS" pitchFamily="66" charset="0"/>
                <a:ea typeface="ＭＳ Ｐゴシック" pitchFamily="34" charset="-128"/>
              </a:rPr>
              <a:t>ij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 : The minimum spreading gain to reach a target         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         SIR </a:t>
            </a:r>
            <a:r>
              <a:rPr lang="el-GR" sz="2400" dirty="0" smtClean="0">
                <a:latin typeface="Comic Sans MS" pitchFamily="66" charset="0"/>
                <a:ea typeface="ＭＳ Ｐゴシック" pitchFamily="34" charset="-128"/>
              </a:rPr>
              <a:t>γ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*.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336800" y="3086100"/>
          <a:ext cx="3302000" cy="1525588"/>
        </p:xfrm>
        <a:graphic>
          <a:graphicData uri="http://schemas.openxmlformats.org/presentationml/2006/ole">
            <p:oleObj spid="_x0000_s319490" name="Equation" r:id="rId4" imgW="1231560" imgH="672840" progId="Equation.DSMT4">
              <p:embed/>
            </p:oleObj>
          </a:graphicData>
        </a:graphic>
      </p:graphicFrame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457200" y="4724400"/>
            <a:ext cx="777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>
                <a:latin typeface="Comic Sans MS" pitchFamily="66" charset="0"/>
              </a:rPr>
              <a:t>where the link gain </a:t>
            </a:r>
            <a:r>
              <a:rPr lang="en-US" sz="2400" dirty="0" err="1" smtClean="0">
                <a:latin typeface="Comic Sans MS" pitchFamily="66" charset="0"/>
              </a:rPr>
              <a:t>h</a:t>
            </a:r>
            <a:r>
              <a:rPr lang="en-US" sz="2400" baseline="-25000" dirty="0" err="1" smtClean="0">
                <a:latin typeface="Comic Sans MS" pitchFamily="66" charset="0"/>
              </a:rPr>
              <a:t>ij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= 1/d</a:t>
            </a:r>
            <a:r>
              <a:rPr lang="en-US" sz="2400" baseline="-25000" dirty="0">
                <a:latin typeface="Comic Sans MS" pitchFamily="66" charset="0"/>
              </a:rPr>
              <a:t>ij</a:t>
            </a:r>
            <a:r>
              <a:rPr lang="en-US" sz="2400" baseline="30000" dirty="0">
                <a:latin typeface="Comic Sans MS" pitchFamily="66" charset="0"/>
              </a:rPr>
              <a:t>2</a:t>
            </a:r>
            <a:r>
              <a:rPr lang="en-US" sz="2400" dirty="0">
                <a:latin typeface="Comic Sans MS" pitchFamily="66" charset="0"/>
              </a:rPr>
              <a:t>, </a:t>
            </a:r>
            <a:endParaRPr lang="en-US" sz="2400" dirty="0" smtClean="0">
              <a:latin typeface="Comic Sans MS" pitchFamily="66" charset="0"/>
            </a:endParaRPr>
          </a:p>
          <a:p>
            <a:pPr algn="l"/>
            <a:endParaRPr lang="en-US" sz="2400" dirty="0" smtClean="0">
              <a:latin typeface="Comic Sans MS" pitchFamily="66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  </a:t>
            </a:r>
            <a:r>
              <a:rPr lang="en-US" sz="2400" dirty="0" err="1" smtClean="0">
                <a:latin typeface="Comic Sans MS" pitchFamily="66" charset="0"/>
              </a:rPr>
              <a:t>d</a:t>
            </a:r>
            <a:r>
              <a:rPr lang="en-US" sz="2400" baseline="-25000" dirty="0" err="1" smtClean="0">
                <a:latin typeface="Comic Sans MS" pitchFamily="66" charset="0"/>
              </a:rPr>
              <a:t>ij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is the distance </a:t>
            </a:r>
            <a:r>
              <a:rPr lang="en-US" sz="2400" dirty="0" smtClean="0">
                <a:latin typeface="Comic Sans MS" pitchFamily="66" charset="0"/>
              </a:rPr>
              <a:t>of between </a:t>
            </a:r>
            <a:r>
              <a:rPr lang="en-US" sz="2400" dirty="0">
                <a:latin typeface="Comic Sans MS" pitchFamily="66" charset="0"/>
              </a:rPr>
              <a:t>the nodes </a:t>
            </a:r>
            <a:r>
              <a:rPr lang="en-US" sz="2400" dirty="0" smtClean="0">
                <a:latin typeface="Comic Sans MS" pitchFamily="66" charset="0"/>
              </a:rPr>
              <a:t>Yi </a:t>
            </a:r>
            <a:r>
              <a:rPr lang="en-US" sz="2400" dirty="0">
                <a:latin typeface="Comic Sans MS" pitchFamily="66" charset="0"/>
              </a:rPr>
              <a:t>and </a:t>
            </a:r>
            <a:r>
              <a:rPr lang="en-US" sz="2400" dirty="0" err="1" smtClean="0">
                <a:latin typeface="Comic Sans MS" pitchFamily="66" charset="0"/>
              </a:rPr>
              <a:t>Yj</a:t>
            </a:r>
            <a:r>
              <a:rPr lang="en-US" sz="2400" dirty="0">
                <a:latin typeface="Comic Sans MS" pitchFamily="66" charset="0"/>
              </a:rPr>
              <a:t>, </a:t>
            </a:r>
            <a:endParaRPr lang="en-US" sz="2400" dirty="0" smtClean="0">
              <a:latin typeface="Comic Sans MS" pitchFamily="66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  <a:cs typeface="Arial" charset="0"/>
              </a:rPr>
              <a:t>   </a:t>
            </a:r>
            <a:r>
              <a:rPr lang="el-GR" sz="2400" dirty="0" smtClean="0">
                <a:cs typeface="Arial" charset="0"/>
              </a:rPr>
              <a:t>σ</a:t>
            </a:r>
            <a:r>
              <a:rPr lang="en-US" sz="2400" baseline="30000" dirty="0">
                <a:latin typeface="Comic Sans MS" pitchFamily="66" charset="0"/>
              </a:rPr>
              <a:t>2</a:t>
            </a:r>
            <a:r>
              <a:rPr lang="en-US" sz="2400" dirty="0">
                <a:latin typeface="Comic Sans MS" pitchFamily="66" charset="0"/>
              </a:rPr>
              <a:t> is the thermal noise.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623302" y="1143000"/>
          <a:ext cx="1082298" cy="982394"/>
        </p:xfrm>
        <a:graphic>
          <a:graphicData uri="http://schemas.openxmlformats.org/presentationml/2006/ole">
            <p:oleObj spid="_x0000_s319491" name="Equation" r:id="rId5" imgW="431640" imgH="431640" progId="Equation.DSMT4">
              <p:embed/>
            </p:oleObj>
          </a:graphicData>
        </a:graphic>
      </p:graphicFrame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II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. System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Model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j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Simulation Results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47800" y="74289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Regret-Matching probability mass function (</a:t>
            </a:r>
            <a:r>
              <a:rPr lang="en-US" sz="2000" b="1" dirty="0" err="1" smtClean="0">
                <a:latin typeface="Arial"/>
                <a:cs typeface="Arial"/>
              </a:rPr>
              <a:t>p.m.f</a:t>
            </a:r>
            <a:r>
              <a:rPr lang="en-US" sz="2000" b="1" dirty="0" smtClean="0">
                <a:latin typeface="Arial"/>
                <a:cs typeface="Arial"/>
              </a:rPr>
              <a:t>)</a:t>
            </a:r>
            <a:endParaRPr lang="en-US" sz="2000" b="1" dirty="0"/>
          </a:p>
        </p:txBody>
      </p:sp>
      <p:pic>
        <p:nvPicPr>
          <p:cNvPr id="8673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400" y="1066800"/>
            <a:ext cx="6908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Simulation Results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990600" y="838200"/>
            <a:ext cx="7543800" cy="5562600"/>
            <a:chOff x="990600" y="685800"/>
            <a:chExt cx="7543800" cy="5562600"/>
          </a:xfrm>
        </p:grpSpPr>
        <p:pic>
          <p:nvPicPr>
            <p:cNvPr id="172646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5400" y="1219200"/>
              <a:ext cx="6705600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8" name="Group 17"/>
            <p:cNvGrpSpPr/>
            <p:nvPr/>
          </p:nvGrpSpPr>
          <p:grpSpPr>
            <a:xfrm>
              <a:off x="990600" y="685800"/>
              <a:ext cx="7543800" cy="781110"/>
              <a:chOff x="990600" y="895290"/>
              <a:chExt cx="7543800" cy="78111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990600" y="895290"/>
                <a:ext cx="7467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Arial"/>
                    <a:cs typeface="Arial"/>
                  </a:rPr>
                  <a:t>COPMA</a:t>
                </a:r>
                <a:endParaRPr lang="en-US" sz="2000" b="1" baseline="300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66800" y="1276290"/>
                <a:ext cx="7467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Arial"/>
                    <a:cs typeface="Arial"/>
                  </a:rPr>
                  <a:t>N=10(Large Network),  TRANSMIT BEAMPATTERNS</a:t>
                </a:r>
                <a:endParaRPr lang="en-US" sz="2000" b="1" baseline="300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Simulation Results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7620000" y="3733800"/>
            <a:ext cx="915194" cy="609600"/>
            <a:chOff x="7695406" y="1600994"/>
            <a:chExt cx="915194" cy="2057400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rot="5400000" flipH="1" flipV="1">
              <a:off x="6667500" y="2628900"/>
              <a:ext cx="2057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arrow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7848600" y="2286001"/>
              <a:ext cx="762000" cy="1246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76 %</a:t>
              </a:r>
              <a:endParaRPr lang="en-US" dirty="0"/>
            </a:p>
          </p:txBody>
        </p:sp>
      </p:grpSp>
      <p:pic>
        <p:nvPicPr>
          <p:cNvPr id="8663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6731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667000" y="89529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N=10(Large Network), </a:t>
            </a:r>
            <a:r>
              <a:rPr lang="el-GR" sz="2000" b="1" dirty="0" smtClean="0">
                <a:latin typeface="Arial"/>
                <a:cs typeface="Arial"/>
              </a:rPr>
              <a:t>τ</a:t>
            </a:r>
            <a:r>
              <a:rPr lang="en-US" sz="2000" b="1" dirty="0" smtClean="0">
                <a:latin typeface="Arial"/>
                <a:cs typeface="Arial"/>
              </a:rPr>
              <a:t>=200/k</a:t>
            </a:r>
            <a:r>
              <a:rPr lang="en-US" sz="2000" b="1" baseline="30000" dirty="0" smtClean="0">
                <a:latin typeface="Arial"/>
                <a:cs typeface="Arial"/>
              </a:rPr>
              <a:t>2</a:t>
            </a:r>
            <a:r>
              <a:rPr lang="en-US" sz="2000" b="1" dirty="0" smtClean="0">
                <a:cs typeface="Arial"/>
              </a:rPr>
              <a:t> ,</a:t>
            </a:r>
            <a:endParaRPr lang="en-US" sz="2000" b="1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7707085" y="4191000"/>
            <a:ext cx="212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Close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Simulation Results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5000" y="89529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N=10, Probability mass function, RMSG</a:t>
            </a:r>
            <a:endParaRPr lang="en-US" sz="2000" b="1" dirty="0"/>
          </a:p>
        </p:txBody>
      </p:sp>
      <p:pic>
        <p:nvPicPr>
          <p:cNvPr id="8652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7818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239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Conclusion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990600"/>
            <a:ext cx="8686800" cy="502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600" dirty="0" smtClean="0">
                <a:latin typeface="Comic Sans MS" pitchFamily="66" charset="0"/>
                <a:ea typeface="ＭＳ Ｐゴシック" pitchFamily="34" charset="-128"/>
              </a:rPr>
              <a:t>Joint </a:t>
            </a:r>
            <a:r>
              <a:rPr lang="en-US" sz="2600" dirty="0" err="1" smtClean="0">
                <a:latin typeface="Comic Sans MS" pitchFamily="66" charset="0"/>
                <a:ea typeface="ＭＳ Ｐゴシック" pitchFamily="34" charset="-128"/>
              </a:rPr>
              <a:t>Beamforming</a:t>
            </a:r>
            <a:r>
              <a:rPr lang="en-US" sz="2600" dirty="0" smtClean="0">
                <a:latin typeface="Comic Sans MS" pitchFamily="66" charset="0"/>
                <a:ea typeface="ＭＳ Ｐゴシック" pitchFamily="34" charset="-128"/>
              </a:rPr>
              <a:t> (Codebook selection) and Power Control in multi-user  Wireless Ad-hoc Networks.</a:t>
            </a:r>
            <a:endParaRPr lang="en-US" sz="26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0"/>
            <a:r>
              <a:rPr lang="en-US" sz="2600" b="1" dirty="0" smtClean="0">
                <a:solidFill>
                  <a:srgbClr val="0070C0"/>
                </a:solidFill>
                <a:latin typeface="Comic Sans MS" pitchFamily="66" charset="0"/>
              </a:rPr>
              <a:t>Cooperative Power Control : </a:t>
            </a:r>
            <a:r>
              <a:rPr lang="en-US" sz="2600" dirty="0" smtClean="0">
                <a:latin typeface="Comic Sans MS" pitchFamily="66" charset="0"/>
              </a:rPr>
              <a:t>Choose </a:t>
            </a:r>
            <a:r>
              <a:rPr lang="en-US" sz="2600" dirty="0" err="1" smtClean="0">
                <a:latin typeface="Comic Sans MS" pitchFamily="66" charset="0"/>
              </a:rPr>
              <a:t>Tx</a:t>
            </a:r>
            <a:r>
              <a:rPr lang="en-US" sz="2600" dirty="0" smtClean="0">
                <a:latin typeface="Comic Sans MS" pitchFamily="66" charset="0"/>
              </a:rPr>
              <a:t> </a:t>
            </a:r>
            <a:r>
              <a:rPr lang="en-US" sz="2600" dirty="0" err="1" smtClean="0">
                <a:latin typeface="Comic Sans MS" pitchFamily="66" charset="0"/>
              </a:rPr>
              <a:t>beamform</a:t>
            </a:r>
            <a:r>
              <a:rPr lang="en-US" sz="2600" dirty="0" smtClean="0">
                <a:latin typeface="Comic Sans MS" pitchFamily="66" charset="0"/>
              </a:rPr>
              <a:t> randomly and keep the current one with high probability  if it gives lower </a:t>
            </a:r>
            <a:r>
              <a:rPr lang="en-US" sz="2600" u="sng" dirty="0" smtClean="0">
                <a:latin typeface="Comic Sans MS" pitchFamily="66" charset="0"/>
              </a:rPr>
              <a:t>total</a:t>
            </a:r>
            <a:r>
              <a:rPr lang="en-US" sz="2600" dirty="0" smtClean="0">
                <a:latin typeface="Comic Sans MS" pitchFamily="66" charset="0"/>
              </a:rPr>
              <a:t> network power.</a:t>
            </a:r>
          </a:p>
          <a:p>
            <a:r>
              <a:rPr lang="en-US" sz="2600" b="1" dirty="0" smtClean="0">
                <a:solidFill>
                  <a:srgbClr val="0070C0"/>
                </a:solidFill>
                <a:latin typeface="Comic Sans MS" pitchFamily="66" charset="0"/>
              </a:rPr>
              <a:t>Non-Cooperative Power Control : </a:t>
            </a:r>
            <a:r>
              <a:rPr lang="en-US" sz="2600" dirty="0" smtClean="0">
                <a:latin typeface="Comic Sans MS" pitchFamily="66" charset="0"/>
              </a:rPr>
              <a:t>For non-cooperative selection, convergence of transmit </a:t>
            </a:r>
            <a:r>
              <a:rPr lang="en-US" sz="2600" dirty="0" err="1" smtClean="0">
                <a:latin typeface="Comic Sans MS" pitchFamily="66" charset="0"/>
              </a:rPr>
              <a:t>beamformer</a:t>
            </a:r>
            <a:r>
              <a:rPr lang="en-US" sz="2600" dirty="0" smtClean="0">
                <a:latin typeface="Comic Sans MS" pitchFamily="66" charset="0"/>
              </a:rPr>
              <a:t> is problematic!</a:t>
            </a:r>
          </a:p>
          <a:p>
            <a:r>
              <a:rPr lang="en-US" sz="2600" b="1" dirty="0" smtClean="0">
                <a:solidFill>
                  <a:srgbClr val="0070C0"/>
                </a:solidFill>
                <a:latin typeface="Comic Sans MS" pitchFamily="66" charset="0"/>
              </a:rPr>
              <a:t>Learning : </a:t>
            </a:r>
            <a:r>
              <a:rPr lang="en-US" sz="2600" dirty="0" smtClean="0">
                <a:latin typeface="Comic Sans MS" pitchFamily="66" charset="0"/>
              </a:rPr>
              <a:t>Regret-matching based learning is used to for probabilistic convergence.</a:t>
            </a:r>
          </a:p>
          <a:p>
            <a:r>
              <a:rPr lang="en-US" sz="2600" dirty="0" smtClean="0">
                <a:latin typeface="Comic Sans MS" pitchFamily="66" charset="0"/>
              </a:rPr>
              <a:t>The selection is performed based on ‘’regret’’.</a:t>
            </a:r>
          </a:p>
          <a:p>
            <a:pPr lvl="0"/>
            <a:endParaRPr lang="en-US" sz="2600" dirty="0" smtClean="0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239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FUTURE WORK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990600"/>
            <a:ext cx="8686800" cy="502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600" dirty="0" smtClean="0">
                <a:latin typeface="Comic Sans MS" pitchFamily="66" charset="0"/>
                <a:ea typeface="ＭＳ Ｐゴシック" pitchFamily="34" charset="-128"/>
              </a:rPr>
              <a:t>Better Codebook: Codebook adaptation using evolutionary learning (Genetic Algorithms, etc.)</a:t>
            </a:r>
          </a:p>
          <a:p>
            <a:r>
              <a:rPr lang="en-US" sz="2600" dirty="0" smtClean="0">
                <a:latin typeface="Comic Sans MS" pitchFamily="66" charset="0"/>
                <a:ea typeface="ＭＳ Ｐゴシック" pitchFamily="34" charset="-128"/>
              </a:rPr>
              <a:t>Modifying regret-matching for convergence to NE or Pareto Optimal point for regret matching techniques</a:t>
            </a:r>
          </a:p>
          <a:p>
            <a:r>
              <a:rPr lang="en-US" sz="2600" dirty="0" smtClean="0">
                <a:latin typeface="Comic Sans MS" pitchFamily="66" charset="0"/>
                <a:ea typeface="ＭＳ Ｐゴシック" pitchFamily="34" charset="-128"/>
              </a:rPr>
              <a:t>Apply same learning strategies to other joint transmission adaptation parameters (joint CDMA </a:t>
            </a:r>
            <a:r>
              <a:rPr lang="en-US" sz="2600" dirty="0" err="1" smtClean="0">
                <a:latin typeface="Comic Sans MS" pitchFamily="66" charset="0"/>
                <a:ea typeface="ＭＳ Ｐゴシック" pitchFamily="34" charset="-128"/>
              </a:rPr>
              <a:t>waverform</a:t>
            </a:r>
            <a:r>
              <a:rPr lang="en-US" sz="2600" dirty="0" smtClean="0">
                <a:latin typeface="Comic Sans MS" pitchFamily="66" charset="0"/>
                <a:ea typeface="ＭＳ Ｐゴシック" pitchFamily="34" charset="-128"/>
              </a:rPr>
              <a:t> design and power adaptation, channel selection and </a:t>
            </a:r>
            <a:r>
              <a:rPr lang="en-US" sz="2600" dirty="0" err="1" smtClean="0">
                <a:latin typeface="Comic Sans MS" pitchFamily="66" charset="0"/>
                <a:ea typeface="ＭＳ Ｐゴシック" pitchFamily="34" charset="-128"/>
              </a:rPr>
              <a:t>continous</a:t>
            </a:r>
            <a:r>
              <a:rPr lang="en-US" sz="2600" dirty="0" smtClean="0">
                <a:latin typeface="Comic Sans MS" pitchFamily="66" charset="0"/>
                <a:ea typeface="ＭＳ Ｐゴシック" pitchFamily="34" charset="-128"/>
              </a:rPr>
              <a:t> </a:t>
            </a:r>
            <a:r>
              <a:rPr lang="en-US" sz="2600" dirty="0" err="1" smtClean="0">
                <a:latin typeface="Comic Sans MS" pitchFamily="66" charset="0"/>
                <a:ea typeface="ＭＳ Ｐゴシック" pitchFamily="34" charset="-128"/>
              </a:rPr>
              <a:t>beamforming</a:t>
            </a:r>
            <a:r>
              <a:rPr lang="en-US" sz="2600" dirty="0" smtClean="0">
                <a:latin typeface="Comic Sans MS" pitchFamily="66" charset="0"/>
                <a:ea typeface="ＭＳ Ｐゴシック" pitchFamily="34" charset="-128"/>
              </a:rPr>
              <a:t> update, rate and modulation adaptations, etc. )</a:t>
            </a:r>
          </a:p>
          <a:p>
            <a:pPr lvl="0"/>
            <a:endParaRPr lang="en-US" sz="2600" dirty="0" smtClean="0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105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DEFENSE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2390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PUBLICATIONS (*)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60198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(*) http://www.ece.stevens-tech.edu/~ezeydan/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838200" y="685800"/>
            <a:ext cx="73914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Comic Sans MS" pitchFamily="66" charset="0"/>
              </a:rPr>
              <a:t>E. </a:t>
            </a:r>
            <a:r>
              <a:rPr lang="en-US" sz="1400" dirty="0" err="1" smtClean="0">
                <a:latin typeface="Comic Sans MS" pitchFamily="66" charset="0"/>
              </a:rPr>
              <a:t>Zeydan</a:t>
            </a:r>
            <a:r>
              <a:rPr lang="en-US" sz="1400" dirty="0" smtClean="0">
                <a:latin typeface="Comic Sans MS" pitchFamily="66" charset="0"/>
              </a:rPr>
              <a:t> D. </a:t>
            </a:r>
            <a:r>
              <a:rPr lang="en-US" sz="1400" dirty="0" err="1" smtClean="0">
                <a:latin typeface="Comic Sans MS" pitchFamily="66" charset="0"/>
              </a:rPr>
              <a:t>Kivanc</a:t>
            </a:r>
            <a:r>
              <a:rPr lang="en-US" sz="1400" dirty="0" smtClean="0">
                <a:latin typeface="Comic Sans MS" pitchFamily="66" charset="0"/>
              </a:rPr>
              <a:t> and U. </a:t>
            </a:r>
            <a:r>
              <a:rPr lang="en-US" sz="1400" dirty="0" err="1" smtClean="0">
                <a:latin typeface="Comic Sans MS" pitchFamily="66" charset="0"/>
              </a:rPr>
              <a:t>Tureli</a:t>
            </a:r>
            <a:r>
              <a:rPr lang="en-US" sz="1400" dirty="0" smtClean="0">
                <a:latin typeface="Comic Sans MS" pitchFamily="66" charset="0"/>
              </a:rPr>
              <a:t>, </a:t>
            </a:r>
            <a:r>
              <a:rPr lang="en-US" sz="1400" b="1" dirty="0" smtClean="0">
                <a:latin typeface="Comic Sans MS" pitchFamily="66" charset="0"/>
              </a:rPr>
              <a:t>“</a:t>
            </a:r>
            <a:r>
              <a:rPr lang="en-US" sz="1400" dirty="0" smtClean="0">
                <a:latin typeface="Comic Sans MS" pitchFamily="66" charset="0"/>
                <a:hlinkClick r:id="rId2" action="ppaction://hlinkfile"/>
              </a:rPr>
              <a:t>Iterative </a:t>
            </a:r>
            <a:r>
              <a:rPr lang="en-US" sz="1400" dirty="0" err="1" smtClean="0">
                <a:latin typeface="Comic Sans MS" pitchFamily="66" charset="0"/>
                <a:hlinkClick r:id="rId2" action="ppaction://hlinkfile"/>
              </a:rPr>
              <a:t>Beamforming</a:t>
            </a:r>
            <a:r>
              <a:rPr lang="en-US" sz="1400" dirty="0" smtClean="0">
                <a:latin typeface="Comic Sans MS" pitchFamily="66" charset="0"/>
                <a:hlinkClick r:id="rId2" action="ppaction://hlinkfile"/>
              </a:rPr>
              <a:t> and Power Control for MIMO Ad Hoc Networks</a:t>
            </a:r>
            <a:r>
              <a:rPr lang="en-US" sz="1400" dirty="0" smtClean="0">
                <a:latin typeface="Comic Sans MS" pitchFamily="66" charset="0"/>
              </a:rPr>
              <a:t>” in </a:t>
            </a:r>
            <a:r>
              <a:rPr lang="en-US" sz="1400" i="1" dirty="0" smtClean="0">
                <a:latin typeface="Comic Sans MS" pitchFamily="66" charset="0"/>
              </a:rPr>
              <a:t>Proc of IEEE GLOBECOM'10</a:t>
            </a:r>
            <a:r>
              <a:rPr lang="en-US" sz="1400" dirty="0" smtClean="0">
                <a:latin typeface="Comic Sans MS" pitchFamily="66" charset="0"/>
              </a:rPr>
              <a:t>, Miami, FL, Dec. 2010.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Comic Sans MS" pitchFamily="66" charset="0"/>
              </a:rPr>
              <a:t>E. </a:t>
            </a:r>
            <a:r>
              <a:rPr lang="en-US" sz="1400" dirty="0" err="1" smtClean="0">
                <a:latin typeface="Comic Sans MS" pitchFamily="66" charset="0"/>
              </a:rPr>
              <a:t>Zeydan</a:t>
            </a:r>
            <a:r>
              <a:rPr lang="en-US" sz="1400" dirty="0" smtClean="0">
                <a:latin typeface="Comic Sans MS" pitchFamily="66" charset="0"/>
              </a:rPr>
              <a:t> D. </a:t>
            </a:r>
            <a:r>
              <a:rPr lang="en-US" sz="1400" dirty="0" err="1" smtClean="0">
                <a:latin typeface="Comic Sans MS" pitchFamily="66" charset="0"/>
              </a:rPr>
              <a:t>Kivanc</a:t>
            </a:r>
            <a:r>
              <a:rPr lang="en-US" sz="1400" dirty="0" smtClean="0">
                <a:latin typeface="Comic Sans MS" pitchFamily="66" charset="0"/>
              </a:rPr>
              <a:t>, C. </a:t>
            </a:r>
            <a:r>
              <a:rPr lang="en-US" sz="1400" dirty="0" err="1" smtClean="0">
                <a:latin typeface="Comic Sans MS" pitchFamily="66" charset="0"/>
              </a:rPr>
              <a:t>Comaniciu</a:t>
            </a:r>
            <a:r>
              <a:rPr lang="en-US" sz="1400" dirty="0" smtClean="0">
                <a:latin typeface="Comic Sans MS" pitchFamily="66" charset="0"/>
              </a:rPr>
              <a:t> and U. </a:t>
            </a:r>
            <a:r>
              <a:rPr lang="en-US" sz="1400" dirty="0" err="1" smtClean="0">
                <a:latin typeface="Comic Sans MS" pitchFamily="66" charset="0"/>
              </a:rPr>
              <a:t>Tureli</a:t>
            </a:r>
            <a:r>
              <a:rPr lang="en-US" sz="1400" dirty="0" smtClean="0">
                <a:latin typeface="Comic Sans MS" pitchFamily="66" charset="0"/>
              </a:rPr>
              <a:t>, </a:t>
            </a:r>
            <a:r>
              <a:rPr lang="en-US" sz="1400" b="1" dirty="0" smtClean="0">
                <a:latin typeface="Comic Sans MS" pitchFamily="66" charset="0"/>
              </a:rPr>
              <a:t>“</a:t>
            </a:r>
            <a:r>
              <a:rPr lang="en-US" sz="1400" dirty="0" smtClean="0">
                <a:latin typeface="Comic Sans MS" pitchFamily="66" charset="0"/>
                <a:hlinkClick r:id="rId3" action="ppaction://hlinkfile"/>
              </a:rPr>
              <a:t>Bottleneck Throughput Maximization for Correlated Data Routing: A Game Theoretic Approach</a:t>
            </a:r>
            <a:r>
              <a:rPr lang="en-US" sz="1400" dirty="0" smtClean="0">
                <a:latin typeface="Comic Sans MS" pitchFamily="66" charset="0"/>
              </a:rPr>
              <a:t>” in </a:t>
            </a:r>
            <a:r>
              <a:rPr lang="en-US" sz="1400" i="1" dirty="0" smtClean="0">
                <a:latin typeface="Comic Sans MS" pitchFamily="66" charset="0"/>
              </a:rPr>
              <a:t>Proc. of CISS'10, </a:t>
            </a:r>
            <a:r>
              <a:rPr lang="en-US" sz="1400" dirty="0" smtClean="0">
                <a:latin typeface="Comic Sans MS" pitchFamily="66" charset="0"/>
              </a:rPr>
              <a:t>Princeton, NJ, March 2010.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Comic Sans MS" pitchFamily="66" charset="0"/>
              </a:rPr>
              <a:t>E. </a:t>
            </a:r>
            <a:r>
              <a:rPr lang="en-US" sz="1400" dirty="0" err="1" smtClean="0">
                <a:latin typeface="Comic Sans MS" pitchFamily="66" charset="0"/>
              </a:rPr>
              <a:t>Zeydan</a:t>
            </a:r>
            <a:r>
              <a:rPr lang="en-US" sz="1400" dirty="0" smtClean="0">
                <a:latin typeface="Comic Sans MS" pitchFamily="66" charset="0"/>
              </a:rPr>
              <a:t> D. </a:t>
            </a:r>
            <a:r>
              <a:rPr lang="en-US" sz="1400" dirty="0" err="1" smtClean="0">
                <a:latin typeface="Comic Sans MS" pitchFamily="66" charset="0"/>
              </a:rPr>
              <a:t>Kivanc</a:t>
            </a:r>
            <a:r>
              <a:rPr lang="en-US" sz="1400" dirty="0" smtClean="0">
                <a:latin typeface="Comic Sans MS" pitchFamily="66" charset="0"/>
              </a:rPr>
              <a:t> and C. </a:t>
            </a:r>
            <a:r>
              <a:rPr lang="en-US" sz="1400" dirty="0" err="1" smtClean="0">
                <a:latin typeface="Comic Sans MS" pitchFamily="66" charset="0"/>
              </a:rPr>
              <a:t>Comaniciu</a:t>
            </a:r>
            <a:r>
              <a:rPr lang="en-US" sz="1400" dirty="0" smtClean="0">
                <a:latin typeface="Comic Sans MS" pitchFamily="66" charset="0"/>
              </a:rPr>
              <a:t>, </a:t>
            </a:r>
            <a:r>
              <a:rPr lang="en-US" sz="1400" b="1" dirty="0" smtClean="0">
                <a:latin typeface="Comic Sans MS" pitchFamily="66" charset="0"/>
              </a:rPr>
              <a:t>“</a:t>
            </a:r>
            <a:r>
              <a:rPr lang="en-US" sz="1400" dirty="0" smtClean="0">
                <a:latin typeface="Comic Sans MS" pitchFamily="66" charset="0"/>
                <a:hlinkClick r:id="rId4" action="ppaction://hlinkfile"/>
              </a:rPr>
              <a:t>Efficient Routing for Correlated Data in Wireless Sensor Networks</a:t>
            </a:r>
            <a:r>
              <a:rPr lang="en-US" sz="1400" dirty="0" smtClean="0">
                <a:latin typeface="Comic Sans MS" pitchFamily="66" charset="0"/>
              </a:rPr>
              <a:t>” in </a:t>
            </a:r>
            <a:r>
              <a:rPr lang="en-US" sz="1400" i="1" dirty="0" smtClean="0">
                <a:latin typeface="Comic Sans MS" pitchFamily="66" charset="0"/>
              </a:rPr>
              <a:t>Proc of IEEE MILCOM’’08</a:t>
            </a:r>
            <a:r>
              <a:rPr lang="en-US" sz="1400" dirty="0" smtClean="0">
                <a:latin typeface="Comic Sans MS" pitchFamily="66" charset="0"/>
              </a:rPr>
              <a:t>, San Diego, CA, Nov. 2008.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Comic Sans MS" pitchFamily="66" charset="0"/>
              </a:rPr>
              <a:t>E. </a:t>
            </a:r>
            <a:r>
              <a:rPr lang="en-US" sz="1400" dirty="0" err="1" smtClean="0">
                <a:latin typeface="Comic Sans MS" pitchFamily="66" charset="0"/>
              </a:rPr>
              <a:t>Zeydan</a:t>
            </a:r>
            <a:r>
              <a:rPr lang="en-US" sz="1400" dirty="0" smtClean="0">
                <a:latin typeface="Comic Sans MS" pitchFamily="66" charset="0"/>
              </a:rPr>
              <a:t>, D. </a:t>
            </a:r>
            <a:r>
              <a:rPr lang="en-US" sz="1400" dirty="0" err="1" smtClean="0">
                <a:latin typeface="Comic Sans MS" pitchFamily="66" charset="0"/>
              </a:rPr>
              <a:t>Kivanc</a:t>
            </a:r>
            <a:r>
              <a:rPr lang="en-US" sz="1400" dirty="0" smtClean="0">
                <a:latin typeface="Comic Sans MS" pitchFamily="66" charset="0"/>
              </a:rPr>
              <a:t> and U. </a:t>
            </a:r>
            <a:r>
              <a:rPr lang="en-US" sz="1400" dirty="0" err="1" smtClean="0">
                <a:latin typeface="Comic Sans MS" pitchFamily="66" charset="0"/>
              </a:rPr>
              <a:t>Tureli</a:t>
            </a:r>
            <a:r>
              <a:rPr lang="en-US" sz="1400" dirty="0" smtClean="0">
                <a:latin typeface="Comic Sans MS" pitchFamily="66" charset="0"/>
              </a:rPr>
              <a:t>, </a:t>
            </a:r>
            <a:r>
              <a:rPr lang="en-US" sz="1400" b="1" dirty="0" smtClean="0">
                <a:latin typeface="Comic Sans MS" pitchFamily="66" charset="0"/>
              </a:rPr>
              <a:t>“</a:t>
            </a:r>
            <a:r>
              <a:rPr lang="en-US" sz="1400" dirty="0" smtClean="0">
                <a:latin typeface="Comic Sans MS" pitchFamily="66" charset="0"/>
                <a:hlinkClick r:id="rId5" action="ppaction://hlinkfile"/>
              </a:rPr>
              <a:t>Cross Layer Interference Mitigation using a convergent Two-Stage Game for Ad Hoc Networks</a:t>
            </a:r>
            <a:r>
              <a:rPr lang="en-US" sz="1400" dirty="0" smtClean="0">
                <a:latin typeface="Comic Sans MS" pitchFamily="66" charset="0"/>
              </a:rPr>
              <a:t>” in </a:t>
            </a:r>
            <a:r>
              <a:rPr lang="en-US" sz="1400" i="1" dirty="0" smtClean="0">
                <a:latin typeface="Comic Sans MS" pitchFamily="66" charset="0"/>
              </a:rPr>
              <a:t>Proc. of CISS'08, </a:t>
            </a:r>
            <a:r>
              <a:rPr lang="en-US" sz="1400" dirty="0" smtClean="0">
                <a:latin typeface="Comic Sans MS" pitchFamily="66" charset="0"/>
              </a:rPr>
              <a:t>Princeton, NJ, March 2008</a:t>
            </a:r>
            <a:r>
              <a:rPr lang="en-US" sz="1400" i="1" dirty="0" smtClean="0">
                <a:latin typeface="Comic Sans MS" pitchFamily="66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Comic Sans MS" pitchFamily="66" charset="0"/>
              </a:rPr>
              <a:t>E. </a:t>
            </a:r>
            <a:r>
              <a:rPr lang="en-US" sz="1400" dirty="0" err="1" smtClean="0">
                <a:latin typeface="Comic Sans MS" pitchFamily="66" charset="0"/>
              </a:rPr>
              <a:t>Zeydan</a:t>
            </a:r>
            <a:r>
              <a:rPr lang="en-US" sz="1400" dirty="0" smtClean="0">
                <a:latin typeface="Comic Sans MS" pitchFamily="66" charset="0"/>
              </a:rPr>
              <a:t> D. </a:t>
            </a:r>
            <a:r>
              <a:rPr lang="en-US" sz="1400" dirty="0" err="1" smtClean="0">
                <a:latin typeface="Comic Sans MS" pitchFamily="66" charset="0"/>
              </a:rPr>
              <a:t>Kivanc</a:t>
            </a:r>
            <a:r>
              <a:rPr lang="en-US" sz="1400" dirty="0" smtClean="0">
                <a:latin typeface="Comic Sans MS" pitchFamily="66" charset="0"/>
              </a:rPr>
              <a:t> and U. </a:t>
            </a:r>
            <a:r>
              <a:rPr lang="en-US" sz="1400" dirty="0" err="1" smtClean="0">
                <a:latin typeface="Comic Sans MS" pitchFamily="66" charset="0"/>
              </a:rPr>
              <a:t>Tureli</a:t>
            </a:r>
            <a:r>
              <a:rPr lang="en-US" sz="1400" dirty="0" smtClean="0">
                <a:latin typeface="Comic Sans MS" pitchFamily="66" charset="0"/>
              </a:rPr>
              <a:t>, </a:t>
            </a:r>
            <a:r>
              <a:rPr lang="en-US" sz="1400" b="1" dirty="0" smtClean="0">
                <a:latin typeface="Comic Sans MS" pitchFamily="66" charset="0"/>
              </a:rPr>
              <a:t>“</a:t>
            </a:r>
            <a:r>
              <a:rPr lang="en-US" sz="1400" dirty="0" smtClean="0">
                <a:latin typeface="Comic Sans MS" pitchFamily="66" charset="0"/>
                <a:hlinkClick r:id="rId6" action="ppaction://hlinkfile"/>
              </a:rPr>
              <a:t>Unitary and </a:t>
            </a:r>
            <a:r>
              <a:rPr lang="en-US" sz="1400" dirty="0" err="1" smtClean="0">
                <a:latin typeface="Comic Sans MS" pitchFamily="66" charset="0"/>
                <a:hlinkClick r:id="rId6" action="ppaction://hlinkfile"/>
              </a:rPr>
              <a:t>Nonunitary</a:t>
            </a:r>
            <a:r>
              <a:rPr lang="en-US" sz="1400" dirty="0" smtClean="0">
                <a:latin typeface="Comic Sans MS" pitchFamily="66" charset="0"/>
                <a:hlinkClick r:id="rId6" action="ppaction://hlinkfile"/>
              </a:rPr>
              <a:t> Differential Space Frequency coded OFDM</a:t>
            </a:r>
            <a:r>
              <a:rPr lang="en-US" sz="1400" dirty="0" smtClean="0">
                <a:latin typeface="Comic Sans MS" pitchFamily="66" charset="0"/>
              </a:rPr>
              <a:t>” in </a:t>
            </a:r>
            <a:r>
              <a:rPr lang="en-US" sz="1400" i="1" dirty="0" smtClean="0">
                <a:latin typeface="Comic Sans MS" pitchFamily="66" charset="0"/>
              </a:rPr>
              <a:t>Proc of IEEE Wireless Communications and Networking Conference (WCNC'08)</a:t>
            </a:r>
            <a:r>
              <a:rPr lang="en-US" sz="1400" dirty="0" smtClean="0">
                <a:latin typeface="Comic Sans MS" pitchFamily="66" charset="0"/>
              </a:rPr>
              <a:t>, Las Vegas, NV, April, 2008.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Comic Sans MS" pitchFamily="66" charset="0"/>
              </a:rPr>
              <a:t>E. </a:t>
            </a:r>
            <a:r>
              <a:rPr lang="en-US" sz="1400" dirty="0" err="1" smtClean="0">
                <a:latin typeface="Comic Sans MS" pitchFamily="66" charset="0"/>
              </a:rPr>
              <a:t>Zeydan</a:t>
            </a:r>
            <a:r>
              <a:rPr lang="en-US" sz="1400" dirty="0" smtClean="0">
                <a:latin typeface="Comic Sans MS" pitchFamily="66" charset="0"/>
              </a:rPr>
              <a:t>, D. </a:t>
            </a:r>
            <a:r>
              <a:rPr lang="en-US" sz="1400" dirty="0" err="1" smtClean="0">
                <a:latin typeface="Comic Sans MS" pitchFamily="66" charset="0"/>
              </a:rPr>
              <a:t>Kivanc</a:t>
            </a:r>
            <a:r>
              <a:rPr lang="en-US" sz="1400" dirty="0" smtClean="0">
                <a:latin typeface="Comic Sans MS" pitchFamily="66" charset="0"/>
              </a:rPr>
              <a:t> and U. </a:t>
            </a:r>
            <a:r>
              <a:rPr lang="en-US" sz="1400" dirty="0" err="1" smtClean="0">
                <a:latin typeface="Comic Sans MS" pitchFamily="66" charset="0"/>
              </a:rPr>
              <a:t>Tureli</a:t>
            </a:r>
            <a:r>
              <a:rPr lang="en-US" sz="1400" dirty="0" smtClean="0">
                <a:latin typeface="Comic Sans MS" pitchFamily="66" charset="0"/>
              </a:rPr>
              <a:t>, </a:t>
            </a:r>
            <a:r>
              <a:rPr lang="en-US" sz="1400" b="1" dirty="0" smtClean="0">
                <a:latin typeface="Comic Sans MS" pitchFamily="66" charset="0"/>
              </a:rPr>
              <a:t>“</a:t>
            </a:r>
            <a:r>
              <a:rPr lang="en-US" sz="1400" dirty="0" smtClean="0">
                <a:latin typeface="Comic Sans MS" pitchFamily="66" charset="0"/>
                <a:hlinkClick r:id="rId7" action="ppaction://hlinkfile"/>
              </a:rPr>
              <a:t>Joint Iterative Channel Allocation and </a:t>
            </a:r>
            <a:r>
              <a:rPr lang="en-US" sz="1400" dirty="0" err="1" smtClean="0">
                <a:latin typeface="Comic Sans MS" pitchFamily="66" charset="0"/>
                <a:hlinkClick r:id="rId7" action="ppaction://hlinkfile"/>
              </a:rPr>
              <a:t>Beamforming</a:t>
            </a:r>
            <a:r>
              <a:rPr lang="en-US" sz="1400" dirty="0" smtClean="0">
                <a:latin typeface="Comic Sans MS" pitchFamily="66" charset="0"/>
                <a:hlinkClick r:id="rId7" action="ppaction://hlinkfile"/>
              </a:rPr>
              <a:t> Algorithm for Interference Avoidance in Multiple-Antenna Ad Hoc Networks</a:t>
            </a:r>
            <a:r>
              <a:rPr lang="en-US" sz="1400" dirty="0" smtClean="0">
                <a:latin typeface="Comic Sans MS" pitchFamily="66" charset="0"/>
              </a:rPr>
              <a:t>” in </a:t>
            </a:r>
            <a:r>
              <a:rPr lang="en-US" sz="1400" i="1" dirty="0" smtClean="0">
                <a:latin typeface="Comic Sans MS" pitchFamily="66" charset="0"/>
              </a:rPr>
              <a:t>Proc. of 2007 IEEE MILCOM</a:t>
            </a:r>
            <a:r>
              <a:rPr lang="en-US" sz="1400" dirty="0" smtClean="0">
                <a:latin typeface="Comic Sans MS" pitchFamily="66" charset="0"/>
              </a:rPr>
              <a:t>, Orlando, FL, Oct. 2007</a:t>
            </a:r>
            <a:r>
              <a:rPr lang="en-US" sz="1400" i="1" dirty="0" smtClean="0">
                <a:latin typeface="Comic Sans MS" pitchFamily="66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Comic Sans MS" pitchFamily="66" charset="0"/>
              </a:rPr>
              <a:t>E. </a:t>
            </a:r>
            <a:r>
              <a:rPr lang="en-US" sz="1400" dirty="0" err="1" smtClean="0">
                <a:latin typeface="Comic Sans MS" pitchFamily="66" charset="0"/>
              </a:rPr>
              <a:t>Zeydan</a:t>
            </a:r>
            <a:r>
              <a:rPr lang="en-US" sz="1400" dirty="0" smtClean="0">
                <a:latin typeface="Comic Sans MS" pitchFamily="66" charset="0"/>
              </a:rPr>
              <a:t>, U. </a:t>
            </a:r>
            <a:r>
              <a:rPr lang="en-US" sz="1400" dirty="0" err="1" smtClean="0">
                <a:latin typeface="Comic Sans MS" pitchFamily="66" charset="0"/>
              </a:rPr>
              <a:t>Tureli</a:t>
            </a:r>
            <a:r>
              <a:rPr lang="en-US" sz="1400" dirty="0" smtClean="0">
                <a:latin typeface="Comic Sans MS" pitchFamily="66" charset="0"/>
              </a:rPr>
              <a:t> "</a:t>
            </a:r>
            <a:r>
              <a:rPr lang="en-US" sz="1400" dirty="0" smtClean="0">
                <a:latin typeface="Comic Sans MS" pitchFamily="66" charset="0"/>
                <a:hlinkClick r:id="rId8" action="ppaction://hlinkfile"/>
              </a:rPr>
              <a:t>Differential Space-Frequency Group Codes for MIMO-OFDM</a:t>
            </a:r>
            <a:r>
              <a:rPr lang="en-US" sz="1400" dirty="0" smtClean="0">
                <a:latin typeface="Comic Sans MS" pitchFamily="66" charset="0"/>
              </a:rPr>
              <a:t> " in </a:t>
            </a:r>
            <a:r>
              <a:rPr lang="en-US" sz="1400" i="1" dirty="0" smtClean="0">
                <a:latin typeface="Comic Sans MS" pitchFamily="66" charset="0"/>
              </a:rPr>
              <a:t>Proc. of 41st Annual Conference on Information Sciences and Systems (CISS'07)</a:t>
            </a:r>
            <a:r>
              <a:rPr lang="en-US" sz="1400" dirty="0" smtClean="0">
                <a:latin typeface="Comic Sans MS" pitchFamily="66" charset="0"/>
              </a:rPr>
              <a:t>, Baltimore, MD, March 2007.</a:t>
            </a:r>
            <a:endParaRPr lang="en-US" sz="1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447800" y="609600"/>
            <a:ext cx="6400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sz="4400" b="1" i="1" dirty="0">
                <a:ea typeface="SimSun" pitchFamily="2" charset="-122"/>
              </a:rPr>
              <a:t>Thank You </a:t>
            </a:r>
            <a:r>
              <a:rPr lang="en-US" altLang="zh-CN" sz="4400" b="1" i="1" dirty="0" smtClean="0">
                <a:ea typeface="SimSun" pitchFamily="2" charset="-122"/>
              </a:rPr>
              <a:t>!</a:t>
            </a:r>
          </a:p>
          <a:p>
            <a:pPr algn="ctr">
              <a:spcBef>
                <a:spcPct val="20000"/>
              </a:spcBef>
            </a:pPr>
            <a:r>
              <a:rPr lang="en-US" altLang="zh-CN" sz="4400" b="1" i="1" dirty="0" smtClean="0">
                <a:ea typeface="SimSun" pitchFamily="2" charset="-122"/>
              </a:rPr>
              <a:t>Questions, Comments !</a:t>
            </a:r>
            <a:endParaRPr lang="en-US" altLang="zh-CN" sz="4400" b="1" i="1" dirty="0">
              <a:ea typeface="SimSun" pitchFamily="2" charset="-122"/>
            </a:endParaRPr>
          </a:p>
          <a:p>
            <a:pPr algn="ctr">
              <a:spcBef>
                <a:spcPct val="20000"/>
              </a:spcBef>
            </a:pPr>
            <a:r>
              <a:rPr lang="en-US" altLang="zh-CN" sz="4400" b="1" i="1" dirty="0">
                <a:ea typeface="SimSun" pitchFamily="2" charset="-122"/>
              </a:rPr>
              <a:t> </a:t>
            </a:r>
          </a:p>
        </p:txBody>
      </p:sp>
      <p:pic>
        <p:nvPicPr>
          <p:cNvPr id="474116" name="Picture 4" descr="http://t3.gstatic.com/images?q=tbn:ANd9GcSvEvluV96PF8IMBGSWnH7nVTzxL2CrjGOCsDYOxANYhxNC4p4&amp;t=1&amp;usg=__YnsZhoHau5rpgqKpMTIuh6OoyrU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438400"/>
            <a:ext cx="3048000" cy="362505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PART I: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u="sng" dirty="0" smtClean="0">
              <a:latin typeface="Comic Sans MS" pitchFamily="66" charset="0"/>
            </a:endParaRPr>
          </a:p>
          <a:p>
            <a:pPr algn="ctr">
              <a:buNone/>
            </a:pPr>
            <a:endParaRPr lang="en-US" u="sng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en-US" u="sng" dirty="0" smtClean="0">
                <a:latin typeface="Comic Sans MS" pitchFamily="66" charset="0"/>
              </a:rPr>
              <a:t>Energy Efficient Routing for Correlated Data in Wireless Sensor Networks</a:t>
            </a:r>
            <a:endParaRPr lang="en-US" u="sng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23862" y="1223963"/>
            <a:ext cx="8186738" cy="1519237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Comic Sans MS" pitchFamily="66" charset="0"/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The  joint data rate </a:t>
            </a:r>
            <a:r>
              <a:rPr lang="en-US" sz="2400" dirty="0" smtClean="0">
                <a:latin typeface="Comic Sans MS" pitchFamily="66" charset="0"/>
              </a:rPr>
              <a:t>Ψ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(Y</a:t>
            </a:r>
            <a:r>
              <a:rPr lang="en-US" sz="2400" baseline="-25000" dirty="0" smtClean="0">
                <a:latin typeface="Comic Sans MS" pitchFamily="66" charset="0"/>
                <a:ea typeface="ＭＳ Ｐゴシック" pitchFamily="34" charset="-128"/>
              </a:rPr>
              <a:t>i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, </a:t>
            </a:r>
            <a:r>
              <a:rPr lang="en-US" sz="2400" dirty="0" err="1" smtClean="0">
                <a:latin typeface="Comic Sans MS" pitchFamily="66" charset="0"/>
                <a:ea typeface="ＭＳ Ｐゴシック" pitchFamily="34" charset="-128"/>
              </a:rPr>
              <a:t>Y</a:t>
            </a:r>
            <a:r>
              <a:rPr lang="en-US" sz="2400" baseline="-25000" dirty="0" err="1" smtClean="0">
                <a:latin typeface="Comic Sans MS" pitchFamily="66" charset="0"/>
                <a:ea typeface="ＭＳ Ｐゴシック" pitchFamily="34" charset="-128"/>
              </a:rPr>
              <a:t>j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) of two sources  Y</a:t>
            </a:r>
            <a:r>
              <a:rPr lang="en-US" sz="2400" baseline="-25000" dirty="0" smtClean="0">
                <a:latin typeface="Comic Sans MS" pitchFamily="66" charset="0"/>
                <a:ea typeface="ＭＳ Ｐゴシック" pitchFamily="34" charset="-128"/>
              </a:rPr>
              <a:t>i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 and </a:t>
            </a:r>
            <a:r>
              <a:rPr lang="en-US" sz="2400" dirty="0" err="1" smtClean="0">
                <a:latin typeface="Comic Sans MS" pitchFamily="66" charset="0"/>
                <a:ea typeface="ＭＳ Ｐゴシック" pitchFamily="34" charset="-128"/>
              </a:rPr>
              <a:t>Y</a:t>
            </a:r>
            <a:r>
              <a:rPr lang="en-US" sz="2400" baseline="-25000" dirty="0" err="1" smtClean="0">
                <a:latin typeface="Comic Sans MS" pitchFamily="66" charset="0"/>
                <a:ea typeface="ＭＳ Ｐゴシック" pitchFamily="34" charset="-128"/>
              </a:rPr>
              <a:t>j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 after </a:t>
            </a:r>
            <a:r>
              <a:rPr lang="en-US" sz="2400" u="sng" dirty="0" smtClean="0">
                <a:latin typeface="Comic Sans MS" pitchFamily="66" charset="0"/>
                <a:ea typeface="ＭＳ Ｐゴシック" pitchFamily="34" charset="-128"/>
              </a:rPr>
              <a:t>data aggregation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, is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750888" y="2362200"/>
          <a:ext cx="8143875" cy="558800"/>
        </p:xfrm>
        <a:graphic>
          <a:graphicData uri="http://schemas.openxmlformats.org/presentationml/2006/ole">
            <p:oleObj spid="_x0000_s320514" name="Equation" r:id="rId4" imgW="3517560" imgH="241200" progId="Equation.DSMT4">
              <p:embed/>
            </p:oleObj>
          </a:graphicData>
        </a:graphic>
      </p:graphicFrame>
      <p:sp>
        <p:nvSpPr>
          <p:cNvPr id="29" name="Rectangle 6"/>
          <p:cNvSpPr txBox="1">
            <a:spLocks noChangeArrowheads="1"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II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. System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Model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j-cs"/>
            </a:endParaRPr>
          </a:p>
        </p:txBody>
      </p:sp>
      <p:sp>
        <p:nvSpPr>
          <p:cNvPr id="22" name="Text Box 148"/>
          <p:cNvSpPr txBox="1">
            <a:spLocks noChangeArrowheads="1"/>
          </p:cNvSpPr>
          <p:nvPr/>
        </p:nvSpPr>
        <p:spPr bwMode="auto">
          <a:xfrm>
            <a:off x="4333875" y="5955268"/>
            <a:ext cx="7489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Ψ(</a:t>
            </a:r>
            <a:r>
              <a:rPr lang="en-US" dirty="0" err="1" smtClean="0">
                <a:latin typeface="Comic Sans MS" pitchFamily="66" charset="0"/>
              </a:rPr>
              <a:t>Yj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666750" y="2971800"/>
            <a:ext cx="81724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where </a:t>
            </a:r>
            <a:r>
              <a:rPr lang="en-US" sz="2400" dirty="0" err="1" smtClean="0">
                <a:latin typeface="Comic Sans MS" pitchFamily="66" charset="0"/>
              </a:rPr>
              <a:t>ρ</a:t>
            </a:r>
            <a:r>
              <a:rPr lang="en-US" dirty="0" err="1" smtClean="0">
                <a:latin typeface="Comic Sans MS" pitchFamily="66" charset="0"/>
              </a:rPr>
              <a:t>i,j</a:t>
            </a:r>
            <a:r>
              <a:rPr lang="en-US" sz="2400" dirty="0" smtClean="0">
                <a:latin typeface="Comic Sans MS" pitchFamily="66" charset="0"/>
              </a:rPr>
              <a:t> correlation coefficient, and if  Gaussian random field data correlation model is used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Comic Sans MS" pitchFamily="66" charset="0"/>
              </a:rPr>
              <a:t> </a:t>
            </a:r>
          </a:p>
          <a:p>
            <a:r>
              <a:rPr lang="en-US" sz="2400" dirty="0" smtClean="0">
                <a:latin typeface="Comic Sans MS" pitchFamily="66" charset="0"/>
              </a:rPr>
              <a:t>ρ= exp(-d</a:t>
            </a:r>
            <a:r>
              <a:rPr lang="en-US" sz="2400" baseline="30000" dirty="0" smtClean="0">
                <a:latin typeface="Comic Sans MS" pitchFamily="66" charset="0"/>
              </a:rPr>
              <a:t>2</a:t>
            </a:r>
            <a:r>
              <a:rPr lang="en-US" sz="2400" baseline="-25000" dirty="0" smtClean="0">
                <a:latin typeface="Comic Sans MS" pitchFamily="66" charset="0"/>
              </a:rPr>
              <a:t>Yi,Yj</a:t>
            </a:r>
            <a:r>
              <a:rPr lang="en-US" sz="2400" dirty="0" smtClean="0">
                <a:latin typeface="Comic Sans MS" pitchFamily="66" charset="0"/>
              </a:rPr>
              <a:t> /c)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151" name="Text Box 149"/>
          <p:cNvSpPr txBox="1">
            <a:spLocks noChangeArrowheads="1"/>
          </p:cNvSpPr>
          <p:nvPr/>
        </p:nvSpPr>
        <p:spPr bwMode="auto">
          <a:xfrm>
            <a:off x="5543550" y="5479018"/>
            <a:ext cx="1023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Ψ(</a:t>
            </a:r>
            <a:r>
              <a:rPr lang="en-US" dirty="0" err="1" smtClean="0">
                <a:latin typeface="Comic Sans MS" pitchFamily="66" charset="0"/>
              </a:rPr>
              <a:t>Y</a:t>
            </a:r>
            <a:r>
              <a:rPr lang="en-US" sz="1800" dirty="0" err="1" smtClean="0">
                <a:latin typeface="Comic Sans MS" pitchFamily="66" charset="0"/>
              </a:rPr>
              <a:t>i</a:t>
            </a:r>
            <a:r>
              <a:rPr lang="en-US" dirty="0" err="1" smtClean="0">
                <a:latin typeface="Comic Sans MS" pitchFamily="66" charset="0"/>
              </a:rPr>
              <a:t>,Y</a:t>
            </a:r>
            <a:r>
              <a:rPr lang="en-US" sz="1800" dirty="0" err="1" smtClean="0">
                <a:latin typeface="Comic Sans MS" pitchFamily="66" charset="0"/>
              </a:rPr>
              <a:t>j</a:t>
            </a:r>
            <a:r>
              <a:rPr lang="en-US" dirty="0">
                <a:latin typeface="Comic Sans MS" pitchFamily="66" charset="0"/>
              </a:rPr>
              <a:t>)</a:t>
            </a:r>
          </a:p>
        </p:txBody>
      </p:sp>
      <p:cxnSp>
        <p:nvCxnSpPr>
          <p:cNvPr id="6156" name="AutoShape 125"/>
          <p:cNvCxnSpPr>
            <a:cxnSpLocks noChangeShapeType="1"/>
          </p:cNvCxnSpPr>
          <p:nvPr/>
        </p:nvCxnSpPr>
        <p:spPr bwMode="auto">
          <a:xfrm flipV="1">
            <a:off x="4702175" y="5252006"/>
            <a:ext cx="2085975" cy="698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7" name="AutoShape 126"/>
          <p:cNvCxnSpPr>
            <a:cxnSpLocks noChangeShapeType="1"/>
          </p:cNvCxnSpPr>
          <p:nvPr/>
        </p:nvCxnSpPr>
        <p:spPr bwMode="auto">
          <a:xfrm flipV="1">
            <a:off x="2967038" y="5290106"/>
            <a:ext cx="1509712" cy="38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6159" name="Line 128"/>
          <p:cNvSpPr>
            <a:spLocks noChangeShapeType="1"/>
          </p:cNvSpPr>
          <p:nvPr/>
        </p:nvSpPr>
        <p:spPr bwMode="auto">
          <a:xfrm flipV="1">
            <a:off x="5143500" y="5440918"/>
            <a:ext cx="1409700" cy="46038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29"/>
          <p:cNvSpPr>
            <a:spLocks noChangeShapeType="1"/>
          </p:cNvSpPr>
          <p:nvPr/>
        </p:nvSpPr>
        <p:spPr bwMode="auto">
          <a:xfrm flipV="1">
            <a:off x="3048000" y="5528231"/>
            <a:ext cx="1333500" cy="46037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Text Box 135"/>
          <p:cNvSpPr txBox="1">
            <a:spLocks noChangeArrowheads="1"/>
          </p:cNvSpPr>
          <p:nvPr/>
        </p:nvSpPr>
        <p:spPr bwMode="auto">
          <a:xfrm>
            <a:off x="1676400" y="4812268"/>
            <a:ext cx="1568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Source Yi</a:t>
            </a:r>
          </a:p>
        </p:txBody>
      </p:sp>
      <p:sp>
        <p:nvSpPr>
          <p:cNvPr id="6162" name="Text Box 136"/>
          <p:cNvSpPr txBox="1">
            <a:spLocks noChangeArrowheads="1"/>
          </p:cNvSpPr>
          <p:nvPr/>
        </p:nvSpPr>
        <p:spPr bwMode="auto">
          <a:xfrm>
            <a:off x="4167187" y="5650468"/>
            <a:ext cx="1604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Source </a:t>
            </a:r>
            <a:r>
              <a:rPr lang="en-US" dirty="0" err="1">
                <a:latin typeface="Comic Sans MS" pitchFamily="66" charset="0"/>
              </a:rPr>
              <a:t>Yj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163" name="Oval 142"/>
          <p:cNvSpPr>
            <a:spLocks noChangeArrowheads="1"/>
          </p:cNvSpPr>
          <p:nvPr/>
        </p:nvSpPr>
        <p:spPr bwMode="auto">
          <a:xfrm>
            <a:off x="4284663" y="4872593"/>
            <a:ext cx="644525" cy="831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Text Box 148"/>
          <p:cNvSpPr txBox="1">
            <a:spLocks noChangeArrowheads="1"/>
          </p:cNvSpPr>
          <p:nvPr/>
        </p:nvSpPr>
        <p:spPr bwMode="auto">
          <a:xfrm>
            <a:off x="3317875" y="5737781"/>
            <a:ext cx="7200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Ψ(Y</a:t>
            </a:r>
            <a:r>
              <a:rPr lang="en-US" sz="1800" dirty="0" smtClean="0">
                <a:latin typeface="Comic Sans MS" pitchFamily="66" charset="0"/>
              </a:rPr>
              <a:t>i</a:t>
            </a:r>
            <a:r>
              <a:rPr lang="en-US" dirty="0">
                <a:latin typeface="Comic Sans MS" pitchFamily="66" charset="0"/>
              </a:rPr>
              <a:t>)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rot="10800000" flipV="1">
            <a:off x="4914900" y="4545568"/>
            <a:ext cx="990600" cy="533400"/>
          </a:xfrm>
          <a:prstGeom prst="straightConnector1">
            <a:avLst/>
          </a:prstGeom>
          <a:ln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68" name="Text Box 136"/>
          <p:cNvSpPr txBox="1">
            <a:spLocks noChangeArrowheads="1"/>
          </p:cNvSpPr>
          <p:nvPr/>
        </p:nvSpPr>
        <p:spPr bwMode="auto">
          <a:xfrm>
            <a:off x="3562350" y="4297918"/>
            <a:ext cx="2744662" cy="36933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Data </a:t>
            </a:r>
            <a:r>
              <a:rPr lang="en-US" dirty="0" smtClean="0">
                <a:latin typeface="Comic Sans MS" pitchFamily="66" charset="0"/>
              </a:rPr>
              <a:t>Aggregation at </a:t>
            </a:r>
            <a:r>
              <a:rPr lang="en-US" dirty="0" err="1" smtClean="0">
                <a:latin typeface="Comic Sans MS" pitchFamily="66" charset="0"/>
              </a:rPr>
              <a:t>Yj</a:t>
            </a:r>
            <a:r>
              <a:rPr lang="en-US" dirty="0" smtClean="0">
                <a:latin typeface="Comic Sans MS" pitchFamily="66" charset="0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0350" y="5117068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7225" y="5040868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6550" y="4888468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cxnSp>
        <p:nvCxnSpPr>
          <p:cNvPr id="33" name="Straight Arrow Connector 32"/>
          <p:cNvCxnSpPr/>
          <p:nvPr/>
        </p:nvCxnSpPr>
        <p:spPr bwMode="auto">
          <a:xfrm rot="10800000" flipV="1">
            <a:off x="3048000" y="3886200"/>
            <a:ext cx="685800" cy="76200"/>
          </a:xfrm>
          <a:prstGeom prst="straightConnector1">
            <a:avLst/>
          </a:prstGeom>
          <a:ln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 Box 136"/>
          <p:cNvSpPr txBox="1">
            <a:spLocks noChangeArrowheads="1"/>
          </p:cNvSpPr>
          <p:nvPr/>
        </p:nvSpPr>
        <p:spPr bwMode="auto">
          <a:xfrm>
            <a:off x="3733800" y="3733800"/>
            <a:ext cx="2388795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Correlation constant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320515" name="Object 3"/>
          <p:cNvGraphicFramePr>
            <a:graphicFrameLocks noChangeAspect="1"/>
          </p:cNvGraphicFramePr>
          <p:nvPr/>
        </p:nvGraphicFramePr>
        <p:xfrm>
          <a:off x="6255544" y="1828800"/>
          <a:ext cx="2126456" cy="482600"/>
        </p:xfrm>
        <a:graphic>
          <a:graphicData uri="http://schemas.openxmlformats.org/presentationml/2006/ole">
            <p:oleObj spid="_x0000_s320515" name="Equation" r:id="rId6" imgW="571320" imgH="203040" progId="Equation.DSMT4">
              <p:embed/>
            </p:oleObj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 flipV="1">
            <a:off x="5867400" y="2209800"/>
            <a:ext cx="457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570038" y="2214563"/>
            <a:ext cx="153511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30188" indent="-230188" algn="l">
              <a:buSzPct val="60000"/>
              <a:defRPr/>
            </a:pPr>
            <a:r>
              <a:rPr lang="en-US" sz="2400" kern="0" dirty="0" smtClean="0">
                <a:latin typeface="Comic Sans MS" pitchFamily="66" charset="0"/>
                <a:ea typeface="ＭＳ Ｐゴシック" pitchFamily="69" charset="-128"/>
                <a:cs typeface="ＭＳ Ｐゴシック" pitchFamily="69" charset="-128"/>
              </a:rPr>
              <a:t>Minimize</a:t>
            </a:r>
            <a:endParaRPr lang="en-US" sz="2400" kern="0" dirty="0">
              <a:latin typeface="Comic Sans MS" pitchFamily="66" charset="0"/>
              <a:ea typeface="ＭＳ Ｐゴシック" pitchFamily="1" charset="-128"/>
              <a:cs typeface="ＭＳ Ｐゴシック" pitchFamily="69" charset="-128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1524000" y="3109913"/>
            <a:ext cx="153511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30188" indent="-230188" algn="l">
              <a:buSzPct val="60000"/>
              <a:defRPr/>
            </a:pPr>
            <a:r>
              <a:rPr lang="en-US" sz="2400" kern="0" dirty="0">
                <a:latin typeface="Comic Sans MS" pitchFamily="66" charset="0"/>
                <a:ea typeface="ＭＳ Ｐゴシック" pitchFamily="69" charset="-128"/>
                <a:cs typeface="ＭＳ Ｐゴシック" pitchFamily="69" charset="-128"/>
              </a:rPr>
              <a:t>subject to</a:t>
            </a:r>
            <a:endParaRPr lang="en-US" sz="2400" kern="0" dirty="0">
              <a:latin typeface="Comic Sans MS" pitchFamily="66" charset="0"/>
              <a:ea typeface="ＭＳ Ｐゴシック" pitchFamily="1" charset="-128"/>
              <a:cs typeface="ＭＳ Ｐゴシック" pitchFamily="69" charset="-128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276600" y="2990850"/>
          <a:ext cx="1733913" cy="666750"/>
        </p:xfrm>
        <a:graphic>
          <a:graphicData uri="http://schemas.openxmlformats.org/presentationml/2006/ole">
            <p:oleObj spid="_x0000_s762882" name="Equation" r:id="rId4" imgW="660240" imgH="253800" progId="Equation.DSMT4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5068888" y="3002642"/>
          <a:ext cx="1323975" cy="611188"/>
        </p:xfrm>
        <a:graphic>
          <a:graphicData uri="http://schemas.openxmlformats.org/presentationml/2006/ole">
            <p:oleObj spid="_x0000_s762883" name="Equation" r:id="rId5" imgW="495000" imgH="228600" progId="Equation.DSMT4">
              <p:embed/>
            </p:oleObj>
          </a:graphicData>
        </a:graphic>
      </p:graphicFrame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228600" y="4419600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An NP complete optimization problem!!!</a:t>
            </a:r>
            <a:endParaRPr lang="en-US" sz="2400" dirty="0">
              <a:latin typeface="Comic Sans MS" pitchFamily="66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400" dirty="0">
                <a:latin typeface="Comic Sans MS" pitchFamily="66" charset="0"/>
              </a:rPr>
              <a:t> A game theoretic formulation 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>
                <a:latin typeface="Comic Sans MS" pitchFamily="66" charset="0"/>
              </a:rPr>
              <a:t>Convergence to a local optimal solution with relatively low complexity and in a distributed fashion.</a:t>
            </a: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457200" y="685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Efficient Routing for </a:t>
            </a: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</a:rPr>
              <a:t>Energy Minimization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j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graphicFrame>
        <p:nvGraphicFramePr>
          <p:cNvPr id="5123" name="Object 9"/>
          <p:cNvGraphicFramePr>
            <a:graphicFrameLocks noChangeAspect="1"/>
          </p:cNvGraphicFramePr>
          <p:nvPr/>
        </p:nvGraphicFramePr>
        <p:xfrm>
          <a:off x="2971800" y="1850571"/>
          <a:ext cx="1946275" cy="1049337"/>
        </p:xfrm>
        <a:graphic>
          <a:graphicData uri="http://schemas.openxmlformats.org/presentationml/2006/ole">
            <p:oleObj spid="_x0000_s762885" name="Equation" r:id="rId6" imgW="799920" imgH="431640" progId="Equation.DSMT4">
              <p:embed/>
            </p:oleObj>
          </a:graphicData>
        </a:graphic>
      </p:graphicFrame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1620838" y="2549526"/>
          <a:ext cx="893762" cy="434468"/>
        </p:xfrm>
        <a:graphic>
          <a:graphicData uri="http://schemas.openxmlformats.org/presentationml/2006/ole">
            <p:oleObj spid="_x0000_s762886" name="Equation" r:id="rId7" imgW="469800" imgH="228600" progId="Equation.DSMT4">
              <p:embed/>
            </p:oleObj>
          </a:graphicData>
        </a:graphic>
      </p:graphicFrame>
      <p:sp>
        <p:nvSpPr>
          <p:cNvPr id="14" name="Rectangle 7"/>
          <p:cNvSpPr txBox="1">
            <a:spLocks noChangeArrowheads="1"/>
          </p:cNvSpPr>
          <p:nvPr/>
        </p:nvSpPr>
        <p:spPr bwMode="auto">
          <a:xfrm>
            <a:off x="762000" y="3762375"/>
            <a:ext cx="153511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30188" indent="-230188" algn="l">
              <a:buSzPct val="60000"/>
              <a:defRPr/>
            </a:pPr>
            <a:r>
              <a:rPr lang="en-US" sz="2400" kern="0" dirty="0" smtClean="0">
                <a:latin typeface="Comic Sans MS" pitchFamily="66" charset="0"/>
                <a:ea typeface="ＭＳ Ｐゴシック" pitchFamily="69" charset="-128"/>
                <a:cs typeface="ＭＳ Ｐゴシック" pitchFamily="69" charset="-128"/>
              </a:rPr>
              <a:t>where</a:t>
            </a:r>
            <a:endParaRPr lang="en-US" sz="2400" kern="0" dirty="0">
              <a:latin typeface="Comic Sans MS" pitchFamily="66" charset="0"/>
              <a:ea typeface="ＭＳ Ｐゴシック" pitchFamily="1" charset="-128"/>
              <a:cs typeface="ＭＳ Ｐゴシック" pitchFamily="69" charset="-128"/>
            </a:endParaRP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1687287" y="3686175"/>
          <a:ext cx="485775" cy="581025"/>
        </p:xfrm>
        <a:graphic>
          <a:graphicData uri="http://schemas.openxmlformats.org/presentationml/2006/ole">
            <p:oleObj spid="_x0000_s762887" name="Equation" r:id="rId8" imgW="190440" imgH="228600" progId="Equation.DSMT4">
              <p:embed/>
            </p:oleObj>
          </a:graphicData>
        </a:graphic>
      </p:graphicFrame>
      <p:sp>
        <p:nvSpPr>
          <p:cNvPr id="16" name="Rectangle 7"/>
          <p:cNvSpPr txBox="1">
            <a:spLocks noChangeArrowheads="1"/>
          </p:cNvSpPr>
          <p:nvPr/>
        </p:nvSpPr>
        <p:spPr bwMode="auto">
          <a:xfrm>
            <a:off x="2274888" y="3788229"/>
            <a:ext cx="5268912" cy="35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30188" indent="-230188" algn="l">
              <a:buSzPct val="60000"/>
              <a:defRPr/>
            </a:pPr>
            <a:r>
              <a:rPr lang="en-US" sz="2400" kern="0" dirty="0" smtClean="0">
                <a:latin typeface="Comic Sans MS" pitchFamily="66" charset="0"/>
                <a:ea typeface="ＭＳ Ｐゴシック" pitchFamily="69" charset="-128"/>
                <a:cs typeface="ＭＳ Ｐゴシック" pitchFamily="69" charset="-128"/>
              </a:rPr>
              <a:t>other possible routes for node Yi</a:t>
            </a:r>
            <a:endParaRPr lang="en-US" sz="2400" kern="0" dirty="0">
              <a:latin typeface="Comic Sans MS" pitchFamily="66" charset="0"/>
              <a:ea typeface="ＭＳ Ｐゴシック" pitchFamily="1" charset="-128"/>
              <a:cs typeface="ＭＳ Ｐゴシック" pitchFamily="6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500062" y="2057400"/>
            <a:ext cx="8186738" cy="310038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In</a:t>
            </a:r>
            <a:r>
              <a:rPr lang="en-US" sz="2400" i="1" dirty="0" smtClean="0">
                <a:latin typeface="Comic Sans MS" pitchFamily="66" charset="0"/>
                <a:ea typeface="ＭＳ Ｐゴシック" pitchFamily="34" charset="-128"/>
              </a:rPr>
              <a:t> 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setting up the costs for facilities, we can consider the following parameters: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  Energy spent for relaying bits on outgoing links from the facility,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  Opportunity for aggregation by exploiting the data correlation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7200" y="609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a</a:t>
            </a:r>
            <a:r>
              <a:rPr lang="en-US" sz="3200" noProof="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Facility Cost Selection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for the Congestion Game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35147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8738" y="15144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15144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5488" y="36290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88" y="30956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38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8888" y="21621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38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3638" y="35718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3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288" y="50958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38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55340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38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688" y="42386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cxnSp>
        <p:nvCxnSpPr>
          <p:cNvPr id="40" name="Straight Arrow Connector 39"/>
          <p:cNvCxnSpPr/>
          <p:nvPr/>
        </p:nvCxnSpPr>
        <p:spPr bwMode="auto">
          <a:xfrm flipV="1">
            <a:off x="1181100" y="2571750"/>
            <a:ext cx="1214438" cy="7810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2693194" y="4107656"/>
            <a:ext cx="666750" cy="566738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 flipV="1">
            <a:off x="2767013" y="2038350"/>
            <a:ext cx="871537" cy="4191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 flipV="1">
            <a:off x="4267200" y="1924050"/>
            <a:ext cx="876300" cy="190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>
            <a:off x="5486400" y="1962150"/>
            <a:ext cx="647700" cy="4953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 bwMode="auto">
          <a:xfrm rot="10800000" flipV="1">
            <a:off x="6534150" y="1981200"/>
            <a:ext cx="590550" cy="4572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 rot="16200000" flipH="1">
            <a:off x="6246019" y="3031331"/>
            <a:ext cx="590550" cy="204788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rot="5400000" flipH="1" flipV="1">
            <a:off x="3705225" y="4200525"/>
            <a:ext cx="381000" cy="2095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>
            <a:off x="4381500" y="3848100"/>
            <a:ext cx="571500" cy="3810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 flipV="1">
            <a:off x="5376863" y="4114800"/>
            <a:ext cx="414337" cy="2286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flipV="1">
            <a:off x="6115050" y="3829050"/>
            <a:ext cx="552450" cy="2095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V="1">
            <a:off x="1657350" y="4152900"/>
            <a:ext cx="742950" cy="4191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 bwMode="auto">
          <a:xfrm>
            <a:off x="4824413" y="5391150"/>
            <a:ext cx="828675" cy="4000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 bwMode="auto">
          <a:xfrm rot="5400000" flipH="1" flipV="1">
            <a:off x="6172200" y="5162550"/>
            <a:ext cx="571500" cy="4953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rot="16200000" flipV="1">
            <a:off x="7000875" y="5305425"/>
            <a:ext cx="323850" cy="381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 flipV="1">
            <a:off x="7067550" y="3962400"/>
            <a:ext cx="585788" cy="4953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 bwMode="auto">
          <a:xfrm>
            <a:off x="7181850" y="3524250"/>
            <a:ext cx="514350" cy="1714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rot="16200000" flipH="1">
            <a:off x="723900" y="3886200"/>
            <a:ext cx="971550" cy="438150"/>
          </a:xfrm>
          <a:prstGeom prst="straightConnector1">
            <a:avLst/>
          </a:prstGeom>
          <a:ln w="53975">
            <a:solidFill>
              <a:srgbClr val="FF000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 bwMode="auto">
          <a:xfrm>
            <a:off x="1009650" y="3581400"/>
            <a:ext cx="1423988" cy="285750"/>
          </a:xfrm>
          <a:prstGeom prst="straightConnector1">
            <a:avLst/>
          </a:prstGeom>
          <a:ln w="53975">
            <a:solidFill>
              <a:srgbClr val="FF000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flipV="1">
            <a:off x="1009650" y="2514600"/>
            <a:ext cx="1600200" cy="1009650"/>
          </a:xfrm>
          <a:prstGeom prst="straightConnector1">
            <a:avLst/>
          </a:prstGeom>
          <a:ln w="53975">
            <a:solidFill>
              <a:srgbClr val="FF000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>
            <a:off x="952500" y="3524250"/>
            <a:ext cx="3357563" cy="285750"/>
          </a:xfrm>
          <a:prstGeom prst="straightConnector1">
            <a:avLst/>
          </a:prstGeom>
          <a:ln w="53975">
            <a:solidFill>
              <a:srgbClr val="FF000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 flipV="1">
            <a:off x="1028700" y="1905000"/>
            <a:ext cx="4191000" cy="1619250"/>
          </a:xfrm>
          <a:prstGeom prst="straightConnector1">
            <a:avLst/>
          </a:prstGeom>
          <a:ln w="53975">
            <a:solidFill>
              <a:srgbClr val="FF000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809750" y="2762250"/>
            <a:ext cx="182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Maximum Utility</a:t>
            </a:r>
          </a:p>
        </p:txBody>
      </p:sp>
      <p:cxnSp>
        <p:nvCxnSpPr>
          <p:cNvPr id="77" name="Straight Arrow Connector 76"/>
          <p:cNvCxnSpPr/>
          <p:nvPr/>
        </p:nvCxnSpPr>
        <p:spPr bwMode="auto">
          <a:xfrm flipV="1">
            <a:off x="1009650" y="2514600"/>
            <a:ext cx="1757363" cy="1085850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 bwMode="auto">
          <a:xfrm>
            <a:off x="1547813" y="4533900"/>
            <a:ext cx="3038475" cy="857250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400050" y="5391150"/>
            <a:ext cx="106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latin typeface="Comic Sans MS" pitchFamily="66" charset="0"/>
              </a:rPr>
              <a:t>MER</a:t>
            </a:r>
          </a:p>
        </p:txBody>
      </p:sp>
      <p:sp>
        <p:nvSpPr>
          <p:cNvPr id="104" name="Right Arrow 103"/>
          <p:cNvSpPr/>
          <p:nvPr/>
        </p:nvSpPr>
        <p:spPr bwMode="auto">
          <a:xfrm>
            <a:off x="1562100" y="5219700"/>
            <a:ext cx="590550" cy="733425"/>
          </a:xfrm>
          <a:prstGeom prst="rightArrow">
            <a:avLst/>
          </a:prstGeom>
          <a:solidFill>
            <a:schemeClr val="tx1"/>
          </a:solidFill>
          <a:ln w="63500">
            <a:headEnd type="stealth" w="lg" len="lg"/>
            <a:tailEnd type="stealth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marL="230188" indent="-230188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1181100" y="3771900"/>
            <a:ext cx="62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U</a:t>
            </a:r>
            <a:r>
              <a:rPr lang="en-US" sz="2000">
                <a:latin typeface="Comic Sans MS" pitchFamily="66" charset="0"/>
              </a:rPr>
              <a:t>1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1524000" y="3790950"/>
            <a:ext cx="62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U</a:t>
            </a:r>
            <a:r>
              <a:rPr lang="en-US" sz="2000">
                <a:latin typeface="Comic Sans MS" pitchFamily="66" charset="0"/>
              </a:rPr>
              <a:t>2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3009900" y="3276600"/>
            <a:ext cx="62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U</a:t>
            </a:r>
            <a:r>
              <a:rPr lang="en-US" sz="2000">
                <a:latin typeface="Comic Sans MS" pitchFamily="66" charset="0"/>
              </a:rPr>
              <a:t>3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4495800" y="2152650"/>
            <a:ext cx="62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U</a:t>
            </a:r>
            <a:r>
              <a:rPr lang="en-US" sz="2000">
                <a:latin typeface="Comic Sans MS" pitchFamily="66" charset="0"/>
              </a:rPr>
              <a:t>4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1562100" y="2914650"/>
            <a:ext cx="62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U</a:t>
            </a:r>
            <a:r>
              <a:rPr lang="en-US" sz="2000">
                <a:latin typeface="Comic Sans MS" pitchFamily="66" charset="0"/>
              </a:rPr>
              <a:t>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33848" name="Rectangle 65"/>
          <p:cNvSpPr>
            <a:spLocks noChangeArrowheads="1"/>
          </p:cNvSpPr>
          <p:nvPr/>
        </p:nvSpPr>
        <p:spPr bwMode="auto">
          <a:xfrm>
            <a:off x="209550" y="1089025"/>
            <a:ext cx="9163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i="1" u="sng" dirty="0">
                <a:latin typeface="Comic Sans MS" pitchFamily="66" charset="0"/>
              </a:rPr>
              <a:t>B</a:t>
            </a:r>
            <a:r>
              <a:rPr lang="en-US" sz="2400" i="1" u="sng" dirty="0" smtClean="0">
                <a:latin typeface="Comic Sans MS" pitchFamily="66" charset="0"/>
              </a:rPr>
              <a:t>. Correlation </a:t>
            </a:r>
            <a:r>
              <a:rPr lang="en-US" sz="2400" i="1" u="sng" dirty="0">
                <a:latin typeface="Comic Sans MS" pitchFamily="66" charset="0"/>
              </a:rPr>
              <a:t>Aware Routing </a:t>
            </a:r>
            <a:r>
              <a:rPr lang="en-US" sz="2400" i="1" u="sng" dirty="0" smtClean="0">
                <a:latin typeface="Comic Sans MS" pitchFamily="66" charset="0"/>
              </a:rPr>
              <a:t>(CAR</a:t>
            </a:r>
            <a:r>
              <a:rPr lang="en-US" sz="2400" i="1" u="sng" dirty="0">
                <a:latin typeface="Comic Sans MS" pitchFamily="66" charset="0"/>
              </a:rPr>
              <a:t>)</a:t>
            </a:r>
          </a:p>
        </p:txBody>
      </p:sp>
      <p:pic>
        <p:nvPicPr>
          <p:cNvPr id="338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1913" y="2590800"/>
            <a:ext cx="676275" cy="16764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33850" name="TextBox 72"/>
          <p:cNvSpPr txBox="1">
            <a:spLocks noChangeArrowheads="1"/>
          </p:cNvSpPr>
          <p:nvPr/>
        </p:nvSpPr>
        <p:spPr bwMode="auto">
          <a:xfrm>
            <a:off x="7658100" y="4305300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omic Sans MS" pitchFamily="66" charset="0"/>
              </a:rPr>
              <a:t>Sink Node</a:t>
            </a:r>
          </a:p>
        </p:txBody>
      </p:sp>
      <p:sp>
        <p:nvSpPr>
          <p:cNvPr id="33851" name="TextBox 73"/>
          <p:cNvSpPr txBox="1">
            <a:spLocks noChangeArrowheads="1"/>
          </p:cNvSpPr>
          <p:nvPr/>
        </p:nvSpPr>
        <p:spPr bwMode="auto">
          <a:xfrm>
            <a:off x="76200" y="3619500"/>
            <a:ext cx="1047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omic Sans MS" pitchFamily="66" charset="0"/>
              </a:rPr>
              <a:t>Sensor Node</a:t>
            </a:r>
          </a:p>
        </p:txBody>
      </p:sp>
      <p:sp>
        <p:nvSpPr>
          <p:cNvPr id="66" name="Rectangle 6"/>
          <p:cNvSpPr txBox="1">
            <a:spLocks noChangeArrowheads="1"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a)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Facility Cost Selection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for the Congestion Game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j-cs"/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1675" y="54292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8475" y="44958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2275" y="32194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9675" y="39814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42100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475" y="16954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75" y="21526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82" name="Footer Placeholder 8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2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0" grpId="1"/>
      <p:bldP spid="103" grpId="0"/>
      <p:bldP spid="104" grpId="0" animBg="1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09" grpId="0"/>
      <p:bldP spid="109" grpId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0480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8738" y="11525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11525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5488" y="32670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88" y="27336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48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8888" y="18002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48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3638" y="32099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4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288" y="47339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48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51720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48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688" y="38766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cxnSp>
        <p:nvCxnSpPr>
          <p:cNvPr id="38" name="Straight Arrow Connector 37"/>
          <p:cNvCxnSpPr/>
          <p:nvPr/>
        </p:nvCxnSpPr>
        <p:spPr bwMode="auto">
          <a:xfrm rot="16200000" flipH="1">
            <a:off x="2693194" y="3745706"/>
            <a:ext cx="666750" cy="566738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0249" idx="3"/>
          </p:cNvCxnSpPr>
          <p:nvPr/>
        </p:nvCxnSpPr>
        <p:spPr bwMode="auto">
          <a:xfrm flipV="1">
            <a:off x="2767013" y="1676400"/>
            <a:ext cx="871537" cy="4191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 flipV="1">
            <a:off x="4267200" y="1562100"/>
            <a:ext cx="876300" cy="190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>
            <a:off x="5486400" y="1600200"/>
            <a:ext cx="647700" cy="4953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 bwMode="auto">
          <a:xfrm rot="10800000" flipV="1">
            <a:off x="6534150" y="1619250"/>
            <a:ext cx="590550" cy="4572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 rot="16200000" flipH="1">
            <a:off x="6246019" y="2669381"/>
            <a:ext cx="590550" cy="204788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rot="5400000" flipH="1" flipV="1">
            <a:off x="3705225" y="3838575"/>
            <a:ext cx="381000" cy="2095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>
            <a:off x="4381500" y="3486150"/>
            <a:ext cx="571500" cy="3810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0259" idx="3"/>
          </p:cNvCxnSpPr>
          <p:nvPr/>
        </p:nvCxnSpPr>
        <p:spPr bwMode="auto">
          <a:xfrm flipV="1">
            <a:off x="5376863" y="3752850"/>
            <a:ext cx="414337" cy="2286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flipV="1">
            <a:off x="6115050" y="3467100"/>
            <a:ext cx="552450" cy="2095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0251" idx="3"/>
            <a:endCxn id="10260" idx="1"/>
          </p:cNvCxnSpPr>
          <p:nvPr/>
        </p:nvCxnSpPr>
        <p:spPr bwMode="auto">
          <a:xfrm>
            <a:off x="4824413" y="5029200"/>
            <a:ext cx="828675" cy="4000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 bwMode="auto">
          <a:xfrm rot="5400000" flipH="1" flipV="1">
            <a:off x="6172200" y="4800600"/>
            <a:ext cx="571500" cy="4953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rot="16200000" flipV="1">
            <a:off x="7000875" y="4943475"/>
            <a:ext cx="323850" cy="381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10254" idx="1"/>
          </p:cNvCxnSpPr>
          <p:nvPr/>
        </p:nvCxnSpPr>
        <p:spPr bwMode="auto">
          <a:xfrm flipV="1">
            <a:off x="7067550" y="3600450"/>
            <a:ext cx="585788" cy="4953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 bwMode="auto">
          <a:xfrm>
            <a:off x="7181850" y="3162300"/>
            <a:ext cx="514350" cy="1714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 bwMode="auto">
          <a:xfrm flipV="1">
            <a:off x="1009650" y="2076450"/>
            <a:ext cx="1757363" cy="1085850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19471" idx="3"/>
            <a:endCxn id="19469" idx="1"/>
          </p:cNvCxnSpPr>
          <p:nvPr/>
        </p:nvCxnSpPr>
        <p:spPr bwMode="auto">
          <a:xfrm>
            <a:off x="1547813" y="4171950"/>
            <a:ext cx="3038475" cy="857250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19468" idx="3"/>
          </p:cNvCxnSpPr>
          <p:nvPr/>
        </p:nvCxnSpPr>
        <p:spPr bwMode="auto">
          <a:xfrm flipV="1">
            <a:off x="2671763" y="2286000"/>
            <a:ext cx="33337" cy="1219200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19462" idx="3"/>
          </p:cNvCxnSpPr>
          <p:nvPr/>
        </p:nvCxnSpPr>
        <p:spPr bwMode="auto">
          <a:xfrm>
            <a:off x="2667000" y="2019300"/>
            <a:ext cx="1643063" cy="1428750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9462" idx="3"/>
          </p:cNvCxnSpPr>
          <p:nvPr/>
        </p:nvCxnSpPr>
        <p:spPr bwMode="auto">
          <a:xfrm flipV="1">
            <a:off x="4310063" y="2266950"/>
            <a:ext cx="2014537" cy="1181100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19463" idx="3"/>
          </p:cNvCxnSpPr>
          <p:nvPr/>
        </p:nvCxnSpPr>
        <p:spPr bwMode="auto">
          <a:xfrm>
            <a:off x="5376863" y="1447800"/>
            <a:ext cx="871537" cy="800100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 bwMode="auto">
          <a:xfrm rot="10800000" flipV="1">
            <a:off x="6419850" y="1581150"/>
            <a:ext cx="1009650" cy="609600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19482" idx="3"/>
          </p:cNvCxnSpPr>
          <p:nvPr/>
        </p:nvCxnSpPr>
        <p:spPr bwMode="auto">
          <a:xfrm>
            <a:off x="6577013" y="2266950"/>
            <a:ext cx="1538287" cy="1276350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19469" idx="3"/>
          </p:cNvCxnSpPr>
          <p:nvPr/>
        </p:nvCxnSpPr>
        <p:spPr bwMode="auto">
          <a:xfrm flipV="1">
            <a:off x="4824413" y="4057650"/>
            <a:ext cx="376237" cy="971550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 bwMode="auto">
          <a:xfrm rot="16200000" flipV="1">
            <a:off x="6603207" y="4902993"/>
            <a:ext cx="971550" cy="157164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 bwMode="auto">
          <a:xfrm flipV="1">
            <a:off x="6057900" y="3524250"/>
            <a:ext cx="2095500" cy="171450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19477" idx="3"/>
            <a:endCxn id="19465" idx="2"/>
          </p:cNvCxnSpPr>
          <p:nvPr/>
        </p:nvCxnSpPr>
        <p:spPr bwMode="auto">
          <a:xfrm flipV="1">
            <a:off x="5376863" y="3857625"/>
            <a:ext cx="547687" cy="123825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0" y="4953000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CAR</a:t>
            </a:r>
            <a:endParaRPr lang="en-US" sz="32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3" name="Right Arrow 72"/>
          <p:cNvSpPr/>
          <p:nvPr/>
        </p:nvSpPr>
        <p:spPr bwMode="auto">
          <a:xfrm>
            <a:off x="1562100" y="4857750"/>
            <a:ext cx="590550" cy="733425"/>
          </a:xfrm>
          <a:prstGeom prst="rightArrow">
            <a:avLst/>
          </a:prstGeom>
          <a:solidFill>
            <a:schemeClr val="tx1"/>
          </a:solidFill>
          <a:ln w="63500">
            <a:headEnd type="stealth" w="lg" len="lg"/>
            <a:tailEnd type="stealth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marL="230188" indent="-230188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486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2628900"/>
            <a:ext cx="676275" cy="16764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34870" name="TextBox 59"/>
          <p:cNvSpPr txBox="1">
            <a:spLocks noChangeArrowheads="1"/>
          </p:cNvSpPr>
          <p:nvPr/>
        </p:nvSpPr>
        <p:spPr bwMode="auto">
          <a:xfrm>
            <a:off x="7905750" y="4305300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omic Sans MS" pitchFamily="66" charset="0"/>
              </a:rPr>
              <a:t>Sink Node</a:t>
            </a:r>
          </a:p>
        </p:txBody>
      </p:sp>
      <p:sp>
        <p:nvSpPr>
          <p:cNvPr id="34871" name="TextBox 60"/>
          <p:cNvSpPr txBox="1">
            <a:spLocks noChangeArrowheads="1"/>
          </p:cNvSpPr>
          <p:nvPr/>
        </p:nvSpPr>
        <p:spPr bwMode="auto">
          <a:xfrm>
            <a:off x="285750" y="3352800"/>
            <a:ext cx="1047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omic Sans MS" pitchFamily="66" charset="0"/>
              </a:rPr>
              <a:t>Sensor Node</a:t>
            </a:r>
          </a:p>
        </p:txBody>
      </p:sp>
      <p:sp>
        <p:nvSpPr>
          <p:cNvPr id="58" name="Rectangle 6"/>
          <p:cNvSpPr txBox="1">
            <a:spLocks noChangeArrowheads="1"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a)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Facility Cost Selection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for the Congestion Game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j-cs"/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1675" y="49720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1148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2275" y="28194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0002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2954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9624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75" y="35814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cxnSp>
        <p:nvCxnSpPr>
          <p:cNvPr id="54" name="Straight Arrow Connector 53"/>
          <p:cNvCxnSpPr/>
          <p:nvPr/>
        </p:nvCxnSpPr>
        <p:spPr bwMode="auto">
          <a:xfrm flipV="1">
            <a:off x="6019800" y="4572000"/>
            <a:ext cx="838200" cy="762000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 bwMode="auto">
          <a:xfrm flipV="1">
            <a:off x="7086600" y="3810000"/>
            <a:ext cx="1143000" cy="609600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 bwMode="auto">
          <a:xfrm>
            <a:off x="4071937" y="1752600"/>
            <a:ext cx="2024063" cy="457200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 bwMode="auto">
          <a:xfrm rot="5400000" flipH="1" flipV="1">
            <a:off x="3521868" y="3598069"/>
            <a:ext cx="838200" cy="652463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 bwMode="auto">
          <a:xfrm>
            <a:off x="6938963" y="3124200"/>
            <a:ext cx="1138237" cy="400050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82" name="Footer Placeholder 8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0" y="3657600"/>
            <a:ext cx="2133600" cy="2438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pic>
        <p:nvPicPr>
          <p:cNvPr id="3175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3563" y="20478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17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2075" y="42672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175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275" y="41148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cxnSp>
        <p:nvCxnSpPr>
          <p:cNvPr id="40" name="Straight Arrow Connector 39"/>
          <p:cNvCxnSpPr>
            <a:stCxn id="31753" idx="3"/>
            <a:endCxn id="54" idx="1"/>
          </p:cNvCxnSpPr>
          <p:nvPr/>
        </p:nvCxnSpPr>
        <p:spPr bwMode="auto">
          <a:xfrm>
            <a:off x="1600200" y="4562475"/>
            <a:ext cx="1285875" cy="1588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1914525" y="2609850"/>
            <a:ext cx="571500" cy="4572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 rot="5400000">
            <a:off x="2667000" y="2600325"/>
            <a:ext cx="590550" cy="4572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31753" idx="1"/>
          </p:cNvCxnSpPr>
          <p:nvPr/>
        </p:nvCxnSpPr>
        <p:spPr bwMode="auto">
          <a:xfrm>
            <a:off x="523875" y="4457700"/>
            <a:ext cx="838200" cy="104775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785" name="Rectangle 71"/>
          <p:cNvSpPr>
            <a:spLocks noChangeArrowheads="1"/>
          </p:cNvSpPr>
          <p:nvPr/>
        </p:nvSpPr>
        <p:spPr bwMode="auto">
          <a:xfrm>
            <a:off x="304800" y="1138535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i="1" u="sng" dirty="0" smtClean="0">
                <a:latin typeface="Comic Sans MS" pitchFamily="66" charset="0"/>
              </a:rPr>
              <a:t>Utility Function of source Yi for CAR:</a:t>
            </a:r>
            <a:endParaRPr lang="en-US" sz="2400" i="1" u="sng" dirty="0">
              <a:latin typeface="Comic Sans MS" pitchFamily="66" charset="0"/>
            </a:endParaRPr>
          </a:p>
        </p:txBody>
      </p:sp>
      <p:pic>
        <p:nvPicPr>
          <p:cNvPr id="3178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1643" y="5181600"/>
            <a:ext cx="430357" cy="10668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31787" name="TextBox 73"/>
          <p:cNvSpPr txBox="1">
            <a:spLocks noChangeArrowheads="1"/>
          </p:cNvSpPr>
          <p:nvPr/>
        </p:nvSpPr>
        <p:spPr bwMode="auto">
          <a:xfrm>
            <a:off x="4495800" y="5562600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Comic Sans MS" pitchFamily="66" charset="0"/>
              </a:rPr>
              <a:t>Sink Node</a:t>
            </a:r>
          </a:p>
        </p:txBody>
      </p:sp>
      <p:grpSp>
        <p:nvGrpSpPr>
          <p:cNvPr id="2" name="Group 69"/>
          <p:cNvGrpSpPr/>
          <p:nvPr/>
        </p:nvGrpSpPr>
        <p:grpSpPr>
          <a:xfrm>
            <a:off x="7867650" y="5048250"/>
            <a:ext cx="1047750" cy="1352550"/>
            <a:chOff x="95250" y="1695450"/>
            <a:chExt cx="1047750" cy="1352550"/>
          </a:xfrm>
        </p:grpSpPr>
        <p:pic>
          <p:nvPicPr>
            <p:cNvPr id="3175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16954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sp>
          <p:nvSpPr>
            <p:cNvPr id="31788" name="TextBox 74"/>
            <p:cNvSpPr txBox="1">
              <a:spLocks noChangeArrowheads="1"/>
            </p:cNvSpPr>
            <p:nvPr/>
          </p:nvSpPr>
          <p:spPr bwMode="auto">
            <a:xfrm>
              <a:off x="95250" y="2339975"/>
              <a:ext cx="104775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latin typeface="Comic Sans MS" pitchFamily="66" charset="0"/>
                </a:rPr>
                <a:t>Sensor Node</a:t>
              </a:r>
            </a:p>
          </p:txBody>
        </p:sp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75" y="52006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cxnSp>
        <p:nvCxnSpPr>
          <p:cNvPr id="50" name="Straight Arrow Connector 49"/>
          <p:cNvCxnSpPr>
            <a:stCxn id="48" idx="3"/>
          </p:cNvCxnSpPr>
          <p:nvPr/>
        </p:nvCxnSpPr>
        <p:spPr bwMode="auto">
          <a:xfrm flipV="1">
            <a:off x="762000" y="4591050"/>
            <a:ext cx="666750" cy="904875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6075" y="42672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4675" y="20574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cxnSp>
        <p:nvCxnSpPr>
          <p:cNvPr id="64" name="Straight Arrow Connector 63"/>
          <p:cNvCxnSpPr/>
          <p:nvPr/>
        </p:nvCxnSpPr>
        <p:spPr bwMode="auto">
          <a:xfrm rot="16200000" flipH="1">
            <a:off x="2314575" y="3771900"/>
            <a:ext cx="990600" cy="3048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 bwMode="auto">
          <a:xfrm>
            <a:off x="3048000" y="4724400"/>
            <a:ext cx="1219200" cy="9906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2971800" y="4267200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990600" y="3881735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124200" y="1976735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rot="5400000" flipH="1" flipV="1">
            <a:off x="7162800" y="5638800"/>
            <a:ext cx="13716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7848600" y="4953000"/>
            <a:ext cx="10668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76200" y="2895600"/>
            <a:ext cx="19327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Prune sub-tree of Yi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258050" name="Object 2"/>
          <p:cNvGraphicFramePr>
            <a:graphicFrameLocks noChangeAspect="1"/>
          </p:cNvGraphicFramePr>
          <p:nvPr/>
        </p:nvGraphicFramePr>
        <p:xfrm>
          <a:off x="3202042" y="3733800"/>
          <a:ext cx="5957833" cy="990600"/>
        </p:xfrm>
        <a:graphic>
          <a:graphicData uri="http://schemas.openxmlformats.org/presentationml/2006/ole">
            <p:oleObj spid="_x0000_s765954" name="Equation" r:id="rId6" imgW="2476440" imgH="380880" progId="Equation.DSMT4">
              <p:embed/>
            </p:oleObj>
          </a:graphicData>
        </a:graphic>
      </p:graphicFrame>
      <p:graphicFrame>
        <p:nvGraphicFramePr>
          <p:cNvPr id="287747" name="Object 3"/>
          <p:cNvGraphicFramePr>
            <a:graphicFrameLocks noChangeAspect="1"/>
          </p:cNvGraphicFramePr>
          <p:nvPr/>
        </p:nvGraphicFramePr>
        <p:xfrm>
          <a:off x="5530850" y="1991884"/>
          <a:ext cx="3460750" cy="979916"/>
        </p:xfrm>
        <a:graphic>
          <a:graphicData uri="http://schemas.openxmlformats.org/presentationml/2006/ole">
            <p:oleObj spid="_x0000_s765955" name="Equation" r:id="rId7" imgW="1346040" imgH="380880" progId="Equation.DSMT4">
              <p:embed/>
            </p:oleObj>
          </a:graphicData>
        </a:graphic>
      </p:graphicFrame>
      <p:sp>
        <p:nvSpPr>
          <p:cNvPr id="62" name="Rectangle 6"/>
          <p:cNvSpPr txBox="1">
            <a:spLocks noChangeArrowheads="1"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a)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Facility Cost Selection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for the Congestion Game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j-cs"/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8384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graphicFrame>
        <p:nvGraphicFramePr>
          <p:cNvPr id="288772" name="Object 4"/>
          <p:cNvGraphicFramePr>
            <a:graphicFrameLocks noChangeAspect="1"/>
          </p:cNvGraphicFramePr>
          <p:nvPr/>
        </p:nvGraphicFramePr>
        <p:xfrm>
          <a:off x="5640388" y="1409700"/>
          <a:ext cx="3275012" cy="647700"/>
        </p:xfrm>
        <a:graphic>
          <a:graphicData uri="http://schemas.openxmlformats.org/presentationml/2006/ole">
            <p:oleObj spid="_x0000_s765956" name="Equation" r:id="rId8" imgW="1155600" imgH="228600" progId="Equation.DSMT4">
              <p:embed/>
            </p:oleObj>
          </a:graphicData>
        </a:graphic>
      </p:graphicFrame>
      <p:graphicFrame>
        <p:nvGraphicFramePr>
          <p:cNvPr id="288773" name="Object 5"/>
          <p:cNvGraphicFramePr>
            <a:graphicFrameLocks noChangeAspect="1"/>
          </p:cNvGraphicFramePr>
          <p:nvPr/>
        </p:nvGraphicFramePr>
        <p:xfrm>
          <a:off x="5181600" y="2852738"/>
          <a:ext cx="3959225" cy="1033462"/>
        </p:xfrm>
        <a:graphic>
          <a:graphicData uri="http://schemas.openxmlformats.org/presentationml/2006/ole">
            <p:oleObj spid="_x0000_s765957" name="Equation" r:id="rId9" imgW="1460160" imgH="380880" progId="Equation.DSMT4">
              <p:embed/>
            </p:oleObj>
          </a:graphicData>
        </a:graphic>
      </p:graphicFrame>
      <p:cxnSp>
        <p:nvCxnSpPr>
          <p:cNvPr id="36" name="Curved Connector 35"/>
          <p:cNvCxnSpPr/>
          <p:nvPr/>
        </p:nvCxnSpPr>
        <p:spPr>
          <a:xfrm>
            <a:off x="1752600" y="4876800"/>
            <a:ext cx="2133600" cy="1066800"/>
          </a:xfrm>
          <a:prstGeom prst="curvedConnector3">
            <a:avLst>
              <a:gd name="adj1" fmla="val 50000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286000" y="5710535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graphicFrame>
        <p:nvGraphicFramePr>
          <p:cNvPr id="288774" name="Object 6"/>
          <p:cNvGraphicFramePr>
            <a:graphicFrameLocks noChangeAspect="1"/>
          </p:cNvGraphicFramePr>
          <p:nvPr/>
        </p:nvGraphicFramePr>
        <p:xfrm>
          <a:off x="2971800" y="2743200"/>
          <a:ext cx="895350" cy="488373"/>
        </p:xfrm>
        <a:graphic>
          <a:graphicData uri="http://schemas.openxmlformats.org/presentationml/2006/ole">
            <p:oleObj spid="_x0000_s765958" name="Equation" r:id="rId10" imgW="419040" imgH="228600" progId="Equation.DSMT4">
              <p:embed/>
            </p:oleObj>
          </a:graphicData>
        </a:graphic>
      </p:graphicFrame>
      <p:sp>
        <p:nvSpPr>
          <p:cNvPr id="46" name="Rectangle 45"/>
          <p:cNvSpPr/>
          <p:nvPr/>
        </p:nvSpPr>
        <p:spPr>
          <a:xfrm>
            <a:off x="914400" y="1905000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N-1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288775" name="Object 7"/>
          <p:cNvGraphicFramePr>
            <a:graphicFrameLocks noChangeAspect="1"/>
          </p:cNvGraphicFramePr>
          <p:nvPr/>
        </p:nvGraphicFramePr>
        <p:xfrm>
          <a:off x="1161472" y="2552700"/>
          <a:ext cx="1200728" cy="495300"/>
        </p:xfrm>
        <a:graphic>
          <a:graphicData uri="http://schemas.openxmlformats.org/presentationml/2006/ole">
            <p:oleObj spid="_x0000_s765959" name="Equation" r:id="rId11" imgW="507960" imgH="228600" progId="Equation.DSMT4">
              <p:embed/>
            </p:oleObj>
          </a:graphicData>
        </a:graphic>
      </p:graphicFrame>
      <p:sp>
        <p:nvSpPr>
          <p:cNvPr id="47" name="Rectangle 46"/>
          <p:cNvSpPr/>
          <p:nvPr/>
        </p:nvSpPr>
        <p:spPr>
          <a:xfrm>
            <a:off x="2514600" y="3043535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288776" name="Object 8"/>
          <p:cNvGraphicFramePr>
            <a:graphicFrameLocks noChangeAspect="1"/>
          </p:cNvGraphicFramePr>
          <p:nvPr/>
        </p:nvGraphicFramePr>
        <p:xfrm>
          <a:off x="2826808" y="3429000"/>
          <a:ext cx="1059392" cy="419100"/>
        </p:xfrm>
        <a:graphic>
          <a:graphicData uri="http://schemas.openxmlformats.org/presentationml/2006/ole">
            <p:oleObj spid="_x0000_s765960" name="Equation" r:id="rId12" imgW="393480" imgH="228600" progId="Equation.DSMT4">
              <p:embed/>
            </p:oleObj>
          </a:graphicData>
        </a:graphic>
      </p:graphicFrame>
      <p:graphicFrame>
        <p:nvGraphicFramePr>
          <p:cNvPr id="288777" name="Object 9"/>
          <p:cNvGraphicFramePr>
            <a:graphicFrameLocks noChangeAspect="1"/>
          </p:cNvGraphicFramePr>
          <p:nvPr/>
        </p:nvGraphicFramePr>
        <p:xfrm>
          <a:off x="1600201" y="4114800"/>
          <a:ext cx="1143000" cy="495300"/>
        </p:xfrm>
        <a:graphic>
          <a:graphicData uri="http://schemas.openxmlformats.org/presentationml/2006/ole">
            <p:oleObj spid="_x0000_s765961" name="Equation" r:id="rId13" imgW="368280" imgH="228600" progId="Equation.DSMT4">
              <p:embed/>
            </p:oleObj>
          </a:graphicData>
        </a:graphic>
      </p:graphicFrame>
      <p:graphicFrame>
        <p:nvGraphicFramePr>
          <p:cNvPr id="288778" name="Object 10"/>
          <p:cNvGraphicFramePr>
            <a:graphicFrameLocks noChangeAspect="1"/>
          </p:cNvGraphicFramePr>
          <p:nvPr/>
        </p:nvGraphicFramePr>
        <p:xfrm>
          <a:off x="3352800" y="4724400"/>
          <a:ext cx="952500" cy="571500"/>
        </p:xfrm>
        <a:graphic>
          <a:graphicData uri="http://schemas.openxmlformats.org/presentationml/2006/ole">
            <p:oleObj spid="_x0000_s765962" name="Equation" r:id="rId14" imgW="380880" imgH="228600" progId="Equation.DSMT4">
              <p:embed/>
            </p:oleObj>
          </a:graphicData>
        </a:graphic>
      </p:graphicFrame>
      <p:graphicFrame>
        <p:nvGraphicFramePr>
          <p:cNvPr id="288781" name="Object 13"/>
          <p:cNvGraphicFramePr>
            <a:graphicFrameLocks noChangeAspect="1"/>
          </p:cNvGraphicFramePr>
          <p:nvPr/>
        </p:nvGraphicFramePr>
        <p:xfrm>
          <a:off x="3519488" y="4710113"/>
          <a:ext cx="1052512" cy="527050"/>
        </p:xfrm>
        <a:graphic>
          <a:graphicData uri="http://schemas.openxmlformats.org/presentationml/2006/ole">
            <p:oleObj spid="_x0000_s765963" name="Equation" r:id="rId15" imgW="482400" imgH="2412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8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8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8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0" dur="indefinite"/>
                                        <p:tgtEl>
                                          <p:spTgt spid="28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88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88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5" grpId="1" animBg="1"/>
      <p:bldP spid="95" grpId="2" animBg="1"/>
      <p:bldP spid="101" grpId="0"/>
      <p:bldP spid="101" grpId="1"/>
      <p:bldP spid="74" grpId="0"/>
      <p:bldP spid="74" grpId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381000" y="1181100"/>
            <a:ext cx="8039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i="1" u="sng" dirty="0" smtClean="0">
                <a:latin typeface="Comic Sans MS" pitchFamily="66" charset="0"/>
              </a:rPr>
              <a:t> </a:t>
            </a:r>
            <a:r>
              <a:rPr lang="en-US" sz="2400" i="1" u="sng" dirty="0">
                <a:latin typeface="Comic Sans MS" pitchFamily="66" charset="0"/>
              </a:rPr>
              <a:t>A Potential Game Formulation for </a:t>
            </a:r>
            <a:r>
              <a:rPr lang="en-US" sz="2400" i="1" u="sng" dirty="0" smtClean="0">
                <a:latin typeface="Comic Sans MS" pitchFamily="66" charset="0"/>
              </a:rPr>
              <a:t>CAR </a:t>
            </a:r>
            <a:endParaRPr lang="en-US" sz="2400" u="sng" dirty="0">
              <a:latin typeface="Comic Sans MS" pitchFamily="66" charset="0"/>
            </a:endParaRPr>
          </a:p>
        </p:txBody>
      </p:sp>
      <p:sp>
        <p:nvSpPr>
          <p:cNvPr id="15367" name="Rectangle 4"/>
          <p:cNvSpPr>
            <a:spLocks noChangeArrowheads="1"/>
          </p:cNvSpPr>
          <p:nvPr/>
        </p:nvSpPr>
        <p:spPr bwMode="auto">
          <a:xfrm>
            <a:off x="419100" y="2514600"/>
            <a:ext cx="8039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2400" dirty="0">
                <a:latin typeface="Comic Sans MS" pitchFamily="66" charset="0"/>
              </a:rPr>
              <a:t>An exact potential function P(.) is defined as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663700" y="2819400"/>
          <a:ext cx="5594350" cy="592138"/>
        </p:xfrm>
        <a:graphic>
          <a:graphicData uri="http://schemas.openxmlformats.org/presentationml/2006/ole">
            <p:oleObj spid="_x0000_s766978" name="Equation" r:id="rId4" imgW="2158920" imgH="228600" progId="Equation.DSMT4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939800" y="3352800"/>
          <a:ext cx="7480300" cy="593725"/>
        </p:xfrm>
        <a:graphic>
          <a:graphicData uri="http://schemas.openxmlformats.org/presentationml/2006/ole">
            <p:oleObj spid="_x0000_s766979" name="Equation" r:id="rId5" imgW="2882880" imgH="228600" progId="Equation.DSMT4">
              <p:embed/>
            </p:oleObj>
          </a:graphicData>
        </a:graphic>
      </p:graphicFrame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304800" y="1752600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2400" dirty="0">
                <a:latin typeface="Comic Sans MS" pitchFamily="66" charset="0"/>
              </a:rPr>
              <a:t>A best response </a:t>
            </a:r>
            <a:r>
              <a:rPr lang="en-US" sz="2400" dirty="0" smtClean="0">
                <a:latin typeface="Comic Sans MS" pitchFamily="66" charset="0"/>
              </a:rPr>
              <a:t>strategy in a potential game converges </a:t>
            </a:r>
            <a:r>
              <a:rPr lang="en-US" sz="2400" dirty="0">
                <a:latin typeface="Comic Sans MS" pitchFamily="66" charset="0"/>
              </a:rPr>
              <a:t>to a Nash </a:t>
            </a:r>
            <a:r>
              <a:rPr lang="en-US" sz="2400" dirty="0" smtClean="0">
                <a:latin typeface="Comic Sans MS" pitchFamily="66" charset="0"/>
              </a:rPr>
              <a:t>equilibrium.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a)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Facility Cost Selection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for the Congestion Game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j-cs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3810000"/>
            <a:ext cx="80391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2400" dirty="0">
                <a:latin typeface="Comic Sans MS" pitchFamily="66" charset="0"/>
              </a:rPr>
              <a:t>It can be shown that </a:t>
            </a:r>
            <a:r>
              <a:rPr lang="en-US" sz="2400" dirty="0" smtClean="0">
                <a:latin typeface="Comic Sans MS" pitchFamily="66" charset="0"/>
              </a:rPr>
              <a:t>CAR </a:t>
            </a:r>
            <a:r>
              <a:rPr lang="en-US" sz="2400" dirty="0">
                <a:latin typeface="Comic Sans MS" pitchFamily="66" charset="0"/>
              </a:rPr>
              <a:t>is an exact potential game with the potential function,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152400" y="4572000"/>
          <a:ext cx="3098800" cy="933575"/>
        </p:xfrm>
        <a:graphic>
          <a:graphicData uri="http://schemas.openxmlformats.org/presentationml/2006/ole">
            <p:oleObj spid="_x0000_s766980" name="Equation" r:id="rId6" imgW="1104840" imgH="431640" progId="Equation.DSMT4">
              <p:embed/>
            </p:oleObj>
          </a:graphicData>
        </a:graphic>
      </p:graphicFrame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28600" y="5562600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Therefore, CAR converges!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3810000" y="4648200"/>
          <a:ext cx="5181600" cy="861537"/>
        </p:xfrm>
        <a:graphic>
          <a:graphicData uri="http://schemas.openxmlformats.org/presentationml/2006/ole">
            <p:oleObj spid="_x0000_s766981" name="Equation" r:id="rId7" imgW="2476440" imgH="380880" progId="Equation.DSMT4">
              <p:embed/>
            </p:oleObj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19" name="Left-Right Arrow 18"/>
          <p:cNvSpPr/>
          <p:nvPr/>
        </p:nvSpPr>
        <p:spPr bwMode="auto">
          <a:xfrm>
            <a:off x="3200400" y="4800600"/>
            <a:ext cx="609600" cy="3810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0" grpId="0"/>
      <p:bldP spid="14" grpId="0"/>
      <p:bldP spid="19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65"/>
          <p:cNvSpPr>
            <a:spLocks noChangeArrowheads="1"/>
          </p:cNvSpPr>
          <p:nvPr/>
        </p:nvSpPr>
        <p:spPr bwMode="auto">
          <a:xfrm>
            <a:off x="209550" y="1059359"/>
            <a:ext cx="89344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200" i="1" u="sng" dirty="0" smtClean="0">
                <a:latin typeface="Comic Sans MS" pitchFamily="66" charset="0"/>
              </a:rPr>
              <a:t>Minimum Energy Data Gathering Algorithm (MEGA)  </a:t>
            </a:r>
          </a:p>
          <a:p>
            <a:pPr algn="ctr">
              <a:buFont typeface="Wingdings" pitchFamily="2" charset="2"/>
              <a:buNone/>
            </a:pPr>
            <a:r>
              <a:rPr lang="en-US" sz="2200" i="1" u="sng" dirty="0" smtClean="0">
                <a:latin typeface="Comic Sans MS" pitchFamily="66" charset="0"/>
              </a:rPr>
              <a:t>[</a:t>
            </a:r>
            <a:r>
              <a:rPr lang="en-US" sz="2200" i="1" u="sng" dirty="0" err="1" smtClean="0">
                <a:latin typeface="Comic Sans MS" pitchFamily="66" charset="0"/>
              </a:rPr>
              <a:t>Rickenbach</a:t>
            </a:r>
            <a:r>
              <a:rPr lang="en-US" sz="2200" i="1" u="sng" dirty="0" smtClean="0">
                <a:latin typeface="Comic Sans MS" pitchFamily="66" charset="0"/>
              </a:rPr>
              <a:t> et. al .DIALM-POMC’04]</a:t>
            </a:r>
            <a:endParaRPr lang="en-US" sz="2200" i="1" u="sng" dirty="0">
              <a:latin typeface="Comic Sans MS" pitchFamily="66" charset="0"/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a)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Facility Cost Selection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for the Congestion Game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6888" y="18954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1148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cxnSp>
        <p:nvCxnSpPr>
          <p:cNvPr id="7" name="Straight Arrow Connector 6"/>
          <p:cNvCxnSpPr>
            <a:stCxn id="5" idx="3"/>
            <a:endCxn id="14" idx="1"/>
          </p:cNvCxnSpPr>
          <p:nvPr/>
        </p:nvCxnSpPr>
        <p:spPr bwMode="auto">
          <a:xfrm>
            <a:off x="1533525" y="4410075"/>
            <a:ext cx="3429000" cy="10668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rot="16200000" flipH="1">
            <a:off x="1847850" y="2457450"/>
            <a:ext cx="571500" cy="4572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 rot="5400000">
            <a:off x="2600325" y="2447925"/>
            <a:ext cx="590550" cy="4572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029200"/>
            <a:ext cx="430357" cy="10668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0482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cxnSp>
        <p:nvCxnSpPr>
          <p:cNvPr id="13" name="Straight Arrow Connector 12"/>
          <p:cNvCxnSpPr>
            <a:stCxn id="12" idx="3"/>
          </p:cNvCxnSpPr>
          <p:nvPr/>
        </p:nvCxnSpPr>
        <p:spPr bwMode="auto">
          <a:xfrm flipV="1">
            <a:off x="695325" y="4438650"/>
            <a:ext cx="666750" cy="904875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525" y="51816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050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cxnSp>
        <p:nvCxnSpPr>
          <p:cNvPr id="16" name="Straight Arrow Connector 15"/>
          <p:cNvCxnSpPr>
            <a:endCxn id="28" idx="1"/>
          </p:cNvCxnSpPr>
          <p:nvPr/>
        </p:nvCxnSpPr>
        <p:spPr bwMode="auto">
          <a:xfrm flipV="1">
            <a:off x="2600325" y="2962275"/>
            <a:ext cx="1219200" cy="161925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>
            <a:off x="5114925" y="5486400"/>
            <a:ext cx="1828800" cy="5334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457325" y="2819400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en-US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00125" y="4719935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57525" y="1824335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1725" y="26860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cxnSp>
        <p:nvCxnSpPr>
          <p:cNvPr id="25" name="Straight Arrow Connector 24"/>
          <p:cNvCxnSpPr>
            <a:stCxn id="5" idx="3"/>
          </p:cNvCxnSpPr>
          <p:nvPr/>
        </p:nvCxnSpPr>
        <p:spPr bwMode="auto">
          <a:xfrm flipV="1">
            <a:off x="1533525" y="3200400"/>
            <a:ext cx="838200" cy="1209675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9525" y="26670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cxnSp>
        <p:nvCxnSpPr>
          <p:cNvPr id="29" name="Straight Arrow Connector 28"/>
          <p:cNvCxnSpPr/>
          <p:nvPr/>
        </p:nvCxnSpPr>
        <p:spPr bwMode="auto">
          <a:xfrm flipV="1">
            <a:off x="2600325" y="3076575"/>
            <a:ext cx="1219200" cy="123825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 bwMode="auto">
          <a:xfrm>
            <a:off x="3971925" y="3276600"/>
            <a:ext cx="2971800" cy="21336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16418" name="Object 2"/>
          <p:cNvGraphicFramePr>
            <a:graphicFrameLocks noChangeAspect="1"/>
          </p:cNvGraphicFramePr>
          <p:nvPr/>
        </p:nvGraphicFramePr>
        <p:xfrm>
          <a:off x="3657600" y="1954212"/>
          <a:ext cx="5334000" cy="865188"/>
        </p:xfrm>
        <a:graphic>
          <a:graphicData uri="http://schemas.openxmlformats.org/presentationml/2006/ole">
            <p:oleObj spid="_x0000_s768002" name="Equation" r:id="rId5" imgW="3009600" imgH="393480" progId="Equation.DSMT4">
              <p:embed/>
            </p:oleObj>
          </a:graphicData>
        </a:graphic>
      </p:graphicFrame>
      <p:cxnSp>
        <p:nvCxnSpPr>
          <p:cNvPr id="33" name="Curved Connector 32"/>
          <p:cNvCxnSpPr/>
          <p:nvPr/>
        </p:nvCxnSpPr>
        <p:spPr>
          <a:xfrm>
            <a:off x="1609725" y="4724400"/>
            <a:ext cx="5105400" cy="1600200"/>
          </a:xfrm>
          <a:prstGeom prst="curvedConnector3">
            <a:avLst>
              <a:gd name="adj1" fmla="val 23541"/>
            </a:avLst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828800" y="5486400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52600" y="5852755"/>
            <a:ext cx="3352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Minimum Energy route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362200" y="3429000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828800" y="3962400"/>
            <a:ext cx="2514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Coding route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316419" name="Object 3"/>
          <p:cNvGraphicFramePr>
            <a:graphicFrameLocks noChangeAspect="1"/>
          </p:cNvGraphicFramePr>
          <p:nvPr/>
        </p:nvGraphicFramePr>
        <p:xfrm>
          <a:off x="949325" y="3398334"/>
          <a:ext cx="889000" cy="487866"/>
        </p:xfrm>
        <a:graphic>
          <a:graphicData uri="http://schemas.openxmlformats.org/presentationml/2006/ole">
            <p:oleObj spid="_x0000_s768003" name="Equation" r:id="rId6" imgW="406080" imgH="228600" progId="Equation.DSMT4">
              <p:embed/>
            </p:oleObj>
          </a:graphicData>
        </a:graphic>
      </p:graphicFrame>
      <p:graphicFrame>
        <p:nvGraphicFramePr>
          <p:cNvPr id="316420" name="Object 4"/>
          <p:cNvGraphicFramePr>
            <a:graphicFrameLocks noChangeAspect="1"/>
          </p:cNvGraphicFramePr>
          <p:nvPr/>
        </p:nvGraphicFramePr>
        <p:xfrm>
          <a:off x="2536825" y="4724400"/>
          <a:ext cx="2197100" cy="501650"/>
        </p:xfrm>
        <a:graphic>
          <a:graphicData uri="http://schemas.openxmlformats.org/presentationml/2006/ole">
            <p:oleObj spid="_x0000_s768004" name="Equation" r:id="rId7" imgW="1002960" imgH="241200" progId="Equation.DSMT4">
              <p:embed/>
            </p:oleObj>
          </a:graphicData>
        </a:graphic>
      </p:graphicFrame>
      <p:sp>
        <p:nvSpPr>
          <p:cNvPr id="60" name="Rectangle 59"/>
          <p:cNvSpPr/>
          <p:nvPr/>
        </p:nvSpPr>
        <p:spPr>
          <a:xfrm>
            <a:off x="76200" y="5786735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962524" y="3135868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Coding route</a:t>
            </a:r>
          </a:p>
          <a:p>
            <a:pPr algn="ctr"/>
            <a:r>
              <a:rPr lang="en-US" dirty="0" err="1" smtClean="0">
                <a:latin typeface="Comic Sans MS" pitchFamily="66" charset="0"/>
              </a:rPr>
              <a:t>C</a:t>
            </a:r>
            <a:r>
              <a:rPr lang="en-US" sz="1600" dirty="0" err="1" smtClean="0">
                <a:latin typeface="Comic Sans MS" pitchFamily="66" charset="0"/>
              </a:rPr>
              <a:t>i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172324" y="3200400"/>
            <a:ext cx="1514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MER route of </a:t>
            </a:r>
            <a:r>
              <a:rPr lang="en-US" dirty="0" err="1" smtClean="0">
                <a:latin typeface="Comic Sans MS" pitchFamily="66" charset="0"/>
              </a:rPr>
              <a:t>Yj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97" name="Up Arrow 96"/>
          <p:cNvSpPr/>
          <p:nvPr/>
        </p:nvSpPr>
        <p:spPr>
          <a:xfrm>
            <a:off x="5572125" y="2590800"/>
            <a:ext cx="304800" cy="5334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Up Arrow 97"/>
          <p:cNvSpPr/>
          <p:nvPr/>
        </p:nvSpPr>
        <p:spPr>
          <a:xfrm>
            <a:off x="7553325" y="2667000"/>
            <a:ext cx="304800" cy="5334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cxnSp>
        <p:nvCxnSpPr>
          <p:cNvPr id="48" name="Straight Arrow Connector 47"/>
          <p:cNvCxnSpPr>
            <a:endCxn id="19" idx="0"/>
          </p:cNvCxnSpPr>
          <p:nvPr/>
        </p:nvCxnSpPr>
        <p:spPr bwMode="auto">
          <a:xfrm rot="5400000" flipH="1" flipV="1">
            <a:off x="764530" y="4793606"/>
            <a:ext cx="766465" cy="619125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>
            <a:off x="4191000" y="3048001"/>
            <a:ext cx="2819400" cy="2133599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73"/>
          <p:cNvSpPr txBox="1">
            <a:spLocks noChangeArrowheads="1"/>
          </p:cNvSpPr>
          <p:nvPr/>
        </p:nvSpPr>
        <p:spPr bwMode="auto">
          <a:xfrm>
            <a:off x="7315200" y="5410200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Comic Sans MS" pitchFamily="66" charset="0"/>
              </a:rPr>
              <a:t>Sink Node</a:t>
            </a:r>
          </a:p>
        </p:txBody>
      </p:sp>
      <p:cxnSp>
        <p:nvCxnSpPr>
          <p:cNvPr id="54" name="Straight Arrow Connector 53"/>
          <p:cNvCxnSpPr>
            <a:endCxn id="21" idx="0"/>
          </p:cNvCxnSpPr>
          <p:nvPr/>
        </p:nvCxnSpPr>
        <p:spPr bwMode="auto">
          <a:xfrm rot="16200000" flipH="1">
            <a:off x="2109639" y="2304901"/>
            <a:ext cx="395584" cy="366713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 bwMode="auto">
          <a:xfrm rot="5400000">
            <a:off x="2559844" y="2240759"/>
            <a:ext cx="381001" cy="319084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>
            <a:off x="7162800" y="4405016"/>
            <a:ext cx="442916" cy="14586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543800" y="4191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Coding route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>
            <a:off x="7239000" y="4800600"/>
            <a:ext cx="381000" cy="1588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543800" y="4572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MER route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7010400" y="4114800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rot="5400000">
            <a:off x="6591300" y="4533900"/>
            <a:ext cx="838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7010400" y="4953000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5257800" y="5715000"/>
            <a:ext cx="1371600" cy="457200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Curved Connector 58"/>
          <p:cNvCxnSpPr/>
          <p:nvPr/>
        </p:nvCxnSpPr>
        <p:spPr bwMode="auto">
          <a:xfrm rot="5400000" flipH="1" flipV="1">
            <a:off x="1790700" y="3543300"/>
            <a:ext cx="762000" cy="5334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2" grpId="0"/>
      <p:bldP spid="43" grpId="0"/>
      <p:bldP spid="95" grpId="0"/>
      <p:bldP spid="96" grpId="0"/>
      <p:bldP spid="97" grpId="0" animBg="1"/>
      <p:bldP spid="98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19200"/>
            <a:ext cx="8186738" cy="4876800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Comic Sans MS" pitchFamily="66" charset="0"/>
                <a:ea typeface="ＭＳ Ｐゴシック" pitchFamily="34" charset="-128"/>
              </a:rPr>
              <a:t>The number of nodes in the network is selected to be N = 10  to 40, uniformly distributed over a square area of dimension 40m X 40m. </a:t>
            </a:r>
          </a:p>
          <a:p>
            <a:r>
              <a:rPr lang="en-US" sz="2600" dirty="0" smtClean="0">
                <a:latin typeface="Comic Sans MS" pitchFamily="66" charset="0"/>
                <a:ea typeface="ＭＳ Ｐゴシック" pitchFamily="34" charset="-128"/>
              </a:rPr>
              <a:t>The target SINR is selected to be  </a:t>
            </a:r>
            <a:r>
              <a:rPr lang="el-GR" sz="2600" dirty="0" smtClean="0">
                <a:latin typeface="Comic Sans MS" pitchFamily="66" charset="0"/>
                <a:ea typeface="ＭＳ Ｐゴシック" pitchFamily="34" charset="-128"/>
                <a:cs typeface="Arial" charset="0"/>
              </a:rPr>
              <a:t>γ</a:t>
            </a:r>
            <a:r>
              <a:rPr lang="en-US" sz="2600" dirty="0" smtClean="0">
                <a:latin typeface="Comic Sans MS" pitchFamily="66" charset="0"/>
                <a:ea typeface="ＭＳ Ｐゴシック" pitchFamily="34" charset="-128"/>
                <a:cs typeface="Arial" charset="0"/>
              </a:rPr>
              <a:t>*</a:t>
            </a:r>
            <a:r>
              <a:rPr lang="en-US" sz="2600" dirty="0" smtClean="0">
                <a:latin typeface="Comic Sans MS" pitchFamily="66" charset="0"/>
                <a:ea typeface="ＭＳ Ｐゴシック" pitchFamily="34" charset="-128"/>
              </a:rPr>
              <a:t>= 5 (7 dB)</a:t>
            </a:r>
          </a:p>
          <a:p>
            <a:r>
              <a:rPr lang="en-US" sz="2600" dirty="0" smtClean="0">
                <a:latin typeface="Comic Sans MS" pitchFamily="66" charset="0"/>
                <a:ea typeface="ＭＳ Ｐゴシック" pitchFamily="34" charset="-128"/>
              </a:rPr>
              <a:t>Constant transmit Power Pi =10</a:t>
            </a:r>
            <a:r>
              <a:rPr lang="en-US" sz="2600" baseline="30000" dirty="0" smtClean="0">
                <a:latin typeface="Comic Sans MS" pitchFamily="66" charset="0"/>
                <a:ea typeface="ＭＳ Ｐゴシック" pitchFamily="34" charset="-128"/>
              </a:rPr>
              <a:t>-2</a:t>
            </a:r>
            <a:r>
              <a:rPr lang="en-US" sz="2600" dirty="0" smtClean="0">
                <a:latin typeface="Comic Sans MS" pitchFamily="66" charset="0"/>
                <a:ea typeface="ＭＳ Ｐゴシック" pitchFamily="34" charset="-128"/>
              </a:rPr>
              <a:t> Watts</a:t>
            </a:r>
            <a:r>
              <a:rPr lang="en-US" sz="2600" baseline="30000" dirty="0" smtClean="0">
                <a:latin typeface="Comic Sans MS" pitchFamily="66" charset="0"/>
                <a:ea typeface="ＭＳ Ｐゴシック" pitchFamily="34" charset="-128"/>
              </a:rPr>
              <a:t> </a:t>
            </a:r>
            <a:r>
              <a:rPr lang="en-US" sz="2600" dirty="0" smtClean="0">
                <a:latin typeface="Comic Sans MS" pitchFamily="66" charset="0"/>
                <a:ea typeface="ＭＳ Ｐゴシック" pitchFamily="34" charset="-128"/>
              </a:rPr>
              <a:t>(10 </a:t>
            </a:r>
            <a:r>
              <a:rPr lang="en-US" sz="2600" dirty="0" err="1" smtClean="0">
                <a:latin typeface="Comic Sans MS" pitchFamily="66" charset="0"/>
                <a:ea typeface="ＭＳ Ｐゴシック" pitchFamily="34" charset="-128"/>
              </a:rPr>
              <a:t>dBm</a:t>
            </a:r>
            <a:r>
              <a:rPr lang="en-US" sz="2600" dirty="0" smtClean="0">
                <a:latin typeface="Comic Sans MS" pitchFamily="66" charset="0"/>
                <a:ea typeface="ＭＳ Ｐゴシック" pitchFamily="34" charset="-128"/>
              </a:rPr>
              <a:t>), </a:t>
            </a:r>
            <a:r>
              <a:rPr lang="el-GR" sz="2600" dirty="0" smtClean="0">
                <a:latin typeface="Comic Sans MS" pitchFamily="66" charset="0"/>
                <a:ea typeface="ＭＳ Ｐゴシック" pitchFamily="34" charset="-128"/>
                <a:cs typeface="Arial"/>
              </a:rPr>
              <a:t>σ</a:t>
            </a:r>
            <a:r>
              <a:rPr lang="en-US" sz="2600" baseline="30000" dirty="0" smtClean="0">
                <a:latin typeface="Comic Sans MS" pitchFamily="66" charset="0"/>
                <a:ea typeface="ＭＳ Ｐゴシック" pitchFamily="34" charset="-128"/>
                <a:cs typeface="Arial"/>
              </a:rPr>
              <a:t>2</a:t>
            </a:r>
            <a:r>
              <a:rPr lang="en-US" sz="2600" dirty="0" smtClean="0">
                <a:latin typeface="Comic Sans MS" pitchFamily="66" charset="0"/>
                <a:ea typeface="ＭＳ Ｐゴシック" pitchFamily="34" charset="-128"/>
                <a:cs typeface="Arial"/>
              </a:rPr>
              <a:t>=</a:t>
            </a:r>
            <a:r>
              <a:rPr lang="en-US" sz="2600" dirty="0" smtClean="0">
                <a:latin typeface="Comic Sans MS" pitchFamily="66" charset="0"/>
                <a:ea typeface="ＭＳ Ｐゴシック" pitchFamily="34" charset="-128"/>
              </a:rPr>
              <a:t> 10</a:t>
            </a:r>
            <a:r>
              <a:rPr lang="en-US" sz="2600" baseline="30000" dirty="0" smtClean="0">
                <a:latin typeface="Comic Sans MS" pitchFamily="66" charset="0"/>
                <a:ea typeface="ＭＳ Ｐゴシック" pitchFamily="34" charset="-128"/>
              </a:rPr>
              <a:t>-13 </a:t>
            </a:r>
            <a:r>
              <a:rPr lang="en-US" sz="2600" dirty="0" smtClean="0">
                <a:latin typeface="Comic Sans MS" pitchFamily="66" charset="0"/>
                <a:ea typeface="ＭＳ Ｐゴシック" pitchFamily="34" charset="-128"/>
              </a:rPr>
              <a:t>Watts, W=1 </a:t>
            </a:r>
            <a:r>
              <a:rPr lang="en-US" sz="2600" dirty="0" err="1" smtClean="0">
                <a:latin typeface="Comic Sans MS" pitchFamily="66" charset="0"/>
                <a:ea typeface="ＭＳ Ｐゴシック" pitchFamily="34" charset="-128"/>
              </a:rPr>
              <a:t>Mhz</a:t>
            </a:r>
            <a:r>
              <a:rPr lang="en-US" sz="2600" dirty="0" smtClean="0">
                <a:latin typeface="Comic Sans MS" pitchFamily="66" charset="0"/>
                <a:ea typeface="ＭＳ Ｐゴシック" pitchFamily="34" charset="-128"/>
              </a:rPr>
              <a:t>, forgetting factor=0.8.</a:t>
            </a:r>
          </a:p>
          <a:p>
            <a:r>
              <a:rPr lang="en-US" sz="2600" dirty="0" smtClean="0">
                <a:latin typeface="Comic Sans MS" pitchFamily="66" charset="0"/>
                <a:ea typeface="ＭＳ Ｐゴシック" pitchFamily="34" charset="-128"/>
              </a:rPr>
              <a:t>Each symbol is represented with 1 bits, i.e. </a:t>
            </a:r>
            <a:r>
              <a:rPr lang="el-GR" sz="2600" dirty="0" smtClean="0">
                <a:latin typeface="Comic Sans MS" pitchFamily="66" charset="0"/>
                <a:ea typeface="ＭＳ Ｐゴシック" pitchFamily="34" charset="-128"/>
              </a:rPr>
              <a:t>Ψ</a:t>
            </a:r>
            <a:r>
              <a:rPr lang="en-US" sz="2600" dirty="0" smtClean="0">
                <a:latin typeface="Comic Sans MS" pitchFamily="66" charset="0"/>
                <a:ea typeface="ＭＳ Ｐゴシック" pitchFamily="34" charset="-128"/>
              </a:rPr>
              <a:t>(Yi)=1bits/symbol for all Yi.</a:t>
            </a:r>
          </a:p>
          <a:p>
            <a:r>
              <a:rPr lang="en-US" sz="2600" dirty="0" smtClean="0">
                <a:latin typeface="Comic Sans MS" pitchFamily="66" charset="0"/>
                <a:ea typeface="ＭＳ Ｐゴシック" pitchFamily="34" charset="-128"/>
              </a:rPr>
              <a:t>MER constructs route and aggregates data opportunistically. </a:t>
            </a:r>
            <a:endParaRPr lang="en-US" sz="2600" baseline="30000" dirty="0" smtClean="0">
              <a:latin typeface="Comic Sans MS" pitchFamily="66" charset="0"/>
              <a:ea typeface="ＭＳ Ｐゴシック" pitchFamily="34" charset="-128"/>
            </a:endParaRPr>
          </a:p>
          <a:p>
            <a:endParaRPr lang="en-US" sz="26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b)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Simulation Results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066800"/>
            <a:ext cx="8186738" cy="5562600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Comic Sans MS" pitchFamily="66" charset="0"/>
                <a:ea typeface="ＭＳ Ｐゴシック" pitchFamily="34" charset="-128"/>
              </a:rPr>
              <a:t>The spatial correlation of data is chosen to be  c=0 (no aggregation), c = 100 (low correlated) and c=1000 (highly correlated). </a:t>
            </a:r>
            <a:r>
              <a:rPr lang="el-GR" sz="2600" dirty="0" smtClean="0">
                <a:latin typeface="Comic Sans MS" pitchFamily="66" charset="0"/>
              </a:rPr>
              <a:t> ρ</a:t>
            </a:r>
            <a:r>
              <a:rPr lang="en-US" sz="2600" baseline="-25000" dirty="0" err="1" smtClean="0">
                <a:latin typeface="Comic Sans MS" pitchFamily="66" charset="0"/>
              </a:rPr>
              <a:t>ij</a:t>
            </a:r>
            <a:r>
              <a:rPr lang="en-US" sz="2600" dirty="0" smtClean="0">
                <a:latin typeface="Comic Sans MS" pitchFamily="66" charset="0"/>
              </a:rPr>
              <a:t>=exp(-d</a:t>
            </a:r>
            <a:r>
              <a:rPr lang="en-US" sz="2600" baseline="30000" dirty="0" smtClean="0">
                <a:latin typeface="Comic Sans MS" pitchFamily="66" charset="0"/>
              </a:rPr>
              <a:t>2</a:t>
            </a:r>
            <a:r>
              <a:rPr lang="en-US" sz="2600" baseline="-25000" dirty="0" smtClean="0">
                <a:latin typeface="Comic Sans MS" pitchFamily="66" charset="0"/>
              </a:rPr>
              <a:t>ij</a:t>
            </a:r>
            <a:r>
              <a:rPr lang="en-US" sz="2600" dirty="0" smtClean="0">
                <a:latin typeface="Comic Sans MS" pitchFamily="66" charset="0"/>
              </a:rPr>
              <a:t>/c)</a:t>
            </a:r>
            <a:r>
              <a:rPr lang="en-US" sz="2600" dirty="0" smtClean="0">
                <a:latin typeface="Comic Sans MS" pitchFamily="66" charset="0"/>
                <a:ea typeface="ＭＳ Ｐゴシック" pitchFamily="34" charset="-128"/>
              </a:rPr>
              <a:t>.  </a:t>
            </a:r>
          </a:p>
          <a:p>
            <a:r>
              <a:rPr lang="en-US" sz="2600" dirty="0" smtClean="0">
                <a:latin typeface="Comic Sans MS" pitchFamily="66" charset="0"/>
                <a:ea typeface="ＭＳ Ｐゴシック" pitchFamily="34" charset="-128"/>
              </a:rPr>
              <a:t>To compare CAR, MER and MEGA fairly, total energy required for a total symbol throughput of 100 kbps is compared. (“effective energy”)</a:t>
            </a:r>
          </a:p>
          <a:p>
            <a:r>
              <a:rPr lang="el-GR" sz="2600" dirty="0" smtClean="0">
                <a:latin typeface="Arial"/>
                <a:ea typeface="ＭＳ Ｐゴシック" pitchFamily="34" charset="-128"/>
                <a:cs typeface="Arial"/>
              </a:rPr>
              <a:t>φ</a:t>
            </a:r>
            <a:r>
              <a:rPr lang="en-US" sz="2600" dirty="0" smtClean="0">
                <a:latin typeface="Comic Sans MS" pitchFamily="66" charset="0"/>
                <a:ea typeface="ＭＳ Ｐゴシック" pitchFamily="34" charset="-128"/>
                <a:cs typeface="Arial"/>
              </a:rPr>
              <a:t>=1 (all sources, no relays!)</a:t>
            </a:r>
            <a:endParaRPr lang="en-US" sz="2600" dirty="0" smtClean="0">
              <a:latin typeface="Comic Sans MS" pitchFamily="66" charset="0"/>
              <a:ea typeface="ＭＳ Ｐゴシック" pitchFamily="34" charset="-128"/>
            </a:endParaRPr>
          </a:p>
          <a:p>
            <a:r>
              <a:rPr lang="en-US" sz="2600" dirty="0" smtClean="0">
                <a:latin typeface="Comic Sans MS" pitchFamily="66" charset="0"/>
                <a:ea typeface="ＭＳ Ｐゴシック" pitchFamily="34" charset="-128"/>
              </a:rPr>
              <a:t>Average over 100 different topologies.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</a:rPr>
              <a:t>b)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Simulation Results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</a:rPr>
              <a:t>b)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Simulation Results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381000" y="3810000"/>
            <a:ext cx="878205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         (a)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MER                                              (b)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CAR</a:t>
            </a: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-457200" y="5181600"/>
            <a:ext cx="3581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N=30, c=1000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25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4290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3505200" y="6324600"/>
            <a:ext cx="2667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(c) MEGA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25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6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56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400" y="457200"/>
            <a:ext cx="42926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119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/>
          <p:cNvCxnSpPr/>
          <p:nvPr/>
        </p:nvCxnSpPr>
        <p:spPr>
          <a:xfrm rot="10800000" flipV="1">
            <a:off x="304800" y="1688068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2" name="Text Box 149"/>
          <p:cNvSpPr txBox="1">
            <a:spLocks noChangeArrowheads="1"/>
          </p:cNvSpPr>
          <p:nvPr/>
        </p:nvSpPr>
        <p:spPr bwMode="auto">
          <a:xfrm>
            <a:off x="1524000" y="4343400"/>
            <a:ext cx="1120820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Ψ</a:t>
            </a:r>
            <a:r>
              <a:rPr lang="en-US" sz="1400" dirty="0" err="1" smtClean="0">
                <a:latin typeface="Comic Sans MS" pitchFamily="66" charset="0"/>
              </a:rPr>
              <a:t>final</a:t>
            </a:r>
            <a:r>
              <a:rPr lang="en-US" dirty="0" smtClean="0">
                <a:latin typeface="Comic Sans MS" pitchFamily="66" charset="0"/>
              </a:rPr>
              <a:t>(Y</a:t>
            </a:r>
            <a:r>
              <a:rPr lang="en-US" sz="1400" b="1" dirty="0" smtClean="0">
                <a:latin typeface="Comic Sans MS" pitchFamily="66" charset="0"/>
              </a:rPr>
              <a:t>s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sz="1800" b="1" dirty="0">
              <a:latin typeface="Comic Sans MS" pitchFamily="66" charset="0"/>
            </a:endParaRPr>
          </a:p>
        </p:txBody>
      </p:sp>
      <p:cxnSp>
        <p:nvCxnSpPr>
          <p:cNvPr id="25627" name="AutoShape 124"/>
          <p:cNvCxnSpPr>
            <a:cxnSpLocks noChangeShapeType="1"/>
          </p:cNvCxnSpPr>
          <p:nvPr/>
        </p:nvCxnSpPr>
        <p:spPr bwMode="auto">
          <a:xfrm>
            <a:off x="1825779" y="2643188"/>
            <a:ext cx="0" cy="8302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28" name="AutoShape 125"/>
          <p:cNvCxnSpPr>
            <a:cxnSpLocks noChangeShapeType="1"/>
          </p:cNvCxnSpPr>
          <p:nvPr/>
        </p:nvCxnSpPr>
        <p:spPr bwMode="auto">
          <a:xfrm flipH="1">
            <a:off x="1066800" y="3767138"/>
            <a:ext cx="682680" cy="8810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29" name="AutoShape 126"/>
          <p:cNvCxnSpPr>
            <a:cxnSpLocks noChangeShapeType="1"/>
          </p:cNvCxnSpPr>
          <p:nvPr/>
        </p:nvCxnSpPr>
        <p:spPr bwMode="auto">
          <a:xfrm>
            <a:off x="471532" y="2474913"/>
            <a:ext cx="1263752" cy="10493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5630" name="Line 127"/>
          <p:cNvSpPr>
            <a:spLocks noChangeShapeType="1"/>
          </p:cNvSpPr>
          <p:nvPr/>
        </p:nvSpPr>
        <p:spPr bwMode="auto">
          <a:xfrm>
            <a:off x="1981200" y="2474913"/>
            <a:ext cx="0" cy="10795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Line 128"/>
          <p:cNvSpPr>
            <a:spLocks noChangeShapeType="1"/>
          </p:cNvSpPr>
          <p:nvPr/>
        </p:nvSpPr>
        <p:spPr bwMode="auto">
          <a:xfrm flipH="1">
            <a:off x="1066800" y="3973513"/>
            <a:ext cx="647752" cy="83185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Line 129"/>
          <p:cNvSpPr>
            <a:spLocks noChangeShapeType="1"/>
          </p:cNvSpPr>
          <p:nvPr/>
        </p:nvSpPr>
        <p:spPr bwMode="auto">
          <a:xfrm>
            <a:off x="620640" y="2743200"/>
            <a:ext cx="903360" cy="744538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Text Box 135"/>
          <p:cNvSpPr txBox="1">
            <a:spLocks noChangeArrowheads="1"/>
          </p:cNvSpPr>
          <p:nvPr/>
        </p:nvSpPr>
        <p:spPr bwMode="auto">
          <a:xfrm>
            <a:off x="76200" y="1847850"/>
            <a:ext cx="133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latin typeface="Comic Sans MS" pitchFamily="66" charset="0"/>
              </a:rPr>
              <a:t>Source </a:t>
            </a:r>
            <a:r>
              <a:rPr lang="en-US" sz="1800" b="1" dirty="0" smtClean="0">
                <a:latin typeface="Comic Sans MS" pitchFamily="66" charset="0"/>
              </a:rPr>
              <a:t>Y1</a:t>
            </a:r>
            <a:endParaRPr lang="en-US" sz="1800" b="1" dirty="0">
              <a:latin typeface="Comic Sans MS" pitchFamily="66" charset="0"/>
            </a:endParaRPr>
          </a:p>
        </p:txBody>
      </p:sp>
      <p:sp>
        <p:nvSpPr>
          <p:cNvPr id="25634" name="Text Box 136"/>
          <p:cNvSpPr txBox="1">
            <a:spLocks noChangeArrowheads="1"/>
          </p:cNvSpPr>
          <p:nvPr/>
        </p:nvSpPr>
        <p:spPr bwMode="auto">
          <a:xfrm>
            <a:off x="1492377" y="1771650"/>
            <a:ext cx="133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latin typeface="Comic Sans MS" pitchFamily="66" charset="0"/>
              </a:rPr>
              <a:t>Source </a:t>
            </a:r>
            <a:r>
              <a:rPr lang="en-US" sz="1800" b="1" dirty="0" smtClean="0">
                <a:latin typeface="Comic Sans MS" pitchFamily="66" charset="0"/>
              </a:rPr>
              <a:t>Y2</a:t>
            </a:r>
            <a:endParaRPr lang="en-US" sz="1800" b="1" dirty="0">
              <a:latin typeface="Comic Sans MS" pitchFamily="66" charset="0"/>
            </a:endParaRPr>
          </a:p>
        </p:txBody>
      </p:sp>
      <p:sp>
        <p:nvSpPr>
          <p:cNvPr id="25635" name="Oval 142"/>
          <p:cNvSpPr>
            <a:spLocks noChangeArrowheads="1"/>
          </p:cNvSpPr>
          <p:nvPr/>
        </p:nvSpPr>
        <p:spPr bwMode="auto">
          <a:xfrm>
            <a:off x="1503491" y="3222625"/>
            <a:ext cx="644577" cy="831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Text Box 147"/>
          <p:cNvSpPr txBox="1">
            <a:spLocks noChangeArrowheads="1"/>
          </p:cNvSpPr>
          <p:nvPr/>
        </p:nvSpPr>
        <p:spPr bwMode="auto">
          <a:xfrm>
            <a:off x="2057400" y="2590800"/>
            <a:ext cx="7457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Ψ(Y</a:t>
            </a:r>
            <a:r>
              <a:rPr lang="en-US" sz="1200" b="1" dirty="0" smtClean="0">
                <a:latin typeface="Comic Sans MS" pitchFamily="66" charset="0"/>
              </a:rPr>
              <a:t>2</a:t>
            </a:r>
            <a:r>
              <a:rPr lang="en-US" sz="1400" b="1" dirty="0" smtClean="0">
                <a:latin typeface="Comic Sans MS" pitchFamily="66" charset="0"/>
              </a:rPr>
              <a:t>)</a:t>
            </a:r>
            <a:endParaRPr lang="en-US" sz="1800" b="1" dirty="0">
              <a:latin typeface="Comic Sans MS" pitchFamily="66" charset="0"/>
            </a:endParaRPr>
          </a:p>
        </p:txBody>
      </p:sp>
      <p:sp>
        <p:nvSpPr>
          <p:cNvPr id="25637" name="Text Box 148"/>
          <p:cNvSpPr txBox="1">
            <a:spLocks noChangeArrowheads="1"/>
          </p:cNvSpPr>
          <p:nvPr/>
        </p:nvSpPr>
        <p:spPr bwMode="auto">
          <a:xfrm>
            <a:off x="457200" y="3276600"/>
            <a:ext cx="771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Ψ(Y</a:t>
            </a:r>
            <a:r>
              <a:rPr lang="en-US" sz="1400" b="1" dirty="0" smtClean="0">
                <a:latin typeface="Comic Sans MS" pitchFamily="66" charset="0"/>
              </a:rPr>
              <a:t>1</a:t>
            </a:r>
            <a:r>
              <a:rPr lang="en-US" sz="1600" dirty="0" smtClean="0">
                <a:latin typeface="Comic Sans MS" pitchFamily="66" charset="0"/>
              </a:rPr>
              <a:t>)</a:t>
            </a: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25638" name="Line 150"/>
          <p:cNvSpPr>
            <a:spLocks noChangeShapeType="1"/>
          </p:cNvSpPr>
          <p:nvPr/>
        </p:nvSpPr>
        <p:spPr bwMode="auto">
          <a:xfrm flipH="1" flipV="1">
            <a:off x="2190749" y="3676649"/>
            <a:ext cx="419100" cy="571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Text Box 151"/>
          <p:cNvSpPr txBox="1">
            <a:spLocks noChangeArrowheads="1"/>
          </p:cNvSpPr>
          <p:nvPr/>
        </p:nvSpPr>
        <p:spPr bwMode="auto">
          <a:xfrm>
            <a:off x="2533650" y="3560763"/>
            <a:ext cx="1885950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latin typeface="Comic Sans MS" pitchFamily="66" charset="0"/>
              </a:rPr>
              <a:t>Data Aggregation</a:t>
            </a:r>
          </a:p>
          <a:p>
            <a:r>
              <a:rPr lang="en-US" sz="1800" b="1" dirty="0">
                <a:latin typeface="Comic Sans MS" pitchFamily="66" charset="0"/>
              </a:rPr>
              <a:t>at </a:t>
            </a:r>
            <a:r>
              <a:rPr lang="en-US" b="1" dirty="0" smtClean="0">
                <a:latin typeface="Comic Sans MS" pitchFamily="66" charset="0"/>
              </a:rPr>
              <a:t>source</a:t>
            </a:r>
            <a:r>
              <a:rPr lang="en-US" sz="1800" b="1" dirty="0" smtClean="0">
                <a:latin typeface="Comic Sans MS" pitchFamily="66" charset="0"/>
              </a:rPr>
              <a:t> Ys</a:t>
            </a:r>
            <a:endParaRPr lang="en-US" sz="3200" b="1" dirty="0">
              <a:latin typeface="Comic Sans MS" pitchFamily="66" charset="0"/>
            </a:endParaRPr>
          </a:p>
        </p:txBody>
      </p:sp>
      <p:cxnSp>
        <p:nvCxnSpPr>
          <p:cNvPr id="25641" name="AutoShape 124"/>
          <p:cNvCxnSpPr>
            <a:cxnSpLocks noChangeShapeType="1"/>
          </p:cNvCxnSpPr>
          <p:nvPr/>
        </p:nvCxnSpPr>
        <p:spPr bwMode="auto">
          <a:xfrm rot="10800000" flipV="1">
            <a:off x="1955964" y="2367756"/>
            <a:ext cx="1651134" cy="127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5642" name="TextBox 29"/>
          <p:cNvSpPr txBox="1">
            <a:spLocks noChangeArrowheads="1"/>
          </p:cNvSpPr>
          <p:nvPr/>
        </p:nvSpPr>
        <p:spPr bwMode="auto">
          <a:xfrm>
            <a:off x="2343346" y="2152650"/>
            <a:ext cx="762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. . .</a:t>
            </a:r>
          </a:p>
        </p:txBody>
      </p:sp>
      <p:sp>
        <p:nvSpPr>
          <p:cNvPr id="25643" name="Text Box 136"/>
          <p:cNvSpPr txBox="1">
            <a:spLocks noChangeArrowheads="1"/>
          </p:cNvSpPr>
          <p:nvPr/>
        </p:nvSpPr>
        <p:spPr bwMode="auto">
          <a:xfrm>
            <a:off x="2967338" y="1676400"/>
            <a:ext cx="1330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latin typeface="Comic Sans MS" pitchFamily="66" charset="0"/>
              </a:rPr>
              <a:t>Source </a:t>
            </a:r>
            <a:r>
              <a:rPr lang="en-US" sz="1800" b="1" dirty="0" err="1" smtClean="0">
                <a:latin typeface="Comic Sans MS" pitchFamily="66" charset="0"/>
              </a:rPr>
              <a:t>Y</a:t>
            </a:r>
            <a:r>
              <a:rPr lang="en-US" sz="1400" b="1" dirty="0" err="1" smtClean="0">
                <a:latin typeface="Comic Sans MS" pitchFamily="66" charset="0"/>
              </a:rPr>
              <a:t>m</a:t>
            </a:r>
            <a:endParaRPr lang="en-US" sz="1800" b="1" dirty="0">
              <a:latin typeface="Comic Sans MS" pitchFamily="66" charset="0"/>
            </a:endParaRPr>
          </a:p>
        </p:txBody>
      </p:sp>
      <p:sp>
        <p:nvSpPr>
          <p:cNvPr id="25644" name="Line 127"/>
          <p:cNvSpPr>
            <a:spLocks noChangeShapeType="1"/>
          </p:cNvSpPr>
          <p:nvPr/>
        </p:nvSpPr>
        <p:spPr bwMode="auto">
          <a:xfrm flipH="1">
            <a:off x="2362100" y="2590800"/>
            <a:ext cx="1143099" cy="93345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5" name="Text Box 147"/>
          <p:cNvSpPr txBox="1">
            <a:spLocks noChangeArrowheads="1"/>
          </p:cNvSpPr>
          <p:nvPr/>
        </p:nvSpPr>
        <p:spPr bwMode="auto">
          <a:xfrm>
            <a:off x="3511840" y="2838450"/>
            <a:ext cx="776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Ψ(</a:t>
            </a:r>
            <a:r>
              <a:rPr lang="en-US" dirty="0" err="1" smtClean="0">
                <a:latin typeface="Comic Sans MS" pitchFamily="66" charset="0"/>
              </a:rPr>
              <a:t>Y</a:t>
            </a:r>
            <a:r>
              <a:rPr lang="en-US" sz="1200" b="1" dirty="0" err="1" smtClean="0">
                <a:latin typeface="Comic Sans MS" pitchFamily="66" charset="0"/>
              </a:rPr>
              <a:t>m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sz="1800" b="1" dirty="0">
              <a:latin typeface="Comic Sans MS" pitchFamily="66" charset="0"/>
            </a:endParaRPr>
          </a:p>
        </p:txBody>
      </p:sp>
      <p:sp>
        <p:nvSpPr>
          <p:cNvPr id="27653" name="TextBox 31"/>
          <p:cNvSpPr txBox="1">
            <a:spLocks noChangeArrowheads="1"/>
          </p:cNvSpPr>
          <p:nvPr/>
        </p:nvSpPr>
        <p:spPr bwMode="auto">
          <a:xfrm>
            <a:off x="6153150" y="1950482"/>
            <a:ext cx="32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omic Sans MS" pitchFamily="66" charset="0"/>
              </a:rPr>
              <a:t>  </a:t>
            </a:r>
            <a:r>
              <a:rPr lang="en-US" dirty="0" smtClean="0">
                <a:latin typeface="Comic Sans MS" pitchFamily="66" charset="0"/>
              </a:rPr>
              <a:t>Ψ</a:t>
            </a:r>
            <a:r>
              <a:rPr lang="en-US" sz="1400" dirty="0" smtClean="0">
                <a:latin typeface="Comic Sans MS" pitchFamily="66" charset="0"/>
              </a:rPr>
              <a:t>temp_1 (</a:t>
            </a:r>
            <a:r>
              <a:rPr lang="en-US" dirty="0" smtClean="0">
                <a:latin typeface="Comic Sans MS" pitchFamily="66" charset="0"/>
              </a:rPr>
              <a:t>Ys)=Ψ (Ys)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7654" name="TextBox 32"/>
          <p:cNvSpPr txBox="1">
            <a:spLocks noChangeArrowheads="1"/>
          </p:cNvSpPr>
          <p:nvPr/>
        </p:nvSpPr>
        <p:spPr bwMode="auto">
          <a:xfrm>
            <a:off x="4552950" y="5867400"/>
            <a:ext cx="2152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dirty="0">
                <a:latin typeface="Comic Sans MS" pitchFamily="66" charset="0"/>
              </a:rPr>
              <a:t>ρ</a:t>
            </a:r>
            <a:r>
              <a:rPr lang="en-US" dirty="0">
                <a:latin typeface="Comic Sans MS" pitchFamily="66" charset="0"/>
              </a:rPr>
              <a:t>=exp(-</a:t>
            </a:r>
            <a:r>
              <a:rPr lang="en-US" dirty="0" smtClean="0">
                <a:latin typeface="Comic Sans MS" pitchFamily="66" charset="0"/>
              </a:rPr>
              <a:t>d</a:t>
            </a:r>
            <a:r>
              <a:rPr lang="en-US" baseline="30000" dirty="0" smtClean="0">
                <a:latin typeface="Comic Sans MS" pitchFamily="66" charset="0"/>
              </a:rPr>
              <a:t>2</a:t>
            </a:r>
            <a:r>
              <a:rPr lang="en-US" baseline="-25000" dirty="0" smtClean="0">
                <a:latin typeface="Comic Sans MS" pitchFamily="66" charset="0"/>
              </a:rPr>
              <a:t>ij</a:t>
            </a:r>
            <a:r>
              <a:rPr lang="en-US" dirty="0" smtClean="0">
                <a:latin typeface="Comic Sans MS" pitchFamily="66" charset="0"/>
              </a:rPr>
              <a:t>/c</a:t>
            </a:r>
            <a:r>
              <a:rPr lang="en-US" dirty="0">
                <a:latin typeface="Comic Sans MS" pitchFamily="66" charset="0"/>
              </a:rPr>
              <a:t>)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5562600" y="2133600"/>
            <a:ext cx="533400" cy="1588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56" name="TextBox 32"/>
          <p:cNvSpPr txBox="1">
            <a:spLocks noChangeArrowheads="1"/>
          </p:cNvSpPr>
          <p:nvPr/>
        </p:nvSpPr>
        <p:spPr bwMode="auto">
          <a:xfrm>
            <a:off x="4610100" y="1905000"/>
            <a:ext cx="1485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(Ys)</a:t>
            </a:r>
            <a:endParaRPr lang="en-US" sz="2000" dirty="0">
              <a:latin typeface="Comic Sans MS" pitchFamily="66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rot="16200000" flipH="1">
            <a:off x="2552700" y="3752850"/>
            <a:ext cx="3905250" cy="19050"/>
          </a:xfrm>
          <a:prstGeom prst="line">
            <a:avLst/>
          </a:prstGeom>
          <a:ln w="539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 bwMode="auto">
          <a:xfrm>
            <a:off x="5562600" y="2552700"/>
            <a:ext cx="533400" cy="1588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59" name="TextBox 36"/>
          <p:cNvSpPr txBox="1">
            <a:spLocks noChangeArrowheads="1"/>
          </p:cNvSpPr>
          <p:nvPr/>
        </p:nvSpPr>
        <p:spPr bwMode="auto">
          <a:xfrm>
            <a:off x="4533900" y="2324100"/>
            <a:ext cx="1485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(Ys,Y1)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7660" name="TextBox 37"/>
          <p:cNvSpPr txBox="1">
            <a:spLocks noChangeArrowheads="1"/>
          </p:cNvSpPr>
          <p:nvPr/>
        </p:nvSpPr>
        <p:spPr bwMode="auto">
          <a:xfrm>
            <a:off x="4457700" y="3352800"/>
            <a:ext cx="1485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(Ys,Y2)</a:t>
            </a:r>
            <a:endParaRPr lang="en-US" sz="2000" dirty="0">
              <a:latin typeface="Comic Sans MS" pitchFamily="66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5562600" y="3808412"/>
            <a:ext cx="533400" cy="1588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62" name="TextBox 40"/>
          <p:cNvSpPr txBox="1">
            <a:spLocks noChangeArrowheads="1"/>
          </p:cNvSpPr>
          <p:nvPr/>
        </p:nvSpPr>
        <p:spPr bwMode="auto">
          <a:xfrm>
            <a:off x="4838700" y="1447800"/>
            <a:ext cx="1352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latin typeface="Comic Sans MS" pitchFamily="66" charset="0"/>
              </a:rPr>
              <a:t>Sources</a:t>
            </a:r>
          </a:p>
        </p:txBody>
      </p:sp>
      <p:sp>
        <p:nvSpPr>
          <p:cNvPr id="27663" name="TextBox 41"/>
          <p:cNvSpPr txBox="1">
            <a:spLocks noChangeArrowheads="1"/>
          </p:cNvSpPr>
          <p:nvPr/>
        </p:nvSpPr>
        <p:spPr bwMode="auto">
          <a:xfrm>
            <a:off x="6172200" y="1447800"/>
            <a:ext cx="1352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latin typeface="Comic Sans MS" pitchFamily="66" charset="0"/>
              </a:rPr>
              <a:t>Entropy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5943600" y="5145088"/>
            <a:ext cx="533400" cy="36512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65" name="TextBox 43"/>
          <p:cNvSpPr txBox="1">
            <a:spLocks noChangeArrowheads="1"/>
          </p:cNvSpPr>
          <p:nvPr/>
        </p:nvSpPr>
        <p:spPr bwMode="auto">
          <a:xfrm>
            <a:off x="4495800" y="4953000"/>
            <a:ext cx="1771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(</a:t>
            </a:r>
            <a:r>
              <a:rPr lang="en-US" sz="2000" dirty="0" err="1" smtClean="0">
                <a:latin typeface="Comic Sans MS" pitchFamily="66" charset="0"/>
              </a:rPr>
              <a:t>Ys,Y</a:t>
            </a:r>
            <a:r>
              <a:rPr lang="en-US" sz="1600" dirty="0" err="1" smtClean="0">
                <a:latin typeface="Comic Sans MS" pitchFamily="66" charset="0"/>
              </a:rPr>
              <a:t>m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248400" y="2319338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Ψ</a:t>
            </a:r>
            <a:r>
              <a:rPr lang="en-US" sz="1400" dirty="0" smtClean="0">
                <a:latin typeface="Comic Sans MS" pitchFamily="66" charset="0"/>
              </a:rPr>
              <a:t>temp_2</a:t>
            </a:r>
            <a:r>
              <a:rPr lang="en-US" dirty="0" smtClean="0">
                <a:latin typeface="Comic Sans MS" pitchFamily="66" charset="0"/>
              </a:rPr>
              <a:t>(Ys)= max (Ψtemp_1 (Ys), Ψ(Y</a:t>
            </a:r>
            <a:r>
              <a:rPr lang="en-US" sz="14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)) +</a:t>
            </a:r>
          </a:p>
          <a:p>
            <a:r>
              <a:rPr lang="en-US" dirty="0" smtClean="0">
                <a:latin typeface="Comic Sans MS" pitchFamily="66" charset="0"/>
              </a:rPr>
              <a:t>(</a:t>
            </a:r>
            <a:r>
              <a:rPr lang="en-US" dirty="0">
                <a:latin typeface="Comic Sans MS" pitchFamily="66" charset="0"/>
              </a:rPr>
              <a:t>1-</a:t>
            </a:r>
            <a:r>
              <a:rPr lang="el-GR" dirty="0">
                <a:latin typeface="Comic Sans MS" pitchFamily="66" charset="0"/>
              </a:rPr>
              <a:t>ρ</a:t>
            </a:r>
            <a:r>
              <a:rPr lang="en-US" dirty="0" smtClean="0">
                <a:latin typeface="Comic Sans MS" pitchFamily="66" charset="0"/>
              </a:rPr>
              <a:t>)  min (Ψtemp_1 (Ys), Ψ(Y1))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6172200" y="3544669"/>
            <a:ext cx="297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Ψ</a:t>
            </a:r>
            <a:r>
              <a:rPr lang="en-US" sz="1400" dirty="0" smtClean="0">
                <a:latin typeface="Comic Sans MS" pitchFamily="66" charset="0"/>
              </a:rPr>
              <a:t>temp_3</a:t>
            </a:r>
            <a:r>
              <a:rPr lang="en-US" dirty="0" smtClean="0">
                <a:latin typeface="Comic Sans MS" pitchFamily="66" charset="0"/>
              </a:rPr>
              <a:t>(Y</a:t>
            </a:r>
            <a:r>
              <a:rPr lang="en-US" sz="1600" dirty="0" smtClean="0">
                <a:latin typeface="Comic Sans MS" pitchFamily="66" charset="0"/>
              </a:rPr>
              <a:t>s</a:t>
            </a:r>
            <a:r>
              <a:rPr lang="en-US" dirty="0" smtClean="0">
                <a:latin typeface="Comic Sans MS" pitchFamily="66" charset="0"/>
              </a:rPr>
              <a:t>)=</a:t>
            </a:r>
          </a:p>
          <a:p>
            <a:r>
              <a:rPr lang="en-US" dirty="0" smtClean="0">
                <a:latin typeface="Comic Sans MS" pitchFamily="66" charset="0"/>
              </a:rPr>
              <a:t>max(Ψ</a:t>
            </a:r>
            <a:r>
              <a:rPr lang="en-US" sz="1400" dirty="0" smtClean="0">
                <a:latin typeface="Comic Sans MS" pitchFamily="66" charset="0"/>
              </a:rPr>
              <a:t>temp_2</a:t>
            </a:r>
            <a:r>
              <a:rPr lang="en-US" dirty="0" smtClean="0">
                <a:latin typeface="Comic Sans MS" pitchFamily="66" charset="0"/>
              </a:rPr>
              <a:t>(Y</a:t>
            </a:r>
            <a:r>
              <a:rPr lang="en-US" sz="1400" dirty="0" smtClean="0">
                <a:latin typeface="Comic Sans MS" pitchFamily="66" charset="0"/>
              </a:rPr>
              <a:t>s</a:t>
            </a:r>
            <a:r>
              <a:rPr lang="en-US" dirty="0" smtClean="0">
                <a:latin typeface="Comic Sans MS" pitchFamily="66" charset="0"/>
              </a:rPr>
              <a:t>), Ψ(Y</a:t>
            </a:r>
            <a:r>
              <a:rPr lang="en-US" sz="14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))+</a:t>
            </a:r>
          </a:p>
          <a:p>
            <a:r>
              <a:rPr lang="en-US" dirty="0" smtClean="0">
                <a:latin typeface="Comic Sans MS" pitchFamily="66" charset="0"/>
              </a:rPr>
              <a:t>(1- </a:t>
            </a:r>
            <a:r>
              <a:rPr lang="el-GR" dirty="0" smtClean="0">
                <a:latin typeface="Comic Sans MS" pitchFamily="66" charset="0"/>
              </a:rPr>
              <a:t>ρ</a:t>
            </a:r>
            <a:r>
              <a:rPr lang="en-US" dirty="0" smtClean="0">
                <a:latin typeface="Comic Sans MS" pitchFamily="66" charset="0"/>
              </a:rPr>
              <a:t>) min (Ψ</a:t>
            </a:r>
            <a:r>
              <a:rPr lang="en-US" sz="1400" dirty="0" smtClean="0">
                <a:latin typeface="Comic Sans MS" pitchFamily="66" charset="0"/>
              </a:rPr>
              <a:t>temp_2</a:t>
            </a:r>
            <a:r>
              <a:rPr lang="en-US" dirty="0" smtClean="0">
                <a:latin typeface="Comic Sans MS" pitchFamily="66" charset="0"/>
              </a:rPr>
              <a:t>(Y</a:t>
            </a:r>
            <a:r>
              <a:rPr lang="en-US" sz="1400" dirty="0" smtClean="0">
                <a:latin typeface="Comic Sans MS" pitchFamily="66" charset="0"/>
              </a:rPr>
              <a:t>s</a:t>
            </a:r>
            <a:r>
              <a:rPr lang="en-US" dirty="0" smtClean="0">
                <a:latin typeface="Comic Sans MS" pitchFamily="66" charset="0"/>
              </a:rPr>
              <a:t>), Ψ(Y</a:t>
            </a:r>
            <a:r>
              <a:rPr lang="en-US" sz="14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))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048250" y="4291012"/>
            <a:ext cx="4572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.</a:t>
            </a:r>
          </a:p>
          <a:p>
            <a:r>
              <a:rPr lang="en-US" b="1" dirty="0">
                <a:latin typeface="Comic Sans MS" pitchFamily="66" charset="0"/>
              </a:rPr>
              <a:t>.</a:t>
            </a:r>
          </a:p>
          <a:p>
            <a:r>
              <a:rPr lang="en-US" b="1" dirty="0">
                <a:latin typeface="Comic Sans MS" pitchFamily="66" charset="0"/>
              </a:rPr>
              <a:t>.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6477000" y="4876800"/>
            <a:ext cx="2362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Ψ</a:t>
            </a:r>
            <a:r>
              <a:rPr lang="en-US" sz="1400" dirty="0" err="1" smtClean="0">
                <a:latin typeface="Comic Sans MS" pitchFamily="66" charset="0"/>
              </a:rPr>
              <a:t>final</a:t>
            </a:r>
            <a:r>
              <a:rPr lang="en-US" sz="14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(Y</a:t>
            </a:r>
            <a:r>
              <a:rPr lang="en-US" sz="1400" dirty="0" smtClean="0">
                <a:latin typeface="Comic Sans MS" pitchFamily="66" charset="0"/>
              </a:rPr>
              <a:t>s</a:t>
            </a:r>
            <a:r>
              <a:rPr lang="en-US" dirty="0" smtClean="0">
                <a:latin typeface="Comic Sans MS" pitchFamily="66" charset="0"/>
              </a:rPr>
              <a:t>)=</a:t>
            </a:r>
          </a:p>
          <a:p>
            <a:r>
              <a:rPr lang="en-US" dirty="0" smtClean="0">
                <a:latin typeface="Comic Sans MS" pitchFamily="66" charset="0"/>
              </a:rPr>
              <a:t>max(Ψ(</a:t>
            </a:r>
            <a:r>
              <a:rPr lang="en-US" dirty="0" err="1" smtClean="0">
                <a:latin typeface="Comic Sans MS" pitchFamily="66" charset="0"/>
              </a:rPr>
              <a:t>Y</a:t>
            </a:r>
            <a:r>
              <a:rPr lang="en-US" sz="1600" dirty="0" err="1" smtClean="0">
                <a:latin typeface="Comic Sans MS" pitchFamily="66" charset="0"/>
              </a:rPr>
              <a:t>m</a:t>
            </a:r>
            <a:r>
              <a:rPr lang="en-US" dirty="0" smtClean="0">
                <a:latin typeface="Comic Sans MS" pitchFamily="66" charset="0"/>
              </a:rPr>
              <a:t>),Ψ(</a:t>
            </a:r>
            <a:r>
              <a:rPr lang="en-US" dirty="0" err="1" smtClean="0">
                <a:latin typeface="Comic Sans MS" pitchFamily="66" charset="0"/>
              </a:rPr>
              <a:t>Y</a:t>
            </a:r>
            <a:r>
              <a:rPr lang="en-US" sz="1400" dirty="0" err="1" smtClean="0">
                <a:latin typeface="Comic Sans MS" pitchFamily="66" charset="0"/>
              </a:rPr>
              <a:t>temp_m</a:t>
            </a:r>
            <a:r>
              <a:rPr lang="en-US" dirty="0" smtClean="0">
                <a:latin typeface="Comic Sans MS" pitchFamily="66" charset="0"/>
              </a:rPr>
              <a:t> (Y</a:t>
            </a:r>
            <a:r>
              <a:rPr lang="en-US" sz="1400" dirty="0" smtClean="0">
                <a:latin typeface="Comic Sans MS" pitchFamily="66" charset="0"/>
              </a:rPr>
              <a:t>s</a:t>
            </a:r>
            <a:r>
              <a:rPr lang="en-US" dirty="0" smtClean="0">
                <a:latin typeface="Comic Sans MS" pitchFamily="66" charset="0"/>
              </a:rPr>
              <a:t>))) + (1- </a:t>
            </a:r>
            <a:r>
              <a:rPr lang="el-GR" dirty="0" smtClean="0">
                <a:latin typeface="Comic Sans MS" pitchFamily="66" charset="0"/>
              </a:rPr>
              <a:t>ρ</a:t>
            </a:r>
            <a:r>
              <a:rPr lang="en-US" dirty="0" smtClean="0">
                <a:latin typeface="Comic Sans MS" pitchFamily="66" charset="0"/>
              </a:rPr>
              <a:t>) min (Ψ(</a:t>
            </a:r>
            <a:r>
              <a:rPr lang="en-US" dirty="0" err="1" smtClean="0">
                <a:latin typeface="Comic Sans MS" pitchFamily="66" charset="0"/>
              </a:rPr>
              <a:t>Y</a:t>
            </a:r>
            <a:r>
              <a:rPr lang="en-US" sz="1400" dirty="0" err="1" smtClean="0">
                <a:latin typeface="Comic Sans MS" pitchFamily="66" charset="0"/>
              </a:rPr>
              <a:t>m</a:t>
            </a:r>
            <a:r>
              <a:rPr lang="en-US" dirty="0" smtClean="0">
                <a:latin typeface="Comic Sans MS" pitchFamily="66" charset="0"/>
              </a:rPr>
              <a:t>)</a:t>
            </a:r>
            <a:r>
              <a:rPr lang="en-US" baseline="-25000" dirty="0" smtClean="0">
                <a:latin typeface="Comic Sans MS" pitchFamily="66" charset="0"/>
              </a:rPr>
              <a:t>,</a:t>
            </a:r>
            <a:r>
              <a:rPr lang="en-US" dirty="0" smtClean="0">
                <a:latin typeface="Comic Sans MS" pitchFamily="66" charset="0"/>
              </a:rPr>
              <a:t>,Ψ(</a:t>
            </a:r>
            <a:r>
              <a:rPr lang="en-US" dirty="0" err="1" smtClean="0">
                <a:latin typeface="Comic Sans MS" pitchFamily="66" charset="0"/>
              </a:rPr>
              <a:t>Y</a:t>
            </a:r>
            <a:r>
              <a:rPr lang="en-US" sz="1400" dirty="0" err="1" smtClean="0">
                <a:latin typeface="Comic Sans MS" pitchFamily="66" charset="0"/>
              </a:rPr>
              <a:t>temp_m</a:t>
            </a:r>
            <a:r>
              <a:rPr lang="en-US" dirty="0" smtClean="0">
                <a:latin typeface="Comic Sans MS" pitchFamily="66" charset="0"/>
              </a:rPr>
              <a:t> (Y</a:t>
            </a:r>
            <a:r>
              <a:rPr lang="en-US" sz="1400" dirty="0" smtClean="0">
                <a:latin typeface="Comic Sans MS" pitchFamily="66" charset="0"/>
              </a:rPr>
              <a:t>s</a:t>
            </a:r>
            <a:r>
              <a:rPr lang="en-US" dirty="0" smtClean="0">
                <a:latin typeface="Comic Sans MS" pitchFamily="66" charset="0"/>
              </a:rPr>
              <a:t>)))</a:t>
            </a:r>
          </a:p>
        </p:txBody>
      </p:sp>
      <p:cxnSp>
        <p:nvCxnSpPr>
          <p:cNvPr id="48" name="Straight Connector 47"/>
          <p:cNvCxnSpPr/>
          <p:nvPr/>
        </p:nvCxnSpPr>
        <p:spPr>
          <a:xfrm rot="5400000">
            <a:off x="1621558" y="4152900"/>
            <a:ext cx="762000" cy="381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149"/>
          <p:cNvSpPr txBox="1">
            <a:spLocks noChangeArrowheads="1"/>
          </p:cNvSpPr>
          <p:nvPr/>
        </p:nvSpPr>
        <p:spPr bwMode="auto">
          <a:xfrm>
            <a:off x="1371600" y="4202668"/>
            <a:ext cx="13548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Ψ</a:t>
            </a:r>
            <a:r>
              <a:rPr lang="en-US" sz="1400" dirty="0" smtClean="0">
                <a:latin typeface="Comic Sans MS" pitchFamily="66" charset="0"/>
              </a:rPr>
              <a:t>temp_1</a:t>
            </a:r>
            <a:r>
              <a:rPr lang="en-US" dirty="0" smtClean="0">
                <a:latin typeface="Comic Sans MS" pitchFamily="66" charset="0"/>
              </a:rPr>
              <a:t>(Y</a:t>
            </a:r>
            <a:r>
              <a:rPr lang="en-US" sz="1400" b="1" dirty="0" smtClean="0">
                <a:latin typeface="Comic Sans MS" pitchFamily="66" charset="0"/>
              </a:rPr>
              <a:t>s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sz="1800" b="1" dirty="0">
              <a:latin typeface="Comic Sans MS" pitchFamily="66" charset="0"/>
            </a:endParaRPr>
          </a:p>
        </p:txBody>
      </p:sp>
      <p:sp>
        <p:nvSpPr>
          <p:cNvPr id="50" name="Text Box 149"/>
          <p:cNvSpPr txBox="1">
            <a:spLocks noChangeArrowheads="1"/>
          </p:cNvSpPr>
          <p:nvPr/>
        </p:nvSpPr>
        <p:spPr bwMode="auto">
          <a:xfrm>
            <a:off x="1447800" y="4278868"/>
            <a:ext cx="1383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Ψ</a:t>
            </a:r>
            <a:r>
              <a:rPr lang="en-US" sz="1400" dirty="0" smtClean="0">
                <a:latin typeface="Comic Sans MS" pitchFamily="66" charset="0"/>
              </a:rPr>
              <a:t>temp_2</a:t>
            </a:r>
            <a:r>
              <a:rPr lang="en-US" dirty="0" smtClean="0">
                <a:latin typeface="Comic Sans MS" pitchFamily="66" charset="0"/>
              </a:rPr>
              <a:t>(Y</a:t>
            </a:r>
            <a:r>
              <a:rPr lang="en-US" sz="1400" b="1" dirty="0" smtClean="0">
                <a:latin typeface="Comic Sans MS" pitchFamily="66" charset="0"/>
              </a:rPr>
              <a:t>s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sz="1800" b="1" dirty="0">
              <a:latin typeface="Comic Sans MS" pitchFamily="66" charset="0"/>
            </a:endParaRPr>
          </a:p>
        </p:txBody>
      </p:sp>
      <p:sp>
        <p:nvSpPr>
          <p:cNvPr id="51" name="Text Box 149"/>
          <p:cNvSpPr txBox="1">
            <a:spLocks noChangeArrowheads="1"/>
          </p:cNvSpPr>
          <p:nvPr/>
        </p:nvSpPr>
        <p:spPr bwMode="auto">
          <a:xfrm>
            <a:off x="1371600" y="4278868"/>
            <a:ext cx="1383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Ψ</a:t>
            </a:r>
            <a:r>
              <a:rPr lang="en-US" sz="1400" dirty="0" smtClean="0">
                <a:latin typeface="Comic Sans MS" pitchFamily="66" charset="0"/>
              </a:rPr>
              <a:t>temp_3</a:t>
            </a:r>
            <a:r>
              <a:rPr lang="en-US" dirty="0" smtClean="0">
                <a:latin typeface="Comic Sans MS" pitchFamily="66" charset="0"/>
              </a:rPr>
              <a:t>(Y</a:t>
            </a:r>
            <a:r>
              <a:rPr lang="en-US" sz="1400" b="1" dirty="0" smtClean="0">
                <a:latin typeface="Comic Sans MS" pitchFamily="66" charset="0"/>
              </a:rPr>
              <a:t>s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sz="1800" b="1" dirty="0">
              <a:latin typeface="Comic Sans MS" pitchFamily="66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726612" y="4305300"/>
            <a:ext cx="762000" cy="381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1574212" y="4305300"/>
            <a:ext cx="762000" cy="381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075" y="33528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075" y="20764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5675" y="20574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58" name="Text Box 135"/>
          <p:cNvSpPr txBox="1">
            <a:spLocks noChangeArrowheads="1"/>
          </p:cNvSpPr>
          <p:nvPr/>
        </p:nvSpPr>
        <p:spPr bwMode="auto">
          <a:xfrm>
            <a:off x="228600" y="3810000"/>
            <a:ext cx="1303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latin typeface="Comic Sans MS" pitchFamily="66" charset="0"/>
              </a:rPr>
              <a:t>Source </a:t>
            </a:r>
            <a:r>
              <a:rPr lang="en-US" sz="1800" b="1" dirty="0" smtClean="0">
                <a:latin typeface="Comic Sans MS" pitchFamily="66" charset="0"/>
              </a:rPr>
              <a:t>Ys</a:t>
            </a:r>
            <a:endParaRPr lang="en-US" sz="1800" b="1" dirty="0">
              <a:latin typeface="Comic Sans MS" pitchFamily="66" charset="0"/>
            </a:endParaRPr>
          </a:p>
        </p:txBody>
      </p:sp>
      <p:sp>
        <p:nvSpPr>
          <p:cNvPr id="59" name="Rectangle 6"/>
          <p:cNvSpPr txBox="1">
            <a:spLocks noChangeArrowheads="1"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II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. System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Model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j-cs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rot="5400000">
            <a:off x="1035628" y="4824847"/>
            <a:ext cx="768930" cy="401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57200" y="5410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itchFamily="66" charset="0"/>
              </a:rPr>
              <a:t>Final Result 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5" name="Footer Placeholder 6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6200" y="838200"/>
            <a:ext cx="708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>
                <a:solidFill>
                  <a:srgbClr val="FF0000"/>
                </a:solidFill>
                <a:latin typeface="Comic Sans MS" pitchFamily="66" charset="0"/>
              </a:rPr>
              <a:t>Case I: Multiple source Data aggregation Algorithm</a:t>
            </a:r>
            <a:endParaRPr lang="en-US" sz="2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8" dur="indefinite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1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4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0" dur="indefinite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3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6" dur="indefinite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9" dur="indefinite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2" dur="indefinite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6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9" dur="indefinite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2" dur="indefinite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5" dur="indefinite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8" dur="indefinite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1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4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6" dur="indefinite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7" dur="indefinite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9" dur="indefinite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0" dur="indefinite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6" dur="indefinite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37" dur="indefinite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4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4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0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3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6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9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5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96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0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1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3" dur="indefinite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4" dur="indefinite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6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7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2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0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3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6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9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5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8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1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4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2" grpId="0" animBg="1"/>
      <p:bldP spid="25630" grpId="0" animBg="1"/>
      <p:bldP spid="25630" grpId="1" animBg="1"/>
      <p:bldP spid="25630" grpId="2" animBg="1"/>
      <p:bldP spid="25630" grpId="3" animBg="1"/>
      <p:bldP spid="25632" grpId="0" animBg="1"/>
      <p:bldP spid="25632" grpId="1" animBg="1"/>
      <p:bldP spid="25632" grpId="2" animBg="1"/>
      <p:bldP spid="25632" grpId="3" animBg="1"/>
      <p:bldP spid="25633" grpId="0"/>
      <p:bldP spid="25633" grpId="1"/>
      <p:bldP spid="25633" grpId="2"/>
      <p:bldP spid="25633" grpId="3"/>
      <p:bldP spid="25634" grpId="0"/>
      <p:bldP spid="25634" grpId="1"/>
      <p:bldP spid="25634" grpId="2"/>
      <p:bldP spid="25634" grpId="3"/>
      <p:bldP spid="25635" grpId="0" animBg="1"/>
      <p:bldP spid="25635" grpId="1" animBg="1"/>
      <p:bldP spid="25636" grpId="0"/>
      <p:bldP spid="25636" grpId="1"/>
      <p:bldP spid="25636" grpId="2"/>
      <p:bldP spid="25636" grpId="3"/>
      <p:bldP spid="25637" grpId="0"/>
      <p:bldP spid="25637" grpId="1"/>
      <p:bldP spid="25637" grpId="2"/>
      <p:bldP spid="25637" grpId="3"/>
      <p:bldP spid="25638" grpId="0" animBg="1"/>
      <p:bldP spid="25639" grpId="0" animBg="1"/>
      <p:bldP spid="25642" grpId="0"/>
      <p:bldP spid="25642" grpId="1"/>
      <p:bldP spid="25643" grpId="0"/>
      <p:bldP spid="25643" grpId="1"/>
      <p:bldP spid="25644" grpId="0" animBg="1"/>
      <p:bldP spid="25644" grpId="1" animBg="1"/>
      <p:bldP spid="25645" grpId="0"/>
      <p:bldP spid="25645" grpId="1"/>
      <p:bldP spid="27653" grpId="0"/>
      <p:bldP spid="27653" grpId="1"/>
      <p:bldP spid="27654" grpId="0"/>
      <p:bldP spid="27654" grpId="1"/>
      <p:bldP spid="27656" grpId="0"/>
      <p:bldP spid="27656" grpId="1"/>
      <p:bldP spid="27659" grpId="0"/>
      <p:bldP spid="27659" grpId="1"/>
      <p:bldP spid="27660" grpId="0"/>
      <p:bldP spid="27660" grpId="1"/>
      <p:bldP spid="27662" grpId="0"/>
      <p:bldP spid="27662" grpId="1"/>
      <p:bldP spid="27663" grpId="0"/>
      <p:bldP spid="27663" grpId="1"/>
      <p:bldP spid="27665" grpId="0"/>
      <p:bldP spid="27665" grpId="1"/>
      <p:bldP spid="42" grpId="0"/>
      <p:bldP spid="42" grpId="1"/>
      <p:bldP spid="44" grpId="0"/>
      <p:bldP spid="44" grpId="1"/>
      <p:bldP spid="45" grpId="0"/>
      <p:bldP spid="45" grpId="1"/>
      <p:bldP spid="46" grpId="0"/>
      <p:bldP spid="46" grpId="1"/>
      <p:bldP spid="49" grpId="0"/>
      <p:bldP spid="50" grpId="0"/>
      <p:bldP spid="50" grpId="1"/>
      <p:bldP spid="51" grpId="0"/>
      <p:bldP spid="51" grpId="1"/>
      <p:bldP spid="64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7892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5029200"/>
            <a:ext cx="8782050" cy="137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 smtClean="0">
                <a:latin typeface="Comic Sans MS" pitchFamily="66" charset="0"/>
                <a:ea typeface="ＭＳ Ｐゴシック" pitchFamily="34" charset="-128"/>
              </a:rPr>
              <a:t> </a:t>
            </a:r>
            <a:r>
              <a:rPr lang="en-US" sz="2200" u="sng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c=100 improvement of CAR compared to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       </a:t>
            </a:r>
            <a:r>
              <a:rPr lang="en-US" sz="2200" u="sng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MER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              </a:t>
            </a:r>
            <a:r>
              <a:rPr lang="en-US" sz="2200" u="sng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MEGA</a:t>
            </a:r>
          </a:p>
          <a:p>
            <a:r>
              <a:rPr lang="en-US" sz="2200" u="sng" dirty="0" smtClean="0">
                <a:latin typeface="Comic Sans MS" pitchFamily="66" charset="0"/>
                <a:ea typeface="ＭＳ Ｐゴシック" pitchFamily="34" charset="-128"/>
              </a:rPr>
              <a:t>N=10</a:t>
            </a:r>
            <a:r>
              <a:rPr lang="en-US" sz="2200" dirty="0" smtClean="0">
                <a:latin typeface="Comic Sans MS" pitchFamily="66" charset="0"/>
                <a:ea typeface="ＭＳ Ｐゴシック" pitchFamily="34" charset="-128"/>
              </a:rPr>
              <a:t>            </a:t>
            </a:r>
            <a:r>
              <a:rPr lang="en-US" sz="2200" dirty="0" smtClean="0">
                <a:latin typeface="Comic Sans MS" pitchFamily="66" charset="0"/>
                <a:ea typeface="ＭＳ Ｐゴシック" pitchFamily="34" charset="-128"/>
                <a:sym typeface="Wingdings" pitchFamily="2" charset="2"/>
              </a:rPr>
              <a:t>                                          </a:t>
            </a:r>
            <a:r>
              <a:rPr lang="en-US" sz="2200" dirty="0" smtClean="0">
                <a:latin typeface="Comic Sans MS" pitchFamily="66" charset="0"/>
                <a:ea typeface="ＭＳ Ｐゴシック" pitchFamily="34" charset="-128"/>
              </a:rPr>
              <a:t>(4.31 %)</a:t>
            </a:r>
            <a:r>
              <a:rPr lang="en-US" sz="2200" dirty="0" smtClean="0">
                <a:latin typeface="Comic Sans MS" pitchFamily="66" charset="0"/>
                <a:ea typeface="ＭＳ Ｐゴシック" pitchFamily="34" charset="-128"/>
                <a:sym typeface="Wingdings" pitchFamily="2" charset="2"/>
              </a:rPr>
              <a:t>      </a:t>
            </a:r>
            <a:r>
              <a:rPr lang="en-US" sz="2200" dirty="0" smtClean="0">
                <a:latin typeface="Comic Sans MS" pitchFamily="66" charset="0"/>
                <a:ea typeface="ＭＳ Ｐゴシック" pitchFamily="34" charset="-128"/>
              </a:rPr>
              <a:t>(14.30 %)</a:t>
            </a:r>
          </a:p>
          <a:p>
            <a:r>
              <a:rPr lang="en-US" sz="2200" u="sng" dirty="0" smtClean="0">
                <a:latin typeface="Comic Sans MS" pitchFamily="66" charset="0"/>
                <a:ea typeface="ＭＳ Ｐゴシック" pitchFamily="34" charset="-128"/>
              </a:rPr>
              <a:t>N=40</a:t>
            </a:r>
            <a:r>
              <a:rPr lang="en-US" sz="2200" dirty="0" smtClean="0">
                <a:latin typeface="Comic Sans MS" pitchFamily="66" charset="0"/>
                <a:ea typeface="ＭＳ Ｐゴシック" pitchFamily="34" charset="-128"/>
              </a:rPr>
              <a:t>           </a:t>
            </a:r>
            <a:r>
              <a:rPr lang="en-US" sz="2200" dirty="0" smtClean="0">
                <a:latin typeface="Comic Sans MS" pitchFamily="66" charset="0"/>
                <a:ea typeface="ＭＳ Ｐゴシック" pitchFamily="34" charset="-128"/>
                <a:sym typeface="Wingdings" pitchFamily="2" charset="2"/>
              </a:rPr>
              <a:t>                       		    </a:t>
            </a:r>
            <a:r>
              <a:rPr lang="en-US" sz="2200" dirty="0" smtClean="0">
                <a:latin typeface="Comic Sans MS" pitchFamily="66" charset="0"/>
                <a:ea typeface="ＭＳ Ｐゴシック" pitchFamily="34" charset="-128"/>
              </a:rPr>
              <a:t>(25.35 %)</a:t>
            </a:r>
            <a:r>
              <a:rPr lang="en-US" sz="2200" dirty="0" smtClean="0">
                <a:latin typeface="Comic Sans MS" pitchFamily="66" charset="0"/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US" sz="2200" dirty="0" smtClean="0">
                <a:latin typeface="Comic Sans MS" pitchFamily="66" charset="0"/>
                <a:ea typeface="ＭＳ Ｐゴシック" pitchFamily="34" charset="-128"/>
              </a:rPr>
              <a:t>(52.18 %)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</a:rPr>
              <a:t>b)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Simulation Results</a:t>
            </a:r>
          </a:p>
        </p:txBody>
      </p:sp>
      <p:pic>
        <p:nvPicPr>
          <p:cNvPr id="324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858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7010400" y="3352800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239000" y="32004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52 %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rot="5400000" flipH="1" flipV="1">
            <a:off x="6438900" y="34671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324600" y="3124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25 %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5334000" y="3048000"/>
            <a:ext cx="228600" cy="6858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715000" y="3657600"/>
            <a:ext cx="152400" cy="4572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" name="Straight Arrow Connector 19"/>
          <p:cNvCxnSpPr>
            <a:stCxn id="16" idx="7"/>
          </p:cNvCxnSpPr>
          <p:nvPr/>
        </p:nvCxnSpPr>
        <p:spPr bwMode="auto">
          <a:xfrm rot="5400000" flipH="1" flipV="1">
            <a:off x="6295745" y="1595578"/>
            <a:ext cx="786233" cy="23194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848600" y="2057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c=100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5867401" y="3962400"/>
            <a:ext cx="1981201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848600" y="4050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c=1000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rot="5400000" flipH="1" flipV="1">
            <a:off x="6481623" y="757378"/>
            <a:ext cx="786233" cy="23194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8001000" y="1295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c=0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7892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38150" y="5029200"/>
            <a:ext cx="7410450" cy="137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   </a:t>
            </a:r>
            <a:r>
              <a:rPr lang="en-US" sz="2400" u="sng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c=0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  (no aggregation)       improvements of </a:t>
            </a:r>
            <a:r>
              <a:rPr lang="en-US" sz="2400" u="sng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CAR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 </a:t>
            </a:r>
            <a:endParaRPr lang="en-US" sz="2400" u="sng" dirty="0" smtClean="0">
              <a:solidFill>
                <a:srgbClr val="FF0000"/>
              </a:solidFill>
              <a:latin typeface="Comic Sans MS" pitchFamily="66" charset="0"/>
              <a:ea typeface="ＭＳ Ｐゴシック" pitchFamily="34" charset="-128"/>
            </a:endParaRPr>
          </a:p>
          <a:p>
            <a:r>
              <a:rPr lang="en-US" sz="2400" u="sng" dirty="0" smtClean="0">
                <a:latin typeface="Comic Sans MS" pitchFamily="66" charset="0"/>
                <a:ea typeface="ＭＳ Ｐゴシック" pitchFamily="34" charset="-128"/>
              </a:rPr>
              <a:t>@ c=100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                    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  <a:sym typeface="Wingdings" pitchFamily="2" charset="2"/>
              </a:rPr>
              <a:t>        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(93.15 %)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  <a:sym typeface="Wingdings" pitchFamily="2" charset="2"/>
              </a:rPr>
              <a:t>                 </a:t>
            </a:r>
            <a:endParaRPr lang="en-US" sz="2400" dirty="0" smtClean="0">
              <a:latin typeface="Comic Sans MS" pitchFamily="66" charset="0"/>
              <a:ea typeface="ＭＳ Ｐゴシック" pitchFamily="34" charset="-128"/>
            </a:endParaRPr>
          </a:p>
          <a:p>
            <a:r>
              <a:rPr lang="en-US" sz="2400" u="sng" dirty="0" smtClean="0">
                <a:latin typeface="Comic Sans MS" pitchFamily="66" charset="0"/>
                <a:ea typeface="ＭＳ Ｐゴシック" pitchFamily="34" charset="-128"/>
              </a:rPr>
              <a:t>@ c=1000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                  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  <a:sym typeface="Wingdings" pitchFamily="2" charset="2"/>
              </a:rPr>
              <a:t>        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(96.29 %)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  <a:sym typeface="Wingdings" pitchFamily="2" charset="2"/>
              </a:rPr>
              <a:t>               </a:t>
            </a:r>
            <a:endParaRPr lang="en-US" sz="24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</a:rPr>
              <a:t>b)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Simulation Results</a:t>
            </a:r>
          </a:p>
        </p:txBody>
      </p:sp>
      <p:pic>
        <p:nvPicPr>
          <p:cNvPr id="324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858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>
            <a:off x="6667500" y="2933700"/>
            <a:ext cx="1447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467600" y="2678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96 %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6481623" y="757378"/>
            <a:ext cx="786233" cy="23194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934200" y="914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c=0 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(no aggregation)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304800" y="5105400"/>
            <a:ext cx="85344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200" u="sng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CAR improvements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(N=20) compared to  </a:t>
            </a:r>
            <a:r>
              <a:rPr lang="en-US" sz="2200" u="sng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MER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           </a:t>
            </a:r>
            <a:r>
              <a:rPr lang="en-US" sz="2200" u="sng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MEGA</a:t>
            </a:r>
            <a:r>
              <a:rPr lang="en-US" sz="2200" dirty="0" smtClean="0">
                <a:latin typeface="Comic Sans MS" pitchFamily="66" charset="0"/>
                <a:ea typeface="ＭＳ Ｐゴシック" pitchFamily="34" charset="-128"/>
              </a:rPr>
              <a:t>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u="sng" dirty="0" smtClean="0">
                <a:latin typeface="Comic Sans MS" pitchFamily="66" charset="0"/>
                <a:ea typeface="ＭＳ Ｐゴシック" pitchFamily="34" charset="-128"/>
              </a:rPr>
              <a:t>c</a:t>
            </a:r>
            <a:r>
              <a:rPr kumimoji="0" lang="en-US" sz="2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=200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  <a:sym typeface="Wingdings" pitchFamily="2" charset="2"/>
              </a:rPr>
              <a:t> 		                     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  <a:sym typeface="Wingdings" pitchFamily="2" charset="2"/>
              </a:rPr>
              <a:t>       </a:t>
            </a:r>
            <a:r>
              <a:rPr lang="en-US" sz="2200" dirty="0" smtClean="0">
                <a:latin typeface="Comic Sans MS" pitchFamily="66" charset="0"/>
                <a:ea typeface="ＭＳ Ｐゴシック" pitchFamily="34" charset="-128"/>
              </a:rPr>
              <a:t>(16.73 %)   (31.46%)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u="sng" dirty="0" smtClean="0">
                <a:latin typeface="Comic Sans MS" pitchFamily="66" charset="0"/>
                <a:ea typeface="ＭＳ Ｐゴシック" pitchFamily="34" charset="-128"/>
              </a:rPr>
              <a:t>c</a:t>
            </a:r>
            <a:r>
              <a:rPr kumimoji="0" lang="en-US" sz="2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=800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  <a:sym typeface="Wingdings" pitchFamily="2" charset="2"/>
              </a:rPr>
              <a:t> 		                             </a:t>
            </a:r>
            <a:r>
              <a:rPr lang="en-US" sz="2200" dirty="0" smtClean="0">
                <a:latin typeface="Comic Sans MS" pitchFamily="66" charset="0"/>
                <a:ea typeface="ＭＳ Ｐゴシック" pitchFamily="34" charset="-128"/>
              </a:rPr>
              <a:t>(16.36 %)   (16.61 %)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</a:rPr>
              <a:t>b)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Simulation Results</a:t>
            </a:r>
          </a:p>
        </p:txBody>
      </p:sp>
      <p:pic>
        <p:nvPicPr>
          <p:cNvPr id="2437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800" y="457200"/>
            <a:ext cx="680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>
            <a:off x="5980906" y="3466306"/>
            <a:ext cx="685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172200" y="2907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16 %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24500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31 %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rot="5400000">
            <a:off x="2629694" y="3085306"/>
            <a:ext cx="990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</a:rPr>
              <a:t>b)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Simulation Results</a:t>
            </a:r>
          </a:p>
        </p:txBody>
      </p:sp>
      <p:pic>
        <p:nvPicPr>
          <p:cNvPr id="2447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838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Comic Sans MS" pitchFamily="66" charset="0"/>
              </a:rPr>
              <a:t>CAR improvements over MER (CAR/MER)</a:t>
            </a:r>
            <a:endParaRPr lang="en-US" sz="2400" u="sng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 rot="10800000" flipV="1">
            <a:off x="152400" y="2438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29" name="Rectangle 6"/>
          <p:cNvSpPr txBox="1">
            <a:spLocks noChangeArrowheads="1"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II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. System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Model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j-cs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rot="10800000">
            <a:off x="3200400" y="2667000"/>
            <a:ext cx="2133600" cy="742950"/>
          </a:xfrm>
          <a:prstGeom prst="straightConnector1">
            <a:avLst/>
          </a:prstGeom>
          <a:ln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 Box 136"/>
          <p:cNvSpPr txBox="1">
            <a:spLocks noChangeArrowheads="1"/>
          </p:cNvSpPr>
          <p:nvPr/>
        </p:nvSpPr>
        <p:spPr bwMode="auto">
          <a:xfrm>
            <a:off x="5449957" y="3352800"/>
            <a:ext cx="2093843" cy="36933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Forgetting factor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43" name="AutoShape 126"/>
          <p:cNvCxnSpPr>
            <a:cxnSpLocks noChangeShapeType="1"/>
            <a:endCxn id="6163" idx="1"/>
          </p:cNvCxnSpPr>
          <p:nvPr/>
        </p:nvCxnSpPr>
        <p:spPr bwMode="auto">
          <a:xfrm rot="16200000" flipH="1">
            <a:off x="2793778" y="3835622"/>
            <a:ext cx="1325147" cy="127390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/>
          </a:ln>
        </p:spPr>
      </p:cxnSp>
      <p:grpSp>
        <p:nvGrpSpPr>
          <p:cNvPr id="48" name="Group 47"/>
          <p:cNvGrpSpPr/>
          <p:nvPr/>
        </p:nvGrpSpPr>
        <p:grpSpPr>
          <a:xfrm>
            <a:off x="914400" y="3200400"/>
            <a:ext cx="7469188" cy="3276600"/>
            <a:chOff x="1066800" y="2590800"/>
            <a:chExt cx="7469188" cy="3276600"/>
          </a:xfrm>
        </p:grpSpPr>
        <p:cxnSp>
          <p:nvCxnSpPr>
            <p:cNvPr id="36" name="AutoShape 126"/>
            <p:cNvCxnSpPr>
              <a:cxnSpLocks noChangeShapeType="1"/>
            </p:cNvCxnSpPr>
            <p:nvPr/>
          </p:nvCxnSpPr>
          <p:spPr bwMode="auto">
            <a:xfrm flipV="1">
              <a:off x="1295400" y="5029200"/>
              <a:ext cx="1371600" cy="7461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/>
            </a:ln>
          </p:spPr>
        </p:cxnSp>
        <p:grpSp>
          <p:nvGrpSpPr>
            <p:cNvPr id="47" name="Group 46"/>
            <p:cNvGrpSpPr/>
            <p:nvPr/>
          </p:nvGrpSpPr>
          <p:grpSpPr>
            <a:xfrm>
              <a:off x="1066800" y="2590800"/>
              <a:ext cx="7469188" cy="3276600"/>
              <a:chOff x="457200" y="2895600"/>
              <a:chExt cx="7469188" cy="3276600"/>
            </a:xfrm>
          </p:grpSpPr>
          <p:sp>
            <p:nvSpPr>
              <p:cNvPr id="6151" name="Text Box 149"/>
              <p:cNvSpPr txBox="1">
                <a:spLocks noChangeArrowheads="1"/>
              </p:cNvSpPr>
              <p:nvPr/>
            </p:nvSpPr>
            <p:spPr bwMode="auto">
              <a:xfrm>
                <a:off x="4800600" y="5314950"/>
                <a:ext cx="102303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omic Sans MS" pitchFamily="66" charset="0"/>
                  </a:rPr>
                  <a:t>Ψ(</a:t>
                </a:r>
                <a:r>
                  <a:rPr lang="en-US" b="1" dirty="0" err="1" smtClean="0">
                    <a:latin typeface="Comic Sans MS" pitchFamily="66" charset="0"/>
                  </a:rPr>
                  <a:t>Y</a:t>
                </a:r>
                <a:r>
                  <a:rPr lang="en-US" sz="1800" dirty="0" err="1" smtClean="0">
                    <a:latin typeface="Comic Sans MS" pitchFamily="66" charset="0"/>
                  </a:rPr>
                  <a:t>i</a:t>
                </a:r>
                <a:r>
                  <a:rPr lang="en-US" dirty="0" err="1" smtClean="0">
                    <a:latin typeface="Comic Sans MS" pitchFamily="66" charset="0"/>
                  </a:rPr>
                  <a:t>,</a:t>
                </a:r>
                <a:r>
                  <a:rPr lang="en-US" b="1" dirty="0" err="1" smtClean="0">
                    <a:latin typeface="Comic Sans MS" pitchFamily="66" charset="0"/>
                  </a:rPr>
                  <a:t>Y</a:t>
                </a:r>
                <a:r>
                  <a:rPr lang="en-US" sz="1800" dirty="0" err="1" smtClean="0">
                    <a:latin typeface="Comic Sans MS" pitchFamily="66" charset="0"/>
                  </a:rPr>
                  <a:t>j</a:t>
                </a:r>
                <a:r>
                  <a:rPr lang="en-US" dirty="0">
                    <a:latin typeface="Comic Sans MS" pitchFamily="66" charset="0"/>
                  </a:rPr>
                  <a:t>)</a:t>
                </a:r>
              </a:p>
            </p:txBody>
          </p:sp>
          <p:cxnSp>
            <p:nvCxnSpPr>
              <p:cNvPr id="6156" name="AutoShape 125"/>
              <p:cNvCxnSpPr>
                <a:cxnSpLocks noChangeShapeType="1"/>
              </p:cNvCxnSpPr>
              <p:nvPr/>
            </p:nvCxnSpPr>
            <p:spPr bwMode="auto">
              <a:xfrm flipV="1">
                <a:off x="3959225" y="5087938"/>
                <a:ext cx="2085975" cy="6985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57" name="AutoShape 126"/>
              <p:cNvCxnSpPr>
                <a:cxnSpLocks noChangeShapeType="1"/>
              </p:cNvCxnSpPr>
              <p:nvPr/>
            </p:nvCxnSpPr>
            <p:spPr bwMode="auto">
              <a:xfrm flipV="1">
                <a:off x="2224088" y="5126038"/>
                <a:ext cx="1509712" cy="381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6159" name="Line 128"/>
              <p:cNvSpPr>
                <a:spLocks noChangeShapeType="1"/>
              </p:cNvSpPr>
              <p:nvPr/>
            </p:nvSpPr>
            <p:spPr bwMode="auto">
              <a:xfrm flipV="1">
                <a:off x="4400550" y="5276850"/>
                <a:ext cx="1409700" cy="46038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1" name="Text Box 135"/>
              <p:cNvSpPr txBox="1">
                <a:spLocks noChangeArrowheads="1"/>
              </p:cNvSpPr>
              <p:nvPr/>
            </p:nvSpPr>
            <p:spPr bwMode="auto">
              <a:xfrm>
                <a:off x="2209800" y="5257800"/>
                <a:ext cx="127635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Comic Sans MS" pitchFamily="66" charset="0"/>
                  </a:rPr>
                  <a:t>Yi</a:t>
                </a:r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6162" name="Text Box 136"/>
              <p:cNvSpPr txBox="1">
                <a:spLocks noChangeArrowheads="1"/>
              </p:cNvSpPr>
              <p:nvPr/>
            </p:nvSpPr>
            <p:spPr bwMode="auto">
              <a:xfrm>
                <a:off x="3352800" y="5410201"/>
                <a:ext cx="137159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 smtClean="0">
                    <a:latin typeface="Comic Sans MS" pitchFamily="66" charset="0"/>
                  </a:rPr>
                  <a:t>Yj</a:t>
                </a:r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6163" name="Oval 142"/>
              <p:cNvSpPr>
                <a:spLocks noChangeArrowheads="1"/>
              </p:cNvSpPr>
              <p:nvPr/>
            </p:nvSpPr>
            <p:spPr bwMode="auto">
              <a:xfrm>
                <a:off x="3541713" y="4708525"/>
                <a:ext cx="644525" cy="83185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 bwMode="auto">
              <a:xfrm rot="10800000" flipV="1">
                <a:off x="4171950" y="4381500"/>
                <a:ext cx="990600" cy="533400"/>
              </a:xfrm>
              <a:prstGeom prst="straightConnector1">
                <a:avLst/>
              </a:prstGeom>
              <a:ln>
                <a:headEnd type="none" w="lg" len="lg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168" name="Text Box 136"/>
              <p:cNvSpPr txBox="1">
                <a:spLocks noChangeArrowheads="1"/>
              </p:cNvSpPr>
              <p:nvPr/>
            </p:nvSpPr>
            <p:spPr bwMode="auto">
              <a:xfrm>
                <a:off x="5226050" y="4133850"/>
                <a:ext cx="2700338" cy="461963"/>
              </a:xfrm>
              <a:prstGeom prst="rect">
                <a:avLst/>
              </a:prstGeom>
              <a:solidFill>
                <a:srgbClr val="00B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omic Sans MS" pitchFamily="66" charset="0"/>
                  </a:rPr>
                  <a:t>Data Aggregation</a:t>
                </a:r>
              </a:p>
            </p:txBody>
          </p:sp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57400" y="4953000"/>
                <a:ext cx="238125" cy="590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33875" y="3581400"/>
                <a:ext cx="238125" cy="590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24275" y="4876800"/>
                <a:ext cx="238125" cy="590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943600" y="4724400"/>
                <a:ext cx="238125" cy="590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19200" y="5581650"/>
                <a:ext cx="238125" cy="590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7200" y="5029200"/>
                <a:ext cx="238125" cy="590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cxnSp>
            <p:nvCxnSpPr>
              <p:cNvPr id="39" name="AutoShape 126"/>
              <p:cNvCxnSpPr>
                <a:cxnSpLocks noChangeShapeType="1"/>
              </p:cNvCxnSpPr>
              <p:nvPr/>
            </p:nvCxnSpPr>
            <p:spPr bwMode="auto">
              <a:xfrm flipV="1">
                <a:off x="1447800" y="5486400"/>
                <a:ext cx="609600" cy="5334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/>
              </a:ln>
            </p:spPr>
          </p:cxnSp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00275" y="2895600"/>
                <a:ext cx="238125" cy="590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52800" y="2895600"/>
                <a:ext cx="238125" cy="590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cxnSp>
            <p:nvCxnSpPr>
              <p:cNvPr id="45" name="AutoShape 126"/>
              <p:cNvCxnSpPr>
                <a:cxnSpLocks noChangeShapeType="1"/>
                <a:endCxn id="6163" idx="0"/>
              </p:cNvCxnSpPr>
              <p:nvPr/>
            </p:nvCxnSpPr>
            <p:spPr bwMode="auto">
              <a:xfrm rot="16200000" flipH="1">
                <a:off x="3044826" y="3889375"/>
                <a:ext cx="1279524" cy="358776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/>
              </a:ln>
            </p:spPr>
          </p:cxnSp>
        </p:grpSp>
      </p:grp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470019" name="Object 3"/>
          <p:cNvGraphicFramePr>
            <a:graphicFrameLocks noChangeAspect="1"/>
          </p:cNvGraphicFramePr>
          <p:nvPr/>
        </p:nvGraphicFramePr>
        <p:xfrm>
          <a:off x="7239000" y="2819400"/>
          <a:ext cx="1447800" cy="457199"/>
        </p:xfrm>
        <a:graphic>
          <a:graphicData uri="http://schemas.openxmlformats.org/presentationml/2006/ole">
            <p:oleObj spid="_x0000_s470019" name="Equation" r:id="rId5" imgW="558720" imgH="177480" progId="Equation.DSMT4">
              <p:embed/>
            </p:oleObj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6248400" y="28194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mic Sans MS" pitchFamily="66" charset="0"/>
              </a:rPr>
              <a:t>where</a:t>
            </a:r>
            <a:endParaRPr lang="en-US" sz="2200" dirty="0"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7200" y="1245513"/>
            <a:ext cx="662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>
                <a:solidFill>
                  <a:srgbClr val="FF0000"/>
                </a:solidFill>
                <a:latin typeface="Comic Sans MS" pitchFamily="66" charset="0"/>
              </a:rPr>
              <a:t>Case II: Multi-hop data aggregation</a:t>
            </a:r>
            <a:endParaRPr lang="en-US" sz="2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470020" name="Object 2"/>
          <p:cNvGraphicFramePr>
            <a:graphicFrameLocks noChangeAspect="1"/>
          </p:cNvGraphicFramePr>
          <p:nvPr/>
        </p:nvGraphicFramePr>
        <p:xfrm>
          <a:off x="685800" y="1701800"/>
          <a:ext cx="6989763" cy="1117600"/>
        </p:xfrm>
        <a:graphic>
          <a:graphicData uri="http://schemas.openxmlformats.org/presentationml/2006/ole">
            <p:oleObj spid="_x0000_s470020" name="Equation" r:id="rId6" imgW="2628720" imgH="482400" progId="Equation.DSMT4">
              <p:embed/>
            </p:oleObj>
          </a:graphicData>
        </a:graphic>
      </p:graphicFrame>
      <p:sp>
        <p:nvSpPr>
          <p:cNvPr id="50" name="Text Box 148"/>
          <p:cNvSpPr txBox="1">
            <a:spLocks noChangeArrowheads="1"/>
          </p:cNvSpPr>
          <p:nvPr/>
        </p:nvSpPr>
        <p:spPr bwMode="auto">
          <a:xfrm>
            <a:off x="1447800" y="5040868"/>
            <a:ext cx="24497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Ψ(</a:t>
            </a:r>
            <a:r>
              <a:rPr lang="en-US" b="1" dirty="0" smtClean="0">
                <a:latin typeface="Comic Sans MS" pitchFamily="66" charset="0"/>
              </a:rPr>
              <a:t>Y</a:t>
            </a:r>
            <a:r>
              <a:rPr lang="en-US" sz="1800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)=Ψ(Yi)+</a:t>
            </a:r>
            <a:r>
              <a:rPr lang="en-US" dirty="0" err="1" smtClean="0">
                <a:latin typeface="Comic Sans MS" pitchFamily="66" charset="0"/>
              </a:rPr>
              <a:t>Ψ</a:t>
            </a:r>
            <a:r>
              <a:rPr lang="en-US" sz="1600" dirty="0" err="1" smtClean="0">
                <a:latin typeface="Comic Sans MS" pitchFamily="66" charset="0"/>
              </a:rPr>
              <a:t>agg</a:t>
            </a:r>
            <a:r>
              <a:rPr lang="en-US" dirty="0" smtClean="0">
                <a:latin typeface="Comic Sans MS" pitchFamily="66" charset="0"/>
              </a:rPr>
              <a:t>(Yi)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1" name="Text Box 148"/>
          <p:cNvSpPr txBox="1">
            <a:spLocks noChangeArrowheads="1"/>
          </p:cNvSpPr>
          <p:nvPr/>
        </p:nvSpPr>
        <p:spPr bwMode="auto">
          <a:xfrm>
            <a:off x="3581400" y="6019800"/>
            <a:ext cx="24673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Ψ(</a:t>
            </a:r>
            <a:r>
              <a:rPr lang="en-US" b="1" dirty="0" err="1" smtClean="0">
                <a:latin typeface="Comic Sans MS" pitchFamily="66" charset="0"/>
              </a:rPr>
              <a:t>Y</a:t>
            </a:r>
            <a:r>
              <a:rPr lang="en-US" dirty="0" err="1" smtClean="0">
                <a:latin typeface="Comic Sans MS" pitchFamily="66" charset="0"/>
              </a:rPr>
              <a:t>j</a:t>
            </a:r>
            <a:r>
              <a:rPr lang="en-US" dirty="0" smtClean="0">
                <a:latin typeface="Comic Sans MS" pitchFamily="66" charset="0"/>
              </a:rPr>
              <a:t>)=Ψ(</a:t>
            </a:r>
            <a:r>
              <a:rPr lang="en-US" dirty="0" err="1" smtClean="0">
                <a:latin typeface="Comic Sans MS" pitchFamily="66" charset="0"/>
              </a:rPr>
              <a:t>Yj</a:t>
            </a:r>
            <a:r>
              <a:rPr lang="en-US" dirty="0" smtClean="0">
                <a:latin typeface="Comic Sans MS" pitchFamily="66" charset="0"/>
              </a:rPr>
              <a:t>)+</a:t>
            </a:r>
            <a:r>
              <a:rPr lang="en-US" dirty="0" err="1" smtClean="0">
                <a:latin typeface="Comic Sans MS" pitchFamily="66" charset="0"/>
              </a:rPr>
              <a:t>Ψ</a:t>
            </a:r>
            <a:r>
              <a:rPr lang="en-US" sz="1600" dirty="0" err="1" smtClean="0">
                <a:latin typeface="Comic Sans MS" pitchFamily="66" charset="0"/>
              </a:rPr>
              <a:t>agg</a:t>
            </a:r>
            <a:r>
              <a:rPr lang="en-US" dirty="0" smtClean="0">
                <a:latin typeface="Comic Sans MS" pitchFamily="66" charset="0"/>
              </a:rPr>
              <a:t>(</a:t>
            </a:r>
            <a:r>
              <a:rPr lang="en-US" dirty="0" err="1" smtClean="0">
                <a:latin typeface="Comic Sans MS" pitchFamily="66" charset="0"/>
              </a:rPr>
              <a:t>Yj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52" name="AutoShape 126"/>
          <p:cNvCxnSpPr>
            <a:cxnSpLocks noChangeShapeType="1"/>
          </p:cNvCxnSpPr>
          <p:nvPr/>
        </p:nvCxnSpPr>
        <p:spPr bwMode="auto">
          <a:xfrm rot="5400000">
            <a:off x="4324350" y="4530726"/>
            <a:ext cx="593724" cy="40322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/>
          </a:ln>
        </p:spPr>
      </p:cxn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7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7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4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 bwMode="auto">
          <a:xfrm>
            <a:off x="5029200" y="1143000"/>
            <a:ext cx="3181350" cy="171450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headEnd type="stealth" w="lg" len="lg"/>
            <a:tailEnd type="stealth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marL="230188" indent="-230188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8738" y="14001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14001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288" y="29813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8888" y="20478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cxnSp>
        <p:nvCxnSpPr>
          <p:cNvPr id="40" name="Straight Arrow Connector 39"/>
          <p:cNvCxnSpPr/>
          <p:nvPr/>
        </p:nvCxnSpPr>
        <p:spPr bwMode="auto">
          <a:xfrm flipV="1">
            <a:off x="1181100" y="2457450"/>
            <a:ext cx="1214438" cy="7810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 flipV="1">
            <a:off x="2767013" y="1924050"/>
            <a:ext cx="871537" cy="4191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 flipV="1">
            <a:off x="4267200" y="1809750"/>
            <a:ext cx="876300" cy="190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>
            <a:off x="5486400" y="1847850"/>
            <a:ext cx="647700" cy="4953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 bwMode="auto">
          <a:xfrm rot="10800000" flipV="1">
            <a:off x="6534150" y="1866900"/>
            <a:ext cx="590550" cy="4572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 rot="16200000" flipH="1">
            <a:off x="6246019" y="2917031"/>
            <a:ext cx="590550" cy="204788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 bwMode="auto">
          <a:xfrm>
            <a:off x="7181850" y="3409950"/>
            <a:ext cx="514350" cy="1714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18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1913" y="2590800"/>
            <a:ext cx="676275" cy="16764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7190" name="TextBox 73"/>
          <p:cNvSpPr txBox="1">
            <a:spLocks noChangeArrowheads="1"/>
          </p:cNvSpPr>
          <p:nvPr/>
        </p:nvSpPr>
        <p:spPr bwMode="auto">
          <a:xfrm>
            <a:off x="7239000" y="4186535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Sink Node</a:t>
            </a:r>
          </a:p>
        </p:txBody>
      </p:sp>
      <p:sp>
        <p:nvSpPr>
          <p:cNvPr id="7191" name="TextBox 74"/>
          <p:cNvSpPr txBox="1">
            <a:spLocks noChangeArrowheads="1"/>
          </p:cNvSpPr>
          <p:nvPr/>
        </p:nvSpPr>
        <p:spPr bwMode="auto">
          <a:xfrm>
            <a:off x="552450" y="3562350"/>
            <a:ext cx="590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5123" name="Object 9"/>
          <p:cNvGraphicFramePr>
            <a:graphicFrameLocks noChangeAspect="1"/>
          </p:cNvGraphicFramePr>
          <p:nvPr/>
        </p:nvGraphicFramePr>
        <p:xfrm>
          <a:off x="1006475" y="5264150"/>
          <a:ext cx="6919913" cy="1111250"/>
        </p:xfrm>
        <a:graphic>
          <a:graphicData uri="http://schemas.openxmlformats.org/presentationml/2006/ole">
            <p:oleObj spid="_x0000_s321538" name="Equation" r:id="rId6" imgW="2844720" imgH="457200" progId="Equation.DSMT4">
              <p:embed/>
            </p:oleObj>
          </a:graphicData>
        </a:graphic>
      </p:graphicFrame>
      <p:sp>
        <p:nvSpPr>
          <p:cNvPr id="7202" name="TextBox 74"/>
          <p:cNvSpPr txBox="1">
            <a:spLocks noChangeArrowheads="1"/>
          </p:cNvSpPr>
          <p:nvPr/>
        </p:nvSpPr>
        <p:spPr bwMode="auto">
          <a:xfrm>
            <a:off x="2419350" y="2647950"/>
            <a:ext cx="590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03" name="TextBox 74"/>
          <p:cNvSpPr txBox="1">
            <a:spLocks noChangeArrowheads="1"/>
          </p:cNvSpPr>
          <p:nvPr/>
        </p:nvSpPr>
        <p:spPr bwMode="auto">
          <a:xfrm>
            <a:off x="3848100" y="1181100"/>
            <a:ext cx="590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04" name="TextBox 74"/>
          <p:cNvSpPr txBox="1">
            <a:spLocks noChangeArrowheads="1"/>
          </p:cNvSpPr>
          <p:nvPr/>
        </p:nvSpPr>
        <p:spPr bwMode="auto">
          <a:xfrm>
            <a:off x="5276850" y="1200150"/>
            <a:ext cx="590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05" name="TextBox 74"/>
          <p:cNvSpPr txBox="1">
            <a:spLocks noChangeArrowheads="1"/>
          </p:cNvSpPr>
          <p:nvPr/>
        </p:nvSpPr>
        <p:spPr bwMode="auto">
          <a:xfrm>
            <a:off x="7467600" y="1524000"/>
            <a:ext cx="590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06" name="TextBox 75"/>
          <p:cNvSpPr txBox="1">
            <a:spLocks noChangeArrowheads="1"/>
          </p:cNvSpPr>
          <p:nvPr/>
        </p:nvSpPr>
        <p:spPr bwMode="auto">
          <a:xfrm>
            <a:off x="6477000" y="3619500"/>
            <a:ext cx="590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07" name="TextBox 76"/>
          <p:cNvSpPr txBox="1">
            <a:spLocks noChangeArrowheads="1"/>
          </p:cNvSpPr>
          <p:nvPr/>
        </p:nvSpPr>
        <p:spPr bwMode="auto">
          <a:xfrm>
            <a:off x="6400800" y="2286000"/>
            <a:ext cx="590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1143000" y="2563812"/>
            <a:ext cx="6343650" cy="1627188"/>
          </a:xfrm>
          <a:custGeom>
            <a:avLst/>
            <a:gdLst>
              <a:gd name="connsiteX0" fmla="*/ 32379 w 6344215"/>
              <a:gd name="connsiteY0" fmla="*/ 1600200 h 1627182"/>
              <a:gd name="connsiteX1" fmla="*/ 146679 w 6344215"/>
              <a:gd name="connsiteY1" fmla="*/ 1504950 h 1627182"/>
              <a:gd name="connsiteX2" fmla="*/ 203829 w 6344215"/>
              <a:gd name="connsiteY2" fmla="*/ 1466850 h 1627182"/>
              <a:gd name="connsiteX3" fmla="*/ 241929 w 6344215"/>
              <a:gd name="connsiteY3" fmla="*/ 1409700 h 1627182"/>
              <a:gd name="connsiteX4" fmla="*/ 356229 w 6344215"/>
              <a:gd name="connsiteY4" fmla="*/ 1371600 h 1627182"/>
              <a:gd name="connsiteX5" fmla="*/ 413379 w 6344215"/>
              <a:gd name="connsiteY5" fmla="*/ 1352550 h 1627182"/>
              <a:gd name="connsiteX6" fmla="*/ 527679 w 6344215"/>
              <a:gd name="connsiteY6" fmla="*/ 1276350 h 1627182"/>
              <a:gd name="connsiteX7" fmla="*/ 565779 w 6344215"/>
              <a:gd name="connsiteY7" fmla="*/ 1219200 h 1627182"/>
              <a:gd name="connsiteX8" fmla="*/ 794379 w 6344215"/>
              <a:gd name="connsiteY8" fmla="*/ 1104900 h 1627182"/>
              <a:gd name="connsiteX9" fmla="*/ 984879 w 6344215"/>
              <a:gd name="connsiteY9" fmla="*/ 1047750 h 1627182"/>
              <a:gd name="connsiteX10" fmla="*/ 1099179 w 6344215"/>
              <a:gd name="connsiteY10" fmla="*/ 990600 h 1627182"/>
              <a:gd name="connsiteX11" fmla="*/ 1194429 w 6344215"/>
              <a:gd name="connsiteY11" fmla="*/ 895350 h 1627182"/>
              <a:gd name="connsiteX12" fmla="*/ 1251579 w 6344215"/>
              <a:gd name="connsiteY12" fmla="*/ 838200 h 1627182"/>
              <a:gd name="connsiteX13" fmla="*/ 1442079 w 6344215"/>
              <a:gd name="connsiteY13" fmla="*/ 704850 h 1627182"/>
              <a:gd name="connsiteX14" fmla="*/ 1499229 w 6344215"/>
              <a:gd name="connsiteY14" fmla="*/ 685800 h 1627182"/>
              <a:gd name="connsiteX15" fmla="*/ 1670679 w 6344215"/>
              <a:gd name="connsiteY15" fmla="*/ 552450 h 1627182"/>
              <a:gd name="connsiteX16" fmla="*/ 1804029 w 6344215"/>
              <a:gd name="connsiteY16" fmla="*/ 514350 h 1627182"/>
              <a:gd name="connsiteX17" fmla="*/ 1918329 w 6344215"/>
              <a:gd name="connsiteY17" fmla="*/ 476250 h 1627182"/>
              <a:gd name="connsiteX18" fmla="*/ 1975479 w 6344215"/>
              <a:gd name="connsiteY18" fmla="*/ 457200 h 1627182"/>
              <a:gd name="connsiteX19" fmla="*/ 2089779 w 6344215"/>
              <a:gd name="connsiteY19" fmla="*/ 400050 h 1627182"/>
              <a:gd name="connsiteX20" fmla="*/ 2146929 w 6344215"/>
              <a:gd name="connsiteY20" fmla="*/ 361950 h 1627182"/>
              <a:gd name="connsiteX21" fmla="*/ 2261229 w 6344215"/>
              <a:gd name="connsiteY21" fmla="*/ 323850 h 1627182"/>
              <a:gd name="connsiteX22" fmla="*/ 2318379 w 6344215"/>
              <a:gd name="connsiteY22" fmla="*/ 304800 h 1627182"/>
              <a:gd name="connsiteX23" fmla="*/ 2375529 w 6344215"/>
              <a:gd name="connsiteY23" fmla="*/ 285750 h 1627182"/>
              <a:gd name="connsiteX24" fmla="*/ 2489829 w 6344215"/>
              <a:gd name="connsiteY24" fmla="*/ 209550 h 1627182"/>
              <a:gd name="connsiteX25" fmla="*/ 2546979 w 6344215"/>
              <a:gd name="connsiteY25" fmla="*/ 190500 h 1627182"/>
              <a:gd name="connsiteX26" fmla="*/ 2604129 w 6344215"/>
              <a:gd name="connsiteY26" fmla="*/ 152400 h 1627182"/>
              <a:gd name="connsiteX27" fmla="*/ 2718429 w 6344215"/>
              <a:gd name="connsiteY27" fmla="*/ 114300 h 1627182"/>
              <a:gd name="connsiteX28" fmla="*/ 2775579 w 6344215"/>
              <a:gd name="connsiteY28" fmla="*/ 76200 h 1627182"/>
              <a:gd name="connsiteX29" fmla="*/ 2985129 w 6344215"/>
              <a:gd name="connsiteY29" fmla="*/ 19050 h 1627182"/>
              <a:gd name="connsiteX30" fmla="*/ 3042279 w 6344215"/>
              <a:gd name="connsiteY30" fmla="*/ 0 h 1627182"/>
              <a:gd name="connsiteX31" fmla="*/ 3404229 w 6344215"/>
              <a:gd name="connsiteY31" fmla="*/ 19050 h 1627182"/>
              <a:gd name="connsiteX32" fmla="*/ 3499479 w 6344215"/>
              <a:gd name="connsiteY32" fmla="*/ 114300 h 1627182"/>
              <a:gd name="connsiteX33" fmla="*/ 3632829 w 6344215"/>
              <a:gd name="connsiteY33" fmla="*/ 171450 h 1627182"/>
              <a:gd name="connsiteX34" fmla="*/ 3689979 w 6344215"/>
              <a:gd name="connsiteY34" fmla="*/ 209550 h 1627182"/>
              <a:gd name="connsiteX35" fmla="*/ 3766179 w 6344215"/>
              <a:gd name="connsiteY35" fmla="*/ 228600 h 1627182"/>
              <a:gd name="connsiteX36" fmla="*/ 3823329 w 6344215"/>
              <a:gd name="connsiteY36" fmla="*/ 247650 h 1627182"/>
              <a:gd name="connsiteX37" fmla="*/ 3861429 w 6344215"/>
              <a:gd name="connsiteY37" fmla="*/ 304800 h 1627182"/>
              <a:gd name="connsiteX38" fmla="*/ 3994779 w 6344215"/>
              <a:gd name="connsiteY38" fmla="*/ 381000 h 1627182"/>
              <a:gd name="connsiteX39" fmla="*/ 4109079 w 6344215"/>
              <a:gd name="connsiteY39" fmla="*/ 457200 h 1627182"/>
              <a:gd name="connsiteX40" fmla="*/ 4147179 w 6344215"/>
              <a:gd name="connsiteY40" fmla="*/ 514350 h 1627182"/>
              <a:gd name="connsiteX41" fmla="*/ 4299579 w 6344215"/>
              <a:gd name="connsiteY41" fmla="*/ 552450 h 1627182"/>
              <a:gd name="connsiteX42" fmla="*/ 4413879 w 6344215"/>
              <a:gd name="connsiteY42" fmla="*/ 609600 h 1627182"/>
              <a:gd name="connsiteX43" fmla="*/ 4471029 w 6344215"/>
              <a:gd name="connsiteY43" fmla="*/ 781050 h 1627182"/>
              <a:gd name="connsiteX44" fmla="*/ 4566279 w 6344215"/>
              <a:gd name="connsiteY44" fmla="*/ 990600 h 1627182"/>
              <a:gd name="connsiteX45" fmla="*/ 4661529 w 6344215"/>
              <a:gd name="connsiteY45" fmla="*/ 1085850 h 1627182"/>
              <a:gd name="connsiteX46" fmla="*/ 4756779 w 6344215"/>
              <a:gd name="connsiteY46" fmla="*/ 1104900 h 1627182"/>
              <a:gd name="connsiteX47" fmla="*/ 4832979 w 6344215"/>
              <a:gd name="connsiteY47" fmla="*/ 1123950 h 1627182"/>
              <a:gd name="connsiteX48" fmla="*/ 4909179 w 6344215"/>
              <a:gd name="connsiteY48" fmla="*/ 1238250 h 1627182"/>
              <a:gd name="connsiteX49" fmla="*/ 5023479 w 6344215"/>
              <a:gd name="connsiteY49" fmla="*/ 1314450 h 1627182"/>
              <a:gd name="connsiteX50" fmla="*/ 5156829 w 6344215"/>
              <a:gd name="connsiteY50" fmla="*/ 1352550 h 1627182"/>
              <a:gd name="connsiteX51" fmla="*/ 5213979 w 6344215"/>
              <a:gd name="connsiteY51" fmla="*/ 1409700 h 1627182"/>
              <a:gd name="connsiteX52" fmla="*/ 5252079 w 6344215"/>
              <a:gd name="connsiteY52" fmla="*/ 1466850 h 1627182"/>
              <a:gd name="connsiteX53" fmla="*/ 5404479 w 6344215"/>
              <a:gd name="connsiteY53" fmla="*/ 1485900 h 1627182"/>
              <a:gd name="connsiteX54" fmla="*/ 5518779 w 6344215"/>
              <a:gd name="connsiteY54" fmla="*/ 1524000 h 1627182"/>
              <a:gd name="connsiteX55" fmla="*/ 5633079 w 6344215"/>
              <a:gd name="connsiteY55" fmla="*/ 1581150 h 1627182"/>
              <a:gd name="connsiteX56" fmla="*/ 5842629 w 6344215"/>
              <a:gd name="connsiteY56" fmla="*/ 1600200 h 1627182"/>
              <a:gd name="connsiteX57" fmla="*/ 6052179 w 6344215"/>
              <a:gd name="connsiteY57" fmla="*/ 1581150 h 1627182"/>
              <a:gd name="connsiteX58" fmla="*/ 6109329 w 6344215"/>
              <a:gd name="connsiteY58" fmla="*/ 1562100 h 1627182"/>
              <a:gd name="connsiteX59" fmla="*/ 6204579 w 6344215"/>
              <a:gd name="connsiteY59" fmla="*/ 1543050 h 1627182"/>
              <a:gd name="connsiteX60" fmla="*/ 6337929 w 6344215"/>
              <a:gd name="connsiteY60" fmla="*/ 1581150 h 162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44215" h="1627182">
                <a:moveTo>
                  <a:pt x="32379" y="1600200"/>
                </a:moveTo>
                <a:cubicBezTo>
                  <a:pt x="174272" y="1505605"/>
                  <a:pt x="0" y="1627182"/>
                  <a:pt x="146679" y="1504950"/>
                </a:cubicBezTo>
                <a:cubicBezTo>
                  <a:pt x="164268" y="1490293"/>
                  <a:pt x="184779" y="1479550"/>
                  <a:pt x="203829" y="1466850"/>
                </a:cubicBezTo>
                <a:cubicBezTo>
                  <a:pt x="216529" y="1447800"/>
                  <a:pt x="222514" y="1421834"/>
                  <a:pt x="241929" y="1409700"/>
                </a:cubicBezTo>
                <a:cubicBezTo>
                  <a:pt x="275985" y="1388415"/>
                  <a:pt x="318129" y="1384300"/>
                  <a:pt x="356229" y="1371600"/>
                </a:cubicBezTo>
                <a:cubicBezTo>
                  <a:pt x="375279" y="1365250"/>
                  <a:pt x="396671" y="1363689"/>
                  <a:pt x="413379" y="1352550"/>
                </a:cubicBezTo>
                <a:lnTo>
                  <a:pt x="527679" y="1276350"/>
                </a:lnTo>
                <a:cubicBezTo>
                  <a:pt x="540379" y="1257300"/>
                  <a:pt x="548549" y="1234277"/>
                  <a:pt x="565779" y="1219200"/>
                </a:cubicBezTo>
                <a:cubicBezTo>
                  <a:pt x="640276" y="1154015"/>
                  <a:pt x="700856" y="1128281"/>
                  <a:pt x="794379" y="1104900"/>
                </a:cubicBezTo>
                <a:cubicBezTo>
                  <a:pt x="836975" y="1094251"/>
                  <a:pt x="957051" y="1066302"/>
                  <a:pt x="984879" y="1047750"/>
                </a:cubicBezTo>
                <a:cubicBezTo>
                  <a:pt x="1058737" y="998511"/>
                  <a:pt x="1020309" y="1016890"/>
                  <a:pt x="1099179" y="990600"/>
                </a:cubicBezTo>
                <a:cubicBezTo>
                  <a:pt x="1169029" y="885825"/>
                  <a:pt x="1099179" y="974725"/>
                  <a:pt x="1194429" y="895350"/>
                </a:cubicBezTo>
                <a:cubicBezTo>
                  <a:pt x="1215125" y="878103"/>
                  <a:pt x="1231124" y="855733"/>
                  <a:pt x="1251579" y="838200"/>
                </a:cubicBezTo>
                <a:cubicBezTo>
                  <a:pt x="1279242" y="814489"/>
                  <a:pt x="1424194" y="710812"/>
                  <a:pt x="1442079" y="704850"/>
                </a:cubicBezTo>
                <a:lnTo>
                  <a:pt x="1499229" y="685800"/>
                </a:lnTo>
                <a:cubicBezTo>
                  <a:pt x="1548539" y="636490"/>
                  <a:pt x="1602321" y="575236"/>
                  <a:pt x="1670679" y="552450"/>
                </a:cubicBezTo>
                <a:cubicBezTo>
                  <a:pt x="1862743" y="488429"/>
                  <a:pt x="1564827" y="586111"/>
                  <a:pt x="1804029" y="514350"/>
                </a:cubicBezTo>
                <a:cubicBezTo>
                  <a:pt x="1842496" y="502810"/>
                  <a:pt x="1880229" y="488950"/>
                  <a:pt x="1918329" y="476250"/>
                </a:cubicBezTo>
                <a:cubicBezTo>
                  <a:pt x="1937379" y="469900"/>
                  <a:pt x="1958771" y="468339"/>
                  <a:pt x="1975479" y="457200"/>
                </a:cubicBezTo>
                <a:cubicBezTo>
                  <a:pt x="2139263" y="348011"/>
                  <a:pt x="1932038" y="478920"/>
                  <a:pt x="2089779" y="400050"/>
                </a:cubicBezTo>
                <a:cubicBezTo>
                  <a:pt x="2110257" y="389811"/>
                  <a:pt x="2126007" y="371249"/>
                  <a:pt x="2146929" y="361950"/>
                </a:cubicBezTo>
                <a:cubicBezTo>
                  <a:pt x="2183629" y="345639"/>
                  <a:pt x="2223129" y="336550"/>
                  <a:pt x="2261229" y="323850"/>
                </a:cubicBezTo>
                <a:lnTo>
                  <a:pt x="2318379" y="304800"/>
                </a:lnTo>
                <a:cubicBezTo>
                  <a:pt x="2337429" y="298450"/>
                  <a:pt x="2358821" y="296889"/>
                  <a:pt x="2375529" y="285750"/>
                </a:cubicBezTo>
                <a:cubicBezTo>
                  <a:pt x="2413629" y="260350"/>
                  <a:pt x="2446388" y="224030"/>
                  <a:pt x="2489829" y="209550"/>
                </a:cubicBezTo>
                <a:cubicBezTo>
                  <a:pt x="2508879" y="203200"/>
                  <a:pt x="2529018" y="199480"/>
                  <a:pt x="2546979" y="190500"/>
                </a:cubicBezTo>
                <a:cubicBezTo>
                  <a:pt x="2567457" y="180261"/>
                  <a:pt x="2583207" y="161699"/>
                  <a:pt x="2604129" y="152400"/>
                </a:cubicBezTo>
                <a:cubicBezTo>
                  <a:pt x="2640829" y="136089"/>
                  <a:pt x="2685013" y="136577"/>
                  <a:pt x="2718429" y="114300"/>
                </a:cubicBezTo>
                <a:cubicBezTo>
                  <a:pt x="2737479" y="101600"/>
                  <a:pt x="2754657" y="85499"/>
                  <a:pt x="2775579" y="76200"/>
                </a:cubicBezTo>
                <a:cubicBezTo>
                  <a:pt x="2880669" y="29493"/>
                  <a:pt x="2882688" y="44660"/>
                  <a:pt x="2985129" y="19050"/>
                </a:cubicBezTo>
                <a:cubicBezTo>
                  <a:pt x="3004610" y="14180"/>
                  <a:pt x="3023229" y="6350"/>
                  <a:pt x="3042279" y="0"/>
                </a:cubicBezTo>
                <a:cubicBezTo>
                  <a:pt x="3162929" y="6350"/>
                  <a:pt x="3284520" y="2726"/>
                  <a:pt x="3404229" y="19050"/>
                </a:cubicBezTo>
                <a:cubicBezTo>
                  <a:pt x="3471042" y="28161"/>
                  <a:pt x="3458066" y="79789"/>
                  <a:pt x="3499479" y="114300"/>
                </a:cubicBezTo>
                <a:cubicBezTo>
                  <a:pt x="3558940" y="163851"/>
                  <a:pt x="3573274" y="141673"/>
                  <a:pt x="3632829" y="171450"/>
                </a:cubicBezTo>
                <a:cubicBezTo>
                  <a:pt x="3653307" y="181689"/>
                  <a:pt x="3668935" y="200531"/>
                  <a:pt x="3689979" y="209550"/>
                </a:cubicBezTo>
                <a:cubicBezTo>
                  <a:pt x="3714044" y="219863"/>
                  <a:pt x="3741005" y="221407"/>
                  <a:pt x="3766179" y="228600"/>
                </a:cubicBezTo>
                <a:cubicBezTo>
                  <a:pt x="3785487" y="234117"/>
                  <a:pt x="3804279" y="241300"/>
                  <a:pt x="3823329" y="247650"/>
                </a:cubicBezTo>
                <a:cubicBezTo>
                  <a:pt x="3836029" y="266700"/>
                  <a:pt x="3845240" y="288611"/>
                  <a:pt x="3861429" y="304800"/>
                </a:cubicBezTo>
                <a:cubicBezTo>
                  <a:pt x="3894378" y="337749"/>
                  <a:pt x="3957426" y="358588"/>
                  <a:pt x="3994779" y="381000"/>
                </a:cubicBezTo>
                <a:cubicBezTo>
                  <a:pt x="4034044" y="404559"/>
                  <a:pt x="4109079" y="457200"/>
                  <a:pt x="4109079" y="457200"/>
                </a:cubicBezTo>
                <a:cubicBezTo>
                  <a:pt x="4121779" y="476250"/>
                  <a:pt x="4129301" y="500047"/>
                  <a:pt x="4147179" y="514350"/>
                </a:cubicBezTo>
                <a:cubicBezTo>
                  <a:pt x="4166972" y="530185"/>
                  <a:pt x="4294404" y="551156"/>
                  <a:pt x="4299579" y="552450"/>
                </a:cubicBezTo>
                <a:cubicBezTo>
                  <a:pt x="4362675" y="568224"/>
                  <a:pt x="4358006" y="572351"/>
                  <a:pt x="4413879" y="609600"/>
                </a:cubicBezTo>
                <a:lnTo>
                  <a:pt x="4471029" y="781050"/>
                </a:lnTo>
                <a:cubicBezTo>
                  <a:pt x="4498001" y="861966"/>
                  <a:pt x="4509492" y="905420"/>
                  <a:pt x="4566279" y="990600"/>
                </a:cubicBezTo>
                <a:cubicBezTo>
                  <a:pt x="4597323" y="1037167"/>
                  <a:pt x="4605085" y="1064683"/>
                  <a:pt x="4661529" y="1085850"/>
                </a:cubicBezTo>
                <a:cubicBezTo>
                  <a:pt x="4691846" y="1097219"/>
                  <a:pt x="4725171" y="1097876"/>
                  <a:pt x="4756779" y="1104900"/>
                </a:cubicBezTo>
                <a:cubicBezTo>
                  <a:pt x="4782337" y="1110580"/>
                  <a:pt x="4807579" y="1117600"/>
                  <a:pt x="4832979" y="1123950"/>
                </a:cubicBezTo>
                <a:cubicBezTo>
                  <a:pt x="4858379" y="1162050"/>
                  <a:pt x="4871079" y="1212850"/>
                  <a:pt x="4909179" y="1238250"/>
                </a:cubicBezTo>
                <a:cubicBezTo>
                  <a:pt x="4947279" y="1263650"/>
                  <a:pt x="4979056" y="1303344"/>
                  <a:pt x="5023479" y="1314450"/>
                </a:cubicBezTo>
                <a:cubicBezTo>
                  <a:pt x="5119160" y="1338370"/>
                  <a:pt x="5074841" y="1325221"/>
                  <a:pt x="5156829" y="1352550"/>
                </a:cubicBezTo>
                <a:cubicBezTo>
                  <a:pt x="5175879" y="1371600"/>
                  <a:pt x="5196732" y="1389004"/>
                  <a:pt x="5213979" y="1409700"/>
                </a:cubicBezTo>
                <a:cubicBezTo>
                  <a:pt x="5228636" y="1427289"/>
                  <a:pt x="5230821" y="1458347"/>
                  <a:pt x="5252079" y="1466850"/>
                </a:cubicBezTo>
                <a:cubicBezTo>
                  <a:pt x="5299613" y="1485863"/>
                  <a:pt x="5353679" y="1479550"/>
                  <a:pt x="5404479" y="1485900"/>
                </a:cubicBezTo>
                <a:cubicBezTo>
                  <a:pt x="5442579" y="1498600"/>
                  <a:pt x="5485363" y="1501723"/>
                  <a:pt x="5518779" y="1524000"/>
                </a:cubicBezTo>
                <a:cubicBezTo>
                  <a:pt x="5559937" y="1551438"/>
                  <a:pt x="5582889" y="1573980"/>
                  <a:pt x="5633079" y="1581150"/>
                </a:cubicBezTo>
                <a:cubicBezTo>
                  <a:pt x="5702512" y="1591069"/>
                  <a:pt x="5772779" y="1593850"/>
                  <a:pt x="5842629" y="1600200"/>
                </a:cubicBezTo>
                <a:cubicBezTo>
                  <a:pt x="5912479" y="1593850"/>
                  <a:pt x="5982746" y="1591069"/>
                  <a:pt x="6052179" y="1581150"/>
                </a:cubicBezTo>
                <a:cubicBezTo>
                  <a:pt x="6072058" y="1578310"/>
                  <a:pt x="6089848" y="1566970"/>
                  <a:pt x="6109329" y="1562100"/>
                </a:cubicBezTo>
                <a:cubicBezTo>
                  <a:pt x="6140741" y="1554247"/>
                  <a:pt x="6172829" y="1549400"/>
                  <a:pt x="6204579" y="1543050"/>
                </a:cubicBezTo>
                <a:cubicBezTo>
                  <a:pt x="6344215" y="1562998"/>
                  <a:pt x="6337929" y="1517199"/>
                  <a:pt x="6337929" y="1581150"/>
                </a:cubicBezTo>
              </a:path>
            </a:pathLst>
          </a:custGeom>
          <a:ln w="107950">
            <a:solidFill>
              <a:srgbClr val="00B050"/>
            </a:solidFill>
            <a:prstDash val="sysDot"/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211" name="TextBox 74"/>
          <p:cNvSpPr txBox="1">
            <a:spLocks noChangeArrowheads="1"/>
          </p:cNvSpPr>
          <p:nvPr/>
        </p:nvSpPr>
        <p:spPr bwMode="auto">
          <a:xfrm>
            <a:off x="4248150" y="2667000"/>
            <a:ext cx="590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  <a:latin typeface="Comic Sans MS" pitchFamily="66" charset="0"/>
              </a:rPr>
              <a:t>S</a:t>
            </a:r>
            <a:r>
              <a:rPr lang="en-US" sz="2000" b="1" dirty="0">
                <a:solidFill>
                  <a:srgbClr val="92D050"/>
                </a:solidFill>
                <a:latin typeface="Comic Sans MS" pitchFamily="66" charset="0"/>
              </a:rPr>
              <a:t>i</a:t>
            </a:r>
            <a:endParaRPr lang="en-US" sz="28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60" name="TextBox 49"/>
          <p:cNvSpPr txBox="1">
            <a:spLocks noChangeArrowheads="1"/>
          </p:cNvSpPr>
          <p:nvPr/>
        </p:nvSpPr>
        <p:spPr bwMode="auto">
          <a:xfrm>
            <a:off x="1219200" y="2357735"/>
            <a:ext cx="933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E</a:t>
            </a:r>
            <a:r>
              <a:rPr lang="en-US" sz="2400" b="1" baseline="-25000" dirty="0" smtClean="0">
                <a:latin typeface="Comic Sans MS" pitchFamily="66" charset="0"/>
              </a:rPr>
              <a:t>b</a:t>
            </a:r>
            <a:r>
              <a:rPr lang="en-US" sz="2400" b="1" baseline="30000" dirty="0" smtClean="0">
                <a:latin typeface="Comic Sans MS" pitchFamily="66" charset="0"/>
              </a:rPr>
              <a:t>i,2</a:t>
            </a:r>
            <a:endParaRPr lang="en-US" sz="2400" b="1" dirty="0">
              <a:latin typeface="Comic Sans MS" pitchFamily="66" charset="0"/>
            </a:endParaRPr>
          </a:p>
        </p:txBody>
      </p:sp>
      <p:cxnSp>
        <p:nvCxnSpPr>
          <p:cNvPr id="74" name="Straight Arrow Connector 73"/>
          <p:cNvCxnSpPr>
            <a:stCxn id="72" idx="3"/>
          </p:cNvCxnSpPr>
          <p:nvPr/>
        </p:nvCxnSpPr>
        <p:spPr bwMode="auto">
          <a:xfrm rot="5400000">
            <a:off x="4536281" y="2756694"/>
            <a:ext cx="1108075" cy="808038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6200000" flipH="1">
            <a:off x="571500" y="4991100"/>
            <a:ext cx="6858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-76200" y="4343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itchFamily="66" charset="0"/>
              </a:rPr>
              <a:t>Energy per symbol </a:t>
            </a:r>
            <a:endParaRPr lang="en-US" b="1" dirty="0">
              <a:latin typeface="Comic Sans MS" pitchFamily="66" charset="0"/>
            </a:endParaRPr>
          </a:p>
        </p:txBody>
      </p:sp>
      <p:grpSp>
        <p:nvGrpSpPr>
          <p:cNvPr id="2" name="Group 80"/>
          <p:cNvGrpSpPr/>
          <p:nvPr/>
        </p:nvGrpSpPr>
        <p:grpSpPr>
          <a:xfrm>
            <a:off x="2286000" y="3695700"/>
            <a:ext cx="3543300" cy="1490365"/>
            <a:chOff x="2286000" y="3695700"/>
            <a:chExt cx="3543300" cy="1490365"/>
          </a:xfrm>
        </p:grpSpPr>
        <p:grpSp>
          <p:nvGrpSpPr>
            <p:cNvPr id="3" name="Group 79"/>
            <p:cNvGrpSpPr/>
            <p:nvPr/>
          </p:nvGrpSpPr>
          <p:grpSpPr>
            <a:xfrm>
              <a:off x="2286000" y="3695700"/>
              <a:ext cx="3543300" cy="1490365"/>
              <a:chOff x="2286000" y="3695700"/>
              <a:chExt cx="3543300" cy="1490365"/>
            </a:xfrm>
          </p:grpSpPr>
          <p:grpSp>
            <p:nvGrpSpPr>
              <p:cNvPr id="4" name="Group 69"/>
              <p:cNvGrpSpPr>
                <a:grpSpLocks/>
              </p:cNvGrpSpPr>
              <p:nvPr/>
            </p:nvGrpSpPr>
            <p:grpSpPr bwMode="auto">
              <a:xfrm>
                <a:off x="2286000" y="3695700"/>
                <a:ext cx="3543300" cy="1490365"/>
                <a:chOff x="2286000" y="3695700"/>
                <a:chExt cx="3543300" cy="1490365"/>
              </a:xfrm>
            </p:grpSpPr>
            <p:pic>
              <p:nvPicPr>
                <p:cNvPr id="7222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795588" y="4486275"/>
                  <a:ext cx="238125" cy="590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 type="none" w="lg" len="lg"/>
                  <a:tailEnd type="none" w="lg" len="lg"/>
                </a:ln>
              </p:spPr>
            </p:pic>
            <p:pic>
              <p:nvPicPr>
                <p:cNvPr id="7223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776538" y="3724275"/>
                  <a:ext cx="238125" cy="590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 type="none" w="lg" len="lg"/>
                  <a:tailEnd type="none" w="lg" len="lg"/>
                </a:ln>
              </p:spPr>
            </p:pic>
            <p:cxnSp>
              <p:nvCxnSpPr>
                <p:cNvPr id="38" name="Straight Arrow Connector 37"/>
                <p:cNvCxnSpPr/>
                <p:nvPr/>
              </p:nvCxnSpPr>
              <p:spPr bwMode="auto">
                <a:xfrm flipV="1">
                  <a:off x="3086100" y="4076700"/>
                  <a:ext cx="1295400" cy="13335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type="none" w="lg" len="lg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/>
                <p:nvPr/>
              </p:nvCxnSpPr>
              <p:spPr bwMode="auto">
                <a:xfrm>
                  <a:off x="4724400" y="4000500"/>
                  <a:ext cx="571500" cy="38100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type="none" w="lg" len="lg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/>
                <p:nvPr/>
              </p:nvCxnSpPr>
              <p:spPr bwMode="auto">
                <a:xfrm flipV="1">
                  <a:off x="3124200" y="4152900"/>
                  <a:ext cx="1219200" cy="64770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type="none" w="lg" len="lg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228" name="TextBox 74"/>
                <p:cNvSpPr txBox="1">
                  <a:spLocks noChangeArrowheads="1"/>
                </p:cNvSpPr>
                <p:nvPr/>
              </p:nvSpPr>
              <p:spPr bwMode="auto">
                <a:xfrm>
                  <a:off x="2286000" y="4057650"/>
                  <a:ext cx="5905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0000"/>
                      </a:solidFill>
                      <a:latin typeface="Comic Sans MS" pitchFamily="66" charset="0"/>
                    </a:rPr>
                    <a:t>Y</a:t>
                  </a:r>
                  <a:r>
                    <a:rPr lang="en-US" sz="2000" b="1" dirty="0">
                      <a:solidFill>
                        <a:srgbClr val="FF0000"/>
                      </a:solidFill>
                      <a:latin typeface="Comic Sans MS" pitchFamily="66" charset="0"/>
                    </a:rPr>
                    <a:t>4</a:t>
                  </a:r>
                  <a:endParaRPr lang="en-US" sz="2400" b="1" dirty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229" name="TextBox 74"/>
                <p:cNvSpPr txBox="1">
                  <a:spLocks noChangeArrowheads="1"/>
                </p:cNvSpPr>
                <p:nvPr/>
              </p:nvSpPr>
              <p:spPr bwMode="auto">
                <a:xfrm>
                  <a:off x="2305050" y="4724400"/>
                  <a:ext cx="5905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0000"/>
                      </a:solidFill>
                      <a:latin typeface="Comic Sans MS" pitchFamily="66" charset="0"/>
                    </a:rPr>
                    <a:t>Y</a:t>
                  </a:r>
                  <a:r>
                    <a:rPr lang="en-US" sz="2000" b="1" dirty="0">
                      <a:solidFill>
                        <a:srgbClr val="FF0000"/>
                      </a:solidFill>
                      <a:latin typeface="Comic Sans MS" pitchFamily="66" charset="0"/>
                    </a:rPr>
                    <a:t>6</a:t>
                  </a:r>
                  <a:endParaRPr lang="en-US" sz="2400" b="1" dirty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230" name="TextBox 74"/>
                <p:cNvSpPr txBox="1">
                  <a:spLocks noChangeArrowheads="1"/>
                </p:cNvSpPr>
                <p:nvPr/>
              </p:nvSpPr>
              <p:spPr bwMode="auto">
                <a:xfrm>
                  <a:off x="4324350" y="4324350"/>
                  <a:ext cx="704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0000"/>
                      </a:solidFill>
                      <a:latin typeface="Comic Sans MS" pitchFamily="66" charset="0"/>
                    </a:rPr>
                    <a:t>Y</a:t>
                  </a:r>
                  <a:r>
                    <a:rPr lang="en-US" sz="2000" b="1" dirty="0">
                      <a:solidFill>
                        <a:srgbClr val="FF0000"/>
                      </a:solidFill>
                      <a:latin typeface="Comic Sans MS" pitchFamily="66" charset="0"/>
                    </a:rPr>
                    <a:t>5</a:t>
                  </a:r>
                  <a:endParaRPr lang="en-US" sz="2400" b="1" dirty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231" name="TextBox 74"/>
                <p:cNvSpPr txBox="1">
                  <a:spLocks noChangeArrowheads="1"/>
                </p:cNvSpPr>
                <p:nvPr/>
              </p:nvSpPr>
              <p:spPr bwMode="auto">
                <a:xfrm>
                  <a:off x="3314700" y="3695700"/>
                  <a:ext cx="990600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l-GR" sz="2000" b="1" dirty="0" smtClean="0">
                      <a:latin typeface="Comic Sans MS" pitchFamily="66" charset="0"/>
                    </a:rPr>
                    <a:t>Ψ</a:t>
                  </a:r>
                  <a:r>
                    <a:rPr lang="en-US" sz="2000" b="1" dirty="0" smtClean="0">
                      <a:latin typeface="Comic Sans MS" pitchFamily="66" charset="0"/>
                    </a:rPr>
                    <a:t>(Y</a:t>
                  </a:r>
                  <a:r>
                    <a:rPr lang="en-US" sz="1600" b="1" dirty="0" smtClean="0">
                      <a:latin typeface="Comic Sans MS" pitchFamily="66" charset="0"/>
                    </a:rPr>
                    <a:t>4</a:t>
                  </a:r>
                  <a:r>
                    <a:rPr lang="en-US" sz="2000" b="1" dirty="0">
                      <a:latin typeface="Comic Sans MS" pitchFamily="66" charset="0"/>
                    </a:rPr>
                    <a:t>)</a:t>
                  </a:r>
                </a:p>
              </p:txBody>
            </p:sp>
            <p:sp>
              <p:nvSpPr>
                <p:cNvPr id="7232" name="TextBox 74"/>
                <p:cNvSpPr txBox="1">
                  <a:spLocks noChangeArrowheads="1"/>
                </p:cNvSpPr>
                <p:nvPr/>
              </p:nvSpPr>
              <p:spPr bwMode="auto">
                <a:xfrm>
                  <a:off x="3409950" y="4552950"/>
                  <a:ext cx="1162050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l-GR" sz="2000" b="1" dirty="0" smtClean="0">
                      <a:latin typeface="Comic Sans MS" pitchFamily="66" charset="0"/>
                    </a:rPr>
                    <a:t>Ψ</a:t>
                  </a:r>
                  <a:r>
                    <a:rPr lang="en-US" sz="2000" b="1" dirty="0" smtClean="0">
                      <a:latin typeface="Comic Sans MS" pitchFamily="66" charset="0"/>
                    </a:rPr>
                    <a:t>(Y</a:t>
                  </a:r>
                  <a:r>
                    <a:rPr lang="en-US" sz="1600" b="1" dirty="0" smtClean="0">
                      <a:latin typeface="Comic Sans MS" pitchFamily="66" charset="0"/>
                    </a:rPr>
                    <a:t>6</a:t>
                  </a:r>
                  <a:r>
                    <a:rPr lang="en-US" sz="2000" b="1" dirty="0">
                      <a:latin typeface="Comic Sans MS" pitchFamily="66" charset="0"/>
                    </a:rPr>
                    <a:t>)</a:t>
                  </a:r>
                </a:p>
              </p:txBody>
            </p:sp>
            <p:sp>
              <p:nvSpPr>
                <p:cNvPr id="7233" name="TextBox 74"/>
                <p:cNvSpPr txBox="1">
                  <a:spLocks noChangeArrowheads="1"/>
                </p:cNvSpPr>
                <p:nvPr/>
              </p:nvSpPr>
              <p:spPr bwMode="auto">
                <a:xfrm>
                  <a:off x="4838700" y="3771900"/>
                  <a:ext cx="990600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l-GR" sz="2000" b="1" dirty="0" smtClean="0">
                      <a:latin typeface="Comic Sans MS" pitchFamily="66" charset="0"/>
                    </a:rPr>
                    <a:t>Ψ</a:t>
                  </a:r>
                  <a:r>
                    <a:rPr lang="en-US" sz="2000" b="1" dirty="0" smtClean="0">
                      <a:latin typeface="Comic Sans MS" pitchFamily="66" charset="0"/>
                    </a:rPr>
                    <a:t>(Y</a:t>
                  </a:r>
                  <a:r>
                    <a:rPr lang="en-US" sz="1600" b="1" dirty="0" smtClean="0">
                      <a:latin typeface="Comic Sans MS" pitchFamily="66" charset="0"/>
                    </a:rPr>
                    <a:t>5</a:t>
                  </a:r>
                  <a:r>
                    <a:rPr lang="en-US" sz="2000" b="1" dirty="0">
                      <a:latin typeface="Comic Sans MS" pitchFamily="66" charset="0"/>
                    </a:rPr>
                    <a:t>)</a:t>
                  </a:r>
                </a:p>
              </p:txBody>
            </p:sp>
          </p:grpSp>
          <p:pic>
            <p:nvPicPr>
              <p:cNvPr id="7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19600" y="3733800"/>
                <a:ext cx="238125" cy="590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</p:grpSp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0" y="42100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</p:grp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8875" y="21336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2275" y="29908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6675" y="14668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68" name="TextBox 67"/>
          <p:cNvSpPr txBox="1"/>
          <p:nvPr/>
        </p:nvSpPr>
        <p:spPr>
          <a:xfrm>
            <a:off x="152400" y="1295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Energy per Symbol :</a:t>
            </a:r>
            <a:endParaRPr lang="en-US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2" name="TextBox 49"/>
          <p:cNvSpPr txBox="1">
            <a:spLocks noChangeArrowheads="1"/>
          </p:cNvSpPr>
          <p:nvPr/>
        </p:nvSpPr>
        <p:spPr bwMode="auto">
          <a:xfrm>
            <a:off x="2800350" y="1524000"/>
            <a:ext cx="933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E</a:t>
            </a:r>
            <a:r>
              <a:rPr lang="en-US" sz="2400" b="1" baseline="-25000" dirty="0" smtClean="0">
                <a:latin typeface="Comic Sans MS" pitchFamily="66" charset="0"/>
              </a:rPr>
              <a:t>b</a:t>
            </a:r>
            <a:r>
              <a:rPr lang="en-US" sz="2400" b="1" baseline="30000" dirty="0" smtClean="0">
                <a:latin typeface="Comic Sans MS" pitchFamily="66" charset="0"/>
              </a:rPr>
              <a:t>2,3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83" name="TextBox 49"/>
          <p:cNvSpPr txBox="1">
            <a:spLocks noChangeArrowheads="1"/>
          </p:cNvSpPr>
          <p:nvPr/>
        </p:nvSpPr>
        <p:spPr bwMode="auto">
          <a:xfrm>
            <a:off x="4400550" y="1219200"/>
            <a:ext cx="933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E</a:t>
            </a:r>
            <a:r>
              <a:rPr lang="en-US" sz="2400" b="1" baseline="-25000" dirty="0" smtClean="0">
                <a:latin typeface="Comic Sans MS" pitchFamily="66" charset="0"/>
              </a:rPr>
              <a:t>b</a:t>
            </a:r>
            <a:r>
              <a:rPr lang="en-US" sz="2400" b="1" baseline="30000" dirty="0" smtClean="0">
                <a:latin typeface="Comic Sans MS" pitchFamily="66" charset="0"/>
              </a:rPr>
              <a:t>3,4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84" name="TextBox 49"/>
          <p:cNvSpPr txBox="1">
            <a:spLocks noChangeArrowheads="1"/>
          </p:cNvSpPr>
          <p:nvPr/>
        </p:nvSpPr>
        <p:spPr bwMode="auto">
          <a:xfrm>
            <a:off x="5619750" y="1524000"/>
            <a:ext cx="933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E</a:t>
            </a:r>
            <a:r>
              <a:rPr lang="en-US" sz="2400" b="1" baseline="-25000" dirty="0" smtClean="0">
                <a:latin typeface="Comic Sans MS" pitchFamily="66" charset="0"/>
              </a:rPr>
              <a:t>b</a:t>
            </a:r>
            <a:r>
              <a:rPr lang="en-US" sz="2400" b="1" baseline="30000" dirty="0" smtClean="0">
                <a:latin typeface="Comic Sans MS" pitchFamily="66" charset="0"/>
              </a:rPr>
              <a:t>4,5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86" name="TextBox 49"/>
          <p:cNvSpPr txBox="1">
            <a:spLocks noChangeArrowheads="1"/>
          </p:cNvSpPr>
          <p:nvPr/>
        </p:nvSpPr>
        <p:spPr bwMode="auto">
          <a:xfrm>
            <a:off x="6838950" y="2057400"/>
            <a:ext cx="933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E</a:t>
            </a:r>
            <a:r>
              <a:rPr lang="en-US" sz="2400" b="1" baseline="-25000" dirty="0" smtClean="0">
                <a:latin typeface="Comic Sans MS" pitchFamily="66" charset="0"/>
              </a:rPr>
              <a:t>b</a:t>
            </a:r>
            <a:r>
              <a:rPr lang="en-US" sz="2400" b="1" baseline="30000" dirty="0" smtClean="0">
                <a:latin typeface="Comic Sans MS" pitchFamily="66" charset="0"/>
              </a:rPr>
              <a:t>6,5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87" name="TextBox 49"/>
          <p:cNvSpPr txBox="1">
            <a:spLocks noChangeArrowheads="1"/>
          </p:cNvSpPr>
          <p:nvPr/>
        </p:nvSpPr>
        <p:spPr bwMode="auto">
          <a:xfrm>
            <a:off x="5715000" y="2743200"/>
            <a:ext cx="933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E</a:t>
            </a:r>
            <a:r>
              <a:rPr lang="en-US" sz="2400" b="1" baseline="-25000" dirty="0" smtClean="0">
                <a:latin typeface="Comic Sans MS" pitchFamily="66" charset="0"/>
              </a:rPr>
              <a:t>b</a:t>
            </a:r>
            <a:r>
              <a:rPr lang="en-US" sz="2400" b="1" baseline="30000" dirty="0" smtClean="0">
                <a:latin typeface="Comic Sans MS" pitchFamily="66" charset="0"/>
              </a:rPr>
              <a:t>5,7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88" name="TextBox 49"/>
          <p:cNvSpPr txBox="1">
            <a:spLocks noChangeArrowheads="1"/>
          </p:cNvSpPr>
          <p:nvPr/>
        </p:nvSpPr>
        <p:spPr bwMode="auto">
          <a:xfrm>
            <a:off x="6934200" y="3576935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E</a:t>
            </a:r>
            <a:r>
              <a:rPr lang="en-US" sz="2400" b="1" baseline="-25000" dirty="0" smtClean="0">
                <a:latin typeface="Comic Sans MS" pitchFamily="66" charset="0"/>
              </a:rPr>
              <a:t>b</a:t>
            </a:r>
            <a:r>
              <a:rPr lang="en-US" sz="2400" b="1" baseline="30000" dirty="0" smtClean="0">
                <a:latin typeface="Comic Sans MS" pitchFamily="66" charset="0"/>
              </a:rPr>
              <a:t>7,sink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89" name="TextBox 49"/>
          <p:cNvSpPr txBox="1">
            <a:spLocks noChangeArrowheads="1"/>
          </p:cNvSpPr>
          <p:nvPr/>
        </p:nvSpPr>
        <p:spPr bwMode="auto">
          <a:xfrm>
            <a:off x="1581150" y="2891135"/>
            <a:ext cx="933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E</a:t>
            </a:r>
            <a:r>
              <a:rPr lang="en-US" sz="2400" b="1" baseline="-25000" dirty="0" smtClean="0">
                <a:latin typeface="Comic Sans MS" pitchFamily="66" charset="0"/>
              </a:rPr>
              <a:t>s</a:t>
            </a:r>
            <a:r>
              <a:rPr lang="en-US" sz="2400" b="1" baseline="30000" dirty="0" smtClean="0">
                <a:latin typeface="Comic Sans MS" pitchFamily="66" charset="0"/>
              </a:rPr>
              <a:t>i,2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90" name="TextBox 49"/>
          <p:cNvSpPr txBox="1">
            <a:spLocks noChangeArrowheads="1"/>
          </p:cNvSpPr>
          <p:nvPr/>
        </p:nvSpPr>
        <p:spPr bwMode="auto">
          <a:xfrm>
            <a:off x="3105150" y="2129135"/>
            <a:ext cx="933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E</a:t>
            </a:r>
            <a:r>
              <a:rPr lang="en-US" sz="2400" b="1" baseline="-25000" dirty="0" smtClean="0">
                <a:latin typeface="Comic Sans MS" pitchFamily="66" charset="0"/>
              </a:rPr>
              <a:t>s</a:t>
            </a:r>
            <a:r>
              <a:rPr lang="en-US" sz="2400" b="1" baseline="30000" dirty="0" smtClean="0">
                <a:latin typeface="Comic Sans MS" pitchFamily="66" charset="0"/>
              </a:rPr>
              <a:t>2,3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91" name="TextBox 49"/>
          <p:cNvSpPr txBox="1">
            <a:spLocks noChangeArrowheads="1"/>
          </p:cNvSpPr>
          <p:nvPr/>
        </p:nvSpPr>
        <p:spPr bwMode="auto">
          <a:xfrm>
            <a:off x="4248150" y="1905000"/>
            <a:ext cx="933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E</a:t>
            </a:r>
            <a:r>
              <a:rPr lang="en-US" sz="2400" b="1" baseline="-25000" dirty="0" smtClean="0">
                <a:latin typeface="Comic Sans MS" pitchFamily="66" charset="0"/>
              </a:rPr>
              <a:t>s</a:t>
            </a:r>
            <a:r>
              <a:rPr lang="en-US" sz="2400" b="1" baseline="30000" dirty="0" smtClean="0">
                <a:latin typeface="Comic Sans MS" pitchFamily="66" charset="0"/>
              </a:rPr>
              <a:t>3,4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92" name="TextBox 49"/>
          <p:cNvSpPr txBox="1">
            <a:spLocks noChangeArrowheads="1"/>
          </p:cNvSpPr>
          <p:nvPr/>
        </p:nvSpPr>
        <p:spPr bwMode="auto">
          <a:xfrm>
            <a:off x="5181600" y="2057400"/>
            <a:ext cx="933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E</a:t>
            </a:r>
            <a:r>
              <a:rPr lang="en-US" sz="2400" b="1" baseline="-25000" dirty="0" smtClean="0">
                <a:latin typeface="Comic Sans MS" pitchFamily="66" charset="0"/>
              </a:rPr>
              <a:t>s</a:t>
            </a:r>
            <a:r>
              <a:rPr lang="en-US" sz="2400" b="1" baseline="30000" dirty="0" smtClean="0">
                <a:latin typeface="Comic Sans MS" pitchFamily="66" charset="0"/>
              </a:rPr>
              <a:t>4,5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93" name="TextBox 49"/>
          <p:cNvSpPr txBox="1">
            <a:spLocks noChangeArrowheads="1"/>
          </p:cNvSpPr>
          <p:nvPr/>
        </p:nvSpPr>
        <p:spPr bwMode="auto">
          <a:xfrm>
            <a:off x="6457950" y="1524000"/>
            <a:ext cx="933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E</a:t>
            </a:r>
            <a:r>
              <a:rPr lang="en-US" sz="2400" b="1" baseline="-25000" dirty="0" smtClean="0">
                <a:latin typeface="Comic Sans MS" pitchFamily="66" charset="0"/>
              </a:rPr>
              <a:t>s</a:t>
            </a:r>
            <a:r>
              <a:rPr lang="en-US" sz="2400" b="1" baseline="30000" dirty="0" smtClean="0">
                <a:latin typeface="Comic Sans MS" pitchFamily="66" charset="0"/>
              </a:rPr>
              <a:t>6,5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94" name="TextBox 49"/>
          <p:cNvSpPr txBox="1">
            <a:spLocks noChangeArrowheads="1"/>
          </p:cNvSpPr>
          <p:nvPr/>
        </p:nvSpPr>
        <p:spPr bwMode="auto">
          <a:xfrm>
            <a:off x="6534150" y="2590800"/>
            <a:ext cx="933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E</a:t>
            </a:r>
            <a:r>
              <a:rPr lang="en-US" sz="2400" b="1" baseline="-25000" dirty="0" smtClean="0">
                <a:latin typeface="Comic Sans MS" pitchFamily="66" charset="0"/>
              </a:rPr>
              <a:t>s</a:t>
            </a:r>
            <a:r>
              <a:rPr lang="en-US" sz="2400" b="1" baseline="30000" dirty="0" smtClean="0">
                <a:latin typeface="Comic Sans MS" pitchFamily="66" charset="0"/>
              </a:rPr>
              <a:t>5,7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95" name="TextBox 49"/>
          <p:cNvSpPr txBox="1">
            <a:spLocks noChangeArrowheads="1"/>
          </p:cNvSpPr>
          <p:nvPr/>
        </p:nvSpPr>
        <p:spPr bwMode="auto">
          <a:xfrm>
            <a:off x="7162800" y="3043535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E</a:t>
            </a:r>
            <a:r>
              <a:rPr lang="en-US" sz="2400" b="1" baseline="-25000" dirty="0" smtClean="0">
                <a:latin typeface="Comic Sans MS" pitchFamily="66" charset="0"/>
              </a:rPr>
              <a:t>s</a:t>
            </a:r>
            <a:r>
              <a:rPr lang="en-US" sz="2400" b="1" baseline="30000" dirty="0" smtClean="0">
                <a:latin typeface="Comic Sans MS" pitchFamily="66" charset="0"/>
              </a:rPr>
              <a:t>7,sink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67" name="Rectangle 6"/>
          <p:cNvSpPr txBox="1">
            <a:spLocks noChangeArrowheads="1"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II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. System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Model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j-cs"/>
            </a:endParaRPr>
          </a:p>
        </p:txBody>
      </p:sp>
      <p:sp>
        <p:nvSpPr>
          <p:cNvPr id="80" name="Slide Number Placeholder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1" name="Footer Placeholder 8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56" grpId="0" animBg="1"/>
      <p:bldP spid="7211" grpId="0"/>
      <p:bldP spid="60" grpId="0"/>
      <p:bldP spid="70" grpId="0"/>
      <p:bldP spid="82" grpId="0"/>
      <p:bldP spid="83" grpId="0"/>
      <p:bldP spid="84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 bwMode="auto">
          <a:xfrm>
            <a:off x="5029200" y="1143000"/>
            <a:ext cx="3181350" cy="171450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headEnd type="stealth" w="lg" len="lg"/>
            <a:tailEnd type="stealth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marL="230188" indent="-230188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8738" y="14001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14001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288" y="29813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8888" y="20478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cxnSp>
        <p:nvCxnSpPr>
          <p:cNvPr id="40" name="Straight Arrow Connector 39"/>
          <p:cNvCxnSpPr/>
          <p:nvPr/>
        </p:nvCxnSpPr>
        <p:spPr bwMode="auto">
          <a:xfrm flipV="1">
            <a:off x="1181100" y="2457450"/>
            <a:ext cx="1214438" cy="7810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 flipV="1">
            <a:off x="2767013" y="1924050"/>
            <a:ext cx="871537" cy="4191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 flipV="1">
            <a:off x="4267200" y="1809750"/>
            <a:ext cx="876300" cy="190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>
            <a:off x="5486400" y="1847850"/>
            <a:ext cx="647700" cy="4953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 bwMode="auto">
          <a:xfrm rot="10800000" flipV="1">
            <a:off x="6534150" y="1866900"/>
            <a:ext cx="590550" cy="4572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 rot="16200000" flipH="1">
            <a:off x="6246019" y="2917031"/>
            <a:ext cx="590550" cy="204788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 bwMode="auto">
          <a:xfrm>
            <a:off x="7181850" y="3409950"/>
            <a:ext cx="514350" cy="1714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18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1913" y="2590800"/>
            <a:ext cx="676275" cy="16764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7190" name="TextBox 73"/>
          <p:cNvSpPr txBox="1">
            <a:spLocks noChangeArrowheads="1"/>
          </p:cNvSpPr>
          <p:nvPr/>
        </p:nvSpPr>
        <p:spPr bwMode="auto">
          <a:xfrm>
            <a:off x="7239000" y="4186535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Sink Node</a:t>
            </a:r>
          </a:p>
        </p:txBody>
      </p:sp>
      <p:sp>
        <p:nvSpPr>
          <p:cNvPr id="7191" name="TextBox 74"/>
          <p:cNvSpPr txBox="1">
            <a:spLocks noChangeArrowheads="1"/>
          </p:cNvSpPr>
          <p:nvPr/>
        </p:nvSpPr>
        <p:spPr bwMode="auto">
          <a:xfrm>
            <a:off x="552450" y="3562350"/>
            <a:ext cx="590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52" name="TextBox 49"/>
          <p:cNvSpPr txBox="1">
            <a:spLocks noChangeArrowheads="1"/>
          </p:cNvSpPr>
          <p:nvPr/>
        </p:nvSpPr>
        <p:spPr bwMode="auto">
          <a:xfrm>
            <a:off x="1714500" y="2800350"/>
            <a:ext cx="933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 dirty="0" smtClean="0">
                <a:latin typeface="Comic Sans MS" pitchFamily="66" charset="0"/>
              </a:rPr>
              <a:t>Λ</a:t>
            </a:r>
            <a:r>
              <a:rPr lang="en-US" b="1" dirty="0" smtClean="0">
                <a:latin typeface="Comic Sans MS" pitchFamily="66" charset="0"/>
              </a:rPr>
              <a:t>1,2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5153" name="TextBox 53"/>
          <p:cNvSpPr txBox="1">
            <a:spLocks noChangeArrowheads="1"/>
          </p:cNvSpPr>
          <p:nvPr/>
        </p:nvSpPr>
        <p:spPr bwMode="auto">
          <a:xfrm>
            <a:off x="3086100" y="2171700"/>
            <a:ext cx="819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 dirty="0" smtClean="0">
                <a:latin typeface="Comic Sans MS" pitchFamily="66" charset="0"/>
              </a:rPr>
              <a:t>Λ</a:t>
            </a:r>
            <a:r>
              <a:rPr lang="en-US" b="1" dirty="0" smtClean="0">
                <a:latin typeface="Comic Sans MS" pitchFamily="66" charset="0"/>
              </a:rPr>
              <a:t>2,3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5154" name="TextBox 55"/>
          <p:cNvSpPr txBox="1">
            <a:spLocks noChangeArrowheads="1"/>
          </p:cNvSpPr>
          <p:nvPr/>
        </p:nvSpPr>
        <p:spPr bwMode="auto">
          <a:xfrm>
            <a:off x="4267200" y="1885950"/>
            <a:ext cx="800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latin typeface="Comic Sans MS" pitchFamily="66" charset="0"/>
              </a:rPr>
              <a:t>Λ</a:t>
            </a:r>
            <a:r>
              <a:rPr lang="en-US" b="1" dirty="0" smtClean="0">
                <a:latin typeface="Comic Sans MS" pitchFamily="66" charset="0"/>
              </a:rPr>
              <a:t>3,4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5155" name="TextBox 57"/>
          <p:cNvSpPr txBox="1">
            <a:spLocks noChangeArrowheads="1"/>
          </p:cNvSpPr>
          <p:nvPr/>
        </p:nvSpPr>
        <p:spPr bwMode="auto">
          <a:xfrm>
            <a:off x="5295900" y="2152650"/>
            <a:ext cx="87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latin typeface="Comic Sans MS" pitchFamily="66" charset="0"/>
              </a:rPr>
              <a:t>Λ</a:t>
            </a:r>
            <a:r>
              <a:rPr lang="en-US" b="1" dirty="0" smtClean="0">
                <a:latin typeface="Comic Sans MS" pitchFamily="66" charset="0"/>
              </a:rPr>
              <a:t>4,5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5156" name="TextBox 59"/>
          <p:cNvSpPr txBox="1">
            <a:spLocks noChangeArrowheads="1"/>
          </p:cNvSpPr>
          <p:nvPr/>
        </p:nvSpPr>
        <p:spPr bwMode="auto">
          <a:xfrm>
            <a:off x="6896100" y="2038350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R</a:t>
            </a:r>
            <a:r>
              <a:rPr lang="en-US" b="1" dirty="0">
                <a:latin typeface="Comic Sans MS" pitchFamily="66" charset="0"/>
              </a:rPr>
              <a:t>6,5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5157" name="TextBox 61"/>
          <p:cNvSpPr txBox="1">
            <a:spLocks noChangeArrowheads="1"/>
          </p:cNvSpPr>
          <p:nvPr/>
        </p:nvSpPr>
        <p:spPr bwMode="auto">
          <a:xfrm>
            <a:off x="5753100" y="2857500"/>
            <a:ext cx="723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 dirty="0" smtClean="0">
                <a:latin typeface="Comic Sans MS" pitchFamily="66" charset="0"/>
              </a:rPr>
              <a:t>Λ</a:t>
            </a:r>
            <a:r>
              <a:rPr lang="en-US" b="1" dirty="0" smtClean="0">
                <a:latin typeface="Comic Sans MS" pitchFamily="66" charset="0"/>
              </a:rPr>
              <a:t>5,7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5158" name="TextBox 63"/>
          <p:cNvSpPr txBox="1">
            <a:spLocks noChangeArrowheads="1"/>
          </p:cNvSpPr>
          <p:nvPr/>
        </p:nvSpPr>
        <p:spPr bwMode="auto">
          <a:xfrm>
            <a:off x="7048500" y="2933700"/>
            <a:ext cx="1181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latin typeface="Comic Sans MS" pitchFamily="66" charset="0"/>
              </a:rPr>
              <a:t>Λ</a:t>
            </a:r>
            <a:r>
              <a:rPr lang="en-US" b="1" dirty="0" smtClean="0">
                <a:latin typeface="Comic Sans MS" pitchFamily="66" charset="0"/>
              </a:rPr>
              <a:t>7,sink</a:t>
            </a:r>
            <a:endParaRPr lang="en-US" sz="2400" b="1" dirty="0">
              <a:latin typeface="Comic Sans MS" pitchFamily="66" charset="0"/>
            </a:endParaRPr>
          </a:p>
        </p:txBody>
      </p:sp>
      <p:graphicFrame>
        <p:nvGraphicFramePr>
          <p:cNvPr id="5123" name="Object 9"/>
          <p:cNvGraphicFramePr>
            <a:graphicFrameLocks noChangeAspect="1"/>
          </p:cNvGraphicFramePr>
          <p:nvPr/>
        </p:nvGraphicFramePr>
        <p:xfrm>
          <a:off x="1065213" y="4648200"/>
          <a:ext cx="7011987" cy="2098675"/>
        </p:xfrm>
        <a:graphic>
          <a:graphicData uri="http://schemas.openxmlformats.org/presentationml/2006/ole">
            <p:oleObj spid="_x0000_s322562" name="Equation" r:id="rId6" imgW="2882880" imgH="863280" progId="Equation.DSMT4">
              <p:embed/>
            </p:oleObj>
          </a:graphicData>
        </a:graphic>
      </p:graphicFrame>
      <p:sp>
        <p:nvSpPr>
          <p:cNvPr id="7202" name="TextBox 74"/>
          <p:cNvSpPr txBox="1">
            <a:spLocks noChangeArrowheads="1"/>
          </p:cNvSpPr>
          <p:nvPr/>
        </p:nvSpPr>
        <p:spPr bwMode="auto">
          <a:xfrm>
            <a:off x="2419350" y="2647950"/>
            <a:ext cx="590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03" name="TextBox 74"/>
          <p:cNvSpPr txBox="1">
            <a:spLocks noChangeArrowheads="1"/>
          </p:cNvSpPr>
          <p:nvPr/>
        </p:nvSpPr>
        <p:spPr bwMode="auto">
          <a:xfrm>
            <a:off x="3848100" y="1181100"/>
            <a:ext cx="590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04" name="TextBox 74"/>
          <p:cNvSpPr txBox="1">
            <a:spLocks noChangeArrowheads="1"/>
          </p:cNvSpPr>
          <p:nvPr/>
        </p:nvSpPr>
        <p:spPr bwMode="auto">
          <a:xfrm>
            <a:off x="5276850" y="1200150"/>
            <a:ext cx="590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05" name="TextBox 74"/>
          <p:cNvSpPr txBox="1">
            <a:spLocks noChangeArrowheads="1"/>
          </p:cNvSpPr>
          <p:nvPr/>
        </p:nvSpPr>
        <p:spPr bwMode="auto">
          <a:xfrm>
            <a:off x="7467600" y="1524000"/>
            <a:ext cx="590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06" name="TextBox 75"/>
          <p:cNvSpPr txBox="1">
            <a:spLocks noChangeArrowheads="1"/>
          </p:cNvSpPr>
          <p:nvPr/>
        </p:nvSpPr>
        <p:spPr bwMode="auto">
          <a:xfrm>
            <a:off x="6477000" y="3619500"/>
            <a:ext cx="590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07" name="TextBox 76"/>
          <p:cNvSpPr txBox="1">
            <a:spLocks noChangeArrowheads="1"/>
          </p:cNvSpPr>
          <p:nvPr/>
        </p:nvSpPr>
        <p:spPr bwMode="auto">
          <a:xfrm>
            <a:off x="6610350" y="2457450"/>
            <a:ext cx="590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1143000" y="2438400"/>
            <a:ext cx="6343650" cy="1627188"/>
          </a:xfrm>
          <a:custGeom>
            <a:avLst/>
            <a:gdLst>
              <a:gd name="connsiteX0" fmla="*/ 32379 w 6344215"/>
              <a:gd name="connsiteY0" fmla="*/ 1600200 h 1627182"/>
              <a:gd name="connsiteX1" fmla="*/ 146679 w 6344215"/>
              <a:gd name="connsiteY1" fmla="*/ 1504950 h 1627182"/>
              <a:gd name="connsiteX2" fmla="*/ 203829 w 6344215"/>
              <a:gd name="connsiteY2" fmla="*/ 1466850 h 1627182"/>
              <a:gd name="connsiteX3" fmla="*/ 241929 w 6344215"/>
              <a:gd name="connsiteY3" fmla="*/ 1409700 h 1627182"/>
              <a:gd name="connsiteX4" fmla="*/ 356229 w 6344215"/>
              <a:gd name="connsiteY4" fmla="*/ 1371600 h 1627182"/>
              <a:gd name="connsiteX5" fmla="*/ 413379 w 6344215"/>
              <a:gd name="connsiteY5" fmla="*/ 1352550 h 1627182"/>
              <a:gd name="connsiteX6" fmla="*/ 527679 w 6344215"/>
              <a:gd name="connsiteY6" fmla="*/ 1276350 h 1627182"/>
              <a:gd name="connsiteX7" fmla="*/ 565779 w 6344215"/>
              <a:gd name="connsiteY7" fmla="*/ 1219200 h 1627182"/>
              <a:gd name="connsiteX8" fmla="*/ 794379 w 6344215"/>
              <a:gd name="connsiteY8" fmla="*/ 1104900 h 1627182"/>
              <a:gd name="connsiteX9" fmla="*/ 984879 w 6344215"/>
              <a:gd name="connsiteY9" fmla="*/ 1047750 h 1627182"/>
              <a:gd name="connsiteX10" fmla="*/ 1099179 w 6344215"/>
              <a:gd name="connsiteY10" fmla="*/ 990600 h 1627182"/>
              <a:gd name="connsiteX11" fmla="*/ 1194429 w 6344215"/>
              <a:gd name="connsiteY11" fmla="*/ 895350 h 1627182"/>
              <a:gd name="connsiteX12" fmla="*/ 1251579 w 6344215"/>
              <a:gd name="connsiteY12" fmla="*/ 838200 h 1627182"/>
              <a:gd name="connsiteX13" fmla="*/ 1442079 w 6344215"/>
              <a:gd name="connsiteY13" fmla="*/ 704850 h 1627182"/>
              <a:gd name="connsiteX14" fmla="*/ 1499229 w 6344215"/>
              <a:gd name="connsiteY14" fmla="*/ 685800 h 1627182"/>
              <a:gd name="connsiteX15" fmla="*/ 1670679 w 6344215"/>
              <a:gd name="connsiteY15" fmla="*/ 552450 h 1627182"/>
              <a:gd name="connsiteX16" fmla="*/ 1804029 w 6344215"/>
              <a:gd name="connsiteY16" fmla="*/ 514350 h 1627182"/>
              <a:gd name="connsiteX17" fmla="*/ 1918329 w 6344215"/>
              <a:gd name="connsiteY17" fmla="*/ 476250 h 1627182"/>
              <a:gd name="connsiteX18" fmla="*/ 1975479 w 6344215"/>
              <a:gd name="connsiteY18" fmla="*/ 457200 h 1627182"/>
              <a:gd name="connsiteX19" fmla="*/ 2089779 w 6344215"/>
              <a:gd name="connsiteY19" fmla="*/ 400050 h 1627182"/>
              <a:gd name="connsiteX20" fmla="*/ 2146929 w 6344215"/>
              <a:gd name="connsiteY20" fmla="*/ 361950 h 1627182"/>
              <a:gd name="connsiteX21" fmla="*/ 2261229 w 6344215"/>
              <a:gd name="connsiteY21" fmla="*/ 323850 h 1627182"/>
              <a:gd name="connsiteX22" fmla="*/ 2318379 w 6344215"/>
              <a:gd name="connsiteY22" fmla="*/ 304800 h 1627182"/>
              <a:gd name="connsiteX23" fmla="*/ 2375529 w 6344215"/>
              <a:gd name="connsiteY23" fmla="*/ 285750 h 1627182"/>
              <a:gd name="connsiteX24" fmla="*/ 2489829 w 6344215"/>
              <a:gd name="connsiteY24" fmla="*/ 209550 h 1627182"/>
              <a:gd name="connsiteX25" fmla="*/ 2546979 w 6344215"/>
              <a:gd name="connsiteY25" fmla="*/ 190500 h 1627182"/>
              <a:gd name="connsiteX26" fmla="*/ 2604129 w 6344215"/>
              <a:gd name="connsiteY26" fmla="*/ 152400 h 1627182"/>
              <a:gd name="connsiteX27" fmla="*/ 2718429 w 6344215"/>
              <a:gd name="connsiteY27" fmla="*/ 114300 h 1627182"/>
              <a:gd name="connsiteX28" fmla="*/ 2775579 w 6344215"/>
              <a:gd name="connsiteY28" fmla="*/ 76200 h 1627182"/>
              <a:gd name="connsiteX29" fmla="*/ 2985129 w 6344215"/>
              <a:gd name="connsiteY29" fmla="*/ 19050 h 1627182"/>
              <a:gd name="connsiteX30" fmla="*/ 3042279 w 6344215"/>
              <a:gd name="connsiteY30" fmla="*/ 0 h 1627182"/>
              <a:gd name="connsiteX31" fmla="*/ 3404229 w 6344215"/>
              <a:gd name="connsiteY31" fmla="*/ 19050 h 1627182"/>
              <a:gd name="connsiteX32" fmla="*/ 3499479 w 6344215"/>
              <a:gd name="connsiteY32" fmla="*/ 114300 h 1627182"/>
              <a:gd name="connsiteX33" fmla="*/ 3632829 w 6344215"/>
              <a:gd name="connsiteY33" fmla="*/ 171450 h 1627182"/>
              <a:gd name="connsiteX34" fmla="*/ 3689979 w 6344215"/>
              <a:gd name="connsiteY34" fmla="*/ 209550 h 1627182"/>
              <a:gd name="connsiteX35" fmla="*/ 3766179 w 6344215"/>
              <a:gd name="connsiteY35" fmla="*/ 228600 h 1627182"/>
              <a:gd name="connsiteX36" fmla="*/ 3823329 w 6344215"/>
              <a:gd name="connsiteY36" fmla="*/ 247650 h 1627182"/>
              <a:gd name="connsiteX37" fmla="*/ 3861429 w 6344215"/>
              <a:gd name="connsiteY37" fmla="*/ 304800 h 1627182"/>
              <a:gd name="connsiteX38" fmla="*/ 3994779 w 6344215"/>
              <a:gd name="connsiteY38" fmla="*/ 381000 h 1627182"/>
              <a:gd name="connsiteX39" fmla="*/ 4109079 w 6344215"/>
              <a:gd name="connsiteY39" fmla="*/ 457200 h 1627182"/>
              <a:gd name="connsiteX40" fmla="*/ 4147179 w 6344215"/>
              <a:gd name="connsiteY40" fmla="*/ 514350 h 1627182"/>
              <a:gd name="connsiteX41" fmla="*/ 4299579 w 6344215"/>
              <a:gd name="connsiteY41" fmla="*/ 552450 h 1627182"/>
              <a:gd name="connsiteX42" fmla="*/ 4413879 w 6344215"/>
              <a:gd name="connsiteY42" fmla="*/ 609600 h 1627182"/>
              <a:gd name="connsiteX43" fmla="*/ 4471029 w 6344215"/>
              <a:gd name="connsiteY43" fmla="*/ 781050 h 1627182"/>
              <a:gd name="connsiteX44" fmla="*/ 4566279 w 6344215"/>
              <a:gd name="connsiteY44" fmla="*/ 990600 h 1627182"/>
              <a:gd name="connsiteX45" fmla="*/ 4661529 w 6344215"/>
              <a:gd name="connsiteY45" fmla="*/ 1085850 h 1627182"/>
              <a:gd name="connsiteX46" fmla="*/ 4756779 w 6344215"/>
              <a:gd name="connsiteY46" fmla="*/ 1104900 h 1627182"/>
              <a:gd name="connsiteX47" fmla="*/ 4832979 w 6344215"/>
              <a:gd name="connsiteY47" fmla="*/ 1123950 h 1627182"/>
              <a:gd name="connsiteX48" fmla="*/ 4909179 w 6344215"/>
              <a:gd name="connsiteY48" fmla="*/ 1238250 h 1627182"/>
              <a:gd name="connsiteX49" fmla="*/ 5023479 w 6344215"/>
              <a:gd name="connsiteY49" fmla="*/ 1314450 h 1627182"/>
              <a:gd name="connsiteX50" fmla="*/ 5156829 w 6344215"/>
              <a:gd name="connsiteY50" fmla="*/ 1352550 h 1627182"/>
              <a:gd name="connsiteX51" fmla="*/ 5213979 w 6344215"/>
              <a:gd name="connsiteY51" fmla="*/ 1409700 h 1627182"/>
              <a:gd name="connsiteX52" fmla="*/ 5252079 w 6344215"/>
              <a:gd name="connsiteY52" fmla="*/ 1466850 h 1627182"/>
              <a:gd name="connsiteX53" fmla="*/ 5404479 w 6344215"/>
              <a:gd name="connsiteY53" fmla="*/ 1485900 h 1627182"/>
              <a:gd name="connsiteX54" fmla="*/ 5518779 w 6344215"/>
              <a:gd name="connsiteY54" fmla="*/ 1524000 h 1627182"/>
              <a:gd name="connsiteX55" fmla="*/ 5633079 w 6344215"/>
              <a:gd name="connsiteY55" fmla="*/ 1581150 h 1627182"/>
              <a:gd name="connsiteX56" fmla="*/ 5842629 w 6344215"/>
              <a:gd name="connsiteY56" fmla="*/ 1600200 h 1627182"/>
              <a:gd name="connsiteX57" fmla="*/ 6052179 w 6344215"/>
              <a:gd name="connsiteY57" fmla="*/ 1581150 h 1627182"/>
              <a:gd name="connsiteX58" fmla="*/ 6109329 w 6344215"/>
              <a:gd name="connsiteY58" fmla="*/ 1562100 h 1627182"/>
              <a:gd name="connsiteX59" fmla="*/ 6204579 w 6344215"/>
              <a:gd name="connsiteY59" fmla="*/ 1543050 h 1627182"/>
              <a:gd name="connsiteX60" fmla="*/ 6337929 w 6344215"/>
              <a:gd name="connsiteY60" fmla="*/ 1581150 h 162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44215" h="1627182">
                <a:moveTo>
                  <a:pt x="32379" y="1600200"/>
                </a:moveTo>
                <a:cubicBezTo>
                  <a:pt x="174272" y="1505605"/>
                  <a:pt x="0" y="1627182"/>
                  <a:pt x="146679" y="1504950"/>
                </a:cubicBezTo>
                <a:cubicBezTo>
                  <a:pt x="164268" y="1490293"/>
                  <a:pt x="184779" y="1479550"/>
                  <a:pt x="203829" y="1466850"/>
                </a:cubicBezTo>
                <a:cubicBezTo>
                  <a:pt x="216529" y="1447800"/>
                  <a:pt x="222514" y="1421834"/>
                  <a:pt x="241929" y="1409700"/>
                </a:cubicBezTo>
                <a:cubicBezTo>
                  <a:pt x="275985" y="1388415"/>
                  <a:pt x="318129" y="1384300"/>
                  <a:pt x="356229" y="1371600"/>
                </a:cubicBezTo>
                <a:cubicBezTo>
                  <a:pt x="375279" y="1365250"/>
                  <a:pt x="396671" y="1363689"/>
                  <a:pt x="413379" y="1352550"/>
                </a:cubicBezTo>
                <a:lnTo>
                  <a:pt x="527679" y="1276350"/>
                </a:lnTo>
                <a:cubicBezTo>
                  <a:pt x="540379" y="1257300"/>
                  <a:pt x="548549" y="1234277"/>
                  <a:pt x="565779" y="1219200"/>
                </a:cubicBezTo>
                <a:cubicBezTo>
                  <a:pt x="640276" y="1154015"/>
                  <a:pt x="700856" y="1128281"/>
                  <a:pt x="794379" y="1104900"/>
                </a:cubicBezTo>
                <a:cubicBezTo>
                  <a:pt x="836975" y="1094251"/>
                  <a:pt x="957051" y="1066302"/>
                  <a:pt x="984879" y="1047750"/>
                </a:cubicBezTo>
                <a:cubicBezTo>
                  <a:pt x="1058737" y="998511"/>
                  <a:pt x="1020309" y="1016890"/>
                  <a:pt x="1099179" y="990600"/>
                </a:cubicBezTo>
                <a:cubicBezTo>
                  <a:pt x="1169029" y="885825"/>
                  <a:pt x="1099179" y="974725"/>
                  <a:pt x="1194429" y="895350"/>
                </a:cubicBezTo>
                <a:cubicBezTo>
                  <a:pt x="1215125" y="878103"/>
                  <a:pt x="1231124" y="855733"/>
                  <a:pt x="1251579" y="838200"/>
                </a:cubicBezTo>
                <a:cubicBezTo>
                  <a:pt x="1279242" y="814489"/>
                  <a:pt x="1424194" y="710812"/>
                  <a:pt x="1442079" y="704850"/>
                </a:cubicBezTo>
                <a:lnTo>
                  <a:pt x="1499229" y="685800"/>
                </a:lnTo>
                <a:cubicBezTo>
                  <a:pt x="1548539" y="636490"/>
                  <a:pt x="1602321" y="575236"/>
                  <a:pt x="1670679" y="552450"/>
                </a:cubicBezTo>
                <a:cubicBezTo>
                  <a:pt x="1862743" y="488429"/>
                  <a:pt x="1564827" y="586111"/>
                  <a:pt x="1804029" y="514350"/>
                </a:cubicBezTo>
                <a:cubicBezTo>
                  <a:pt x="1842496" y="502810"/>
                  <a:pt x="1880229" y="488950"/>
                  <a:pt x="1918329" y="476250"/>
                </a:cubicBezTo>
                <a:cubicBezTo>
                  <a:pt x="1937379" y="469900"/>
                  <a:pt x="1958771" y="468339"/>
                  <a:pt x="1975479" y="457200"/>
                </a:cubicBezTo>
                <a:cubicBezTo>
                  <a:pt x="2139263" y="348011"/>
                  <a:pt x="1932038" y="478920"/>
                  <a:pt x="2089779" y="400050"/>
                </a:cubicBezTo>
                <a:cubicBezTo>
                  <a:pt x="2110257" y="389811"/>
                  <a:pt x="2126007" y="371249"/>
                  <a:pt x="2146929" y="361950"/>
                </a:cubicBezTo>
                <a:cubicBezTo>
                  <a:pt x="2183629" y="345639"/>
                  <a:pt x="2223129" y="336550"/>
                  <a:pt x="2261229" y="323850"/>
                </a:cubicBezTo>
                <a:lnTo>
                  <a:pt x="2318379" y="304800"/>
                </a:lnTo>
                <a:cubicBezTo>
                  <a:pt x="2337429" y="298450"/>
                  <a:pt x="2358821" y="296889"/>
                  <a:pt x="2375529" y="285750"/>
                </a:cubicBezTo>
                <a:cubicBezTo>
                  <a:pt x="2413629" y="260350"/>
                  <a:pt x="2446388" y="224030"/>
                  <a:pt x="2489829" y="209550"/>
                </a:cubicBezTo>
                <a:cubicBezTo>
                  <a:pt x="2508879" y="203200"/>
                  <a:pt x="2529018" y="199480"/>
                  <a:pt x="2546979" y="190500"/>
                </a:cubicBezTo>
                <a:cubicBezTo>
                  <a:pt x="2567457" y="180261"/>
                  <a:pt x="2583207" y="161699"/>
                  <a:pt x="2604129" y="152400"/>
                </a:cubicBezTo>
                <a:cubicBezTo>
                  <a:pt x="2640829" y="136089"/>
                  <a:pt x="2685013" y="136577"/>
                  <a:pt x="2718429" y="114300"/>
                </a:cubicBezTo>
                <a:cubicBezTo>
                  <a:pt x="2737479" y="101600"/>
                  <a:pt x="2754657" y="85499"/>
                  <a:pt x="2775579" y="76200"/>
                </a:cubicBezTo>
                <a:cubicBezTo>
                  <a:pt x="2880669" y="29493"/>
                  <a:pt x="2882688" y="44660"/>
                  <a:pt x="2985129" y="19050"/>
                </a:cubicBezTo>
                <a:cubicBezTo>
                  <a:pt x="3004610" y="14180"/>
                  <a:pt x="3023229" y="6350"/>
                  <a:pt x="3042279" y="0"/>
                </a:cubicBezTo>
                <a:cubicBezTo>
                  <a:pt x="3162929" y="6350"/>
                  <a:pt x="3284520" y="2726"/>
                  <a:pt x="3404229" y="19050"/>
                </a:cubicBezTo>
                <a:cubicBezTo>
                  <a:pt x="3471042" y="28161"/>
                  <a:pt x="3458066" y="79789"/>
                  <a:pt x="3499479" y="114300"/>
                </a:cubicBezTo>
                <a:cubicBezTo>
                  <a:pt x="3558940" y="163851"/>
                  <a:pt x="3573274" y="141673"/>
                  <a:pt x="3632829" y="171450"/>
                </a:cubicBezTo>
                <a:cubicBezTo>
                  <a:pt x="3653307" y="181689"/>
                  <a:pt x="3668935" y="200531"/>
                  <a:pt x="3689979" y="209550"/>
                </a:cubicBezTo>
                <a:cubicBezTo>
                  <a:pt x="3714044" y="219863"/>
                  <a:pt x="3741005" y="221407"/>
                  <a:pt x="3766179" y="228600"/>
                </a:cubicBezTo>
                <a:cubicBezTo>
                  <a:pt x="3785487" y="234117"/>
                  <a:pt x="3804279" y="241300"/>
                  <a:pt x="3823329" y="247650"/>
                </a:cubicBezTo>
                <a:cubicBezTo>
                  <a:pt x="3836029" y="266700"/>
                  <a:pt x="3845240" y="288611"/>
                  <a:pt x="3861429" y="304800"/>
                </a:cubicBezTo>
                <a:cubicBezTo>
                  <a:pt x="3894378" y="337749"/>
                  <a:pt x="3957426" y="358588"/>
                  <a:pt x="3994779" y="381000"/>
                </a:cubicBezTo>
                <a:cubicBezTo>
                  <a:pt x="4034044" y="404559"/>
                  <a:pt x="4109079" y="457200"/>
                  <a:pt x="4109079" y="457200"/>
                </a:cubicBezTo>
                <a:cubicBezTo>
                  <a:pt x="4121779" y="476250"/>
                  <a:pt x="4129301" y="500047"/>
                  <a:pt x="4147179" y="514350"/>
                </a:cubicBezTo>
                <a:cubicBezTo>
                  <a:pt x="4166972" y="530185"/>
                  <a:pt x="4294404" y="551156"/>
                  <a:pt x="4299579" y="552450"/>
                </a:cubicBezTo>
                <a:cubicBezTo>
                  <a:pt x="4362675" y="568224"/>
                  <a:pt x="4358006" y="572351"/>
                  <a:pt x="4413879" y="609600"/>
                </a:cubicBezTo>
                <a:lnTo>
                  <a:pt x="4471029" y="781050"/>
                </a:lnTo>
                <a:cubicBezTo>
                  <a:pt x="4498001" y="861966"/>
                  <a:pt x="4509492" y="905420"/>
                  <a:pt x="4566279" y="990600"/>
                </a:cubicBezTo>
                <a:cubicBezTo>
                  <a:pt x="4597323" y="1037167"/>
                  <a:pt x="4605085" y="1064683"/>
                  <a:pt x="4661529" y="1085850"/>
                </a:cubicBezTo>
                <a:cubicBezTo>
                  <a:pt x="4691846" y="1097219"/>
                  <a:pt x="4725171" y="1097876"/>
                  <a:pt x="4756779" y="1104900"/>
                </a:cubicBezTo>
                <a:cubicBezTo>
                  <a:pt x="4782337" y="1110580"/>
                  <a:pt x="4807579" y="1117600"/>
                  <a:pt x="4832979" y="1123950"/>
                </a:cubicBezTo>
                <a:cubicBezTo>
                  <a:pt x="4858379" y="1162050"/>
                  <a:pt x="4871079" y="1212850"/>
                  <a:pt x="4909179" y="1238250"/>
                </a:cubicBezTo>
                <a:cubicBezTo>
                  <a:pt x="4947279" y="1263650"/>
                  <a:pt x="4979056" y="1303344"/>
                  <a:pt x="5023479" y="1314450"/>
                </a:cubicBezTo>
                <a:cubicBezTo>
                  <a:pt x="5119160" y="1338370"/>
                  <a:pt x="5074841" y="1325221"/>
                  <a:pt x="5156829" y="1352550"/>
                </a:cubicBezTo>
                <a:cubicBezTo>
                  <a:pt x="5175879" y="1371600"/>
                  <a:pt x="5196732" y="1389004"/>
                  <a:pt x="5213979" y="1409700"/>
                </a:cubicBezTo>
                <a:cubicBezTo>
                  <a:pt x="5228636" y="1427289"/>
                  <a:pt x="5230821" y="1458347"/>
                  <a:pt x="5252079" y="1466850"/>
                </a:cubicBezTo>
                <a:cubicBezTo>
                  <a:pt x="5299613" y="1485863"/>
                  <a:pt x="5353679" y="1479550"/>
                  <a:pt x="5404479" y="1485900"/>
                </a:cubicBezTo>
                <a:cubicBezTo>
                  <a:pt x="5442579" y="1498600"/>
                  <a:pt x="5485363" y="1501723"/>
                  <a:pt x="5518779" y="1524000"/>
                </a:cubicBezTo>
                <a:cubicBezTo>
                  <a:pt x="5559937" y="1551438"/>
                  <a:pt x="5582889" y="1573980"/>
                  <a:pt x="5633079" y="1581150"/>
                </a:cubicBezTo>
                <a:cubicBezTo>
                  <a:pt x="5702512" y="1591069"/>
                  <a:pt x="5772779" y="1593850"/>
                  <a:pt x="5842629" y="1600200"/>
                </a:cubicBezTo>
                <a:cubicBezTo>
                  <a:pt x="5912479" y="1593850"/>
                  <a:pt x="5982746" y="1591069"/>
                  <a:pt x="6052179" y="1581150"/>
                </a:cubicBezTo>
                <a:cubicBezTo>
                  <a:pt x="6072058" y="1578310"/>
                  <a:pt x="6089848" y="1566970"/>
                  <a:pt x="6109329" y="1562100"/>
                </a:cubicBezTo>
                <a:cubicBezTo>
                  <a:pt x="6140741" y="1554247"/>
                  <a:pt x="6172829" y="1549400"/>
                  <a:pt x="6204579" y="1543050"/>
                </a:cubicBezTo>
                <a:cubicBezTo>
                  <a:pt x="6344215" y="1562998"/>
                  <a:pt x="6337929" y="1517199"/>
                  <a:pt x="6337929" y="1581150"/>
                </a:cubicBezTo>
              </a:path>
            </a:pathLst>
          </a:custGeom>
          <a:ln w="107950">
            <a:solidFill>
              <a:srgbClr val="00B050"/>
            </a:solidFill>
            <a:prstDash val="sysDot"/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211" name="TextBox 74"/>
          <p:cNvSpPr txBox="1">
            <a:spLocks noChangeArrowheads="1"/>
          </p:cNvSpPr>
          <p:nvPr/>
        </p:nvSpPr>
        <p:spPr bwMode="auto">
          <a:xfrm>
            <a:off x="4248150" y="2667000"/>
            <a:ext cx="590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  <a:latin typeface="Comic Sans MS" pitchFamily="66" charset="0"/>
              </a:rPr>
              <a:t>S</a:t>
            </a:r>
            <a:r>
              <a:rPr lang="en-US" sz="2000" b="1" dirty="0">
                <a:solidFill>
                  <a:srgbClr val="92D050"/>
                </a:solidFill>
                <a:latin typeface="Comic Sans MS" pitchFamily="66" charset="0"/>
              </a:rPr>
              <a:t>i</a:t>
            </a:r>
            <a:endParaRPr lang="en-US" sz="28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60" name="TextBox 49"/>
          <p:cNvSpPr txBox="1">
            <a:spLocks noChangeArrowheads="1"/>
          </p:cNvSpPr>
          <p:nvPr/>
        </p:nvSpPr>
        <p:spPr bwMode="auto">
          <a:xfrm>
            <a:off x="1219200" y="2357735"/>
            <a:ext cx="933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R</a:t>
            </a:r>
            <a:r>
              <a:rPr lang="en-US" b="1" dirty="0">
                <a:latin typeface="Comic Sans MS" pitchFamily="66" charset="0"/>
              </a:rPr>
              <a:t>i</a:t>
            </a:r>
            <a:r>
              <a:rPr lang="en-US" b="1" dirty="0" smtClean="0">
                <a:latin typeface="Comic Sans MS" pitchFamily="66" charset="0"/>
              </a:rPr>
              <a:t>,2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62" name="TextBox 53"/>
          <p:cNvSpPr txBox="1">
            <a:spLocks noChangeArrowheads="1"/>
          </p:cNvSpPr>
          <p:nvPr/>
        </p:nvSpPr>
        <p:spPr bwMode="auto">
          <a:xfrm>
            <a:off x="2667000" y="1600200"/>
            <a:ext cx="819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R</a:t>
            </a:r>
            <a:r>
              <a:rPr lang="en-US" b="1" dirty="0">
                <a:latin typeface="Comic Sans MS" pitchFamily="66" charset="0"/>
              </a:rPr>
              <a:t>2,3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63" name="TextBox 55"/>
          <p:cNvSpPr txBox="1">
            <a:spLocks noChangeArrowheads="1"/>
          </p:cNvSpPr>
          <p:nvPr/>
        </p:nvSpPr>
        <p:spPr bwMode="auto">
          <a:xfrm>
            <a:off x="4343400" y="1238250"/>
            <a:ext cx="819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R</a:t>
            </a:r>
            <a:r>
              <a:rPr lang="en-US" b="1" dirty="0">
                <a:latin typeface="Comic Sans MS" pitchFamily="66" charset="0"/>
              </a:rPr>
              <a:t>3,4</a:t>
            </a:r>
          </a:p>
        </p:txBody>
      </p:sp>
      <p:sp>
        <p:nvSpPr>
          <p:cNvPr id="64" name="TextBox 57"/>
          <p:cNvSpPr txBox="1">
            <a:spLocks noChangeArrowheads="1"/>
          </p:cNvSpPr>
          <p:nvPr/>
        </p:nvSpPr>
        <p:spPr bwMode="auto">
          <a:xfrm>
            <a:off x="5638800" y="1562100"/>
            <a:ext cx="83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R</a:t>
            </a:r>
            <a:r>
              <a:rPr lang="en-US" b="1" dirty="0">
                <a:latin typeface="Comic Sans MS" pitchFamily="66" charset="0"/>
              </a:rPr>
              <a:t>4,5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65" name="TextBox 59"/>
          <p:cNvSpPr txBox="1">
            <a:spLocks noChangeArrowheads="1"/>
          </p:cNvSpPr>
          <p:nvPr/>
        </p:nvSpPr>
        <p:spPr bwMode="auto">
          <a:xfrm>
            <a:off x="6438900" y="1752600"/>
            <a:ext cx="800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latin typeface="Comic Sans MS" pitchFamily="66" charset="0"/>
              </a:rPr>
              <a:t>Λ</a:t>
            </a:r>
            <a:r>
              <a:rPr lang="en-US" b="1" dirty="0" smtClean="0">
                <a:latin typeface="Comic Sans MS" pitchFamily="66" charset="0"/>
              </a:rPr>
              <a:t>6,5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66" name="TextBox 61"/>
          <p:cNvSpPr txBox="1">
            <a:spLocks noChangeArrowheads="1"/>
          </p:cNvSpPr>
          <p:nvPr/>
        </p:nvSpPr>
        <p:spPr bwMode="auto">
          <a:xfrm>
            <a:off x="5791200" y="2814935"/>
            <a:ext cx="87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R</a:t>
            </a:r>
            <a:r>
              <a:rPr lang="en-US" b="1" dirty="0">
                <a:latin typeface="Comic Sans MS" pitchFamily="66" charset="0"/>
              </a:rPr>
              <a:t>5,7</a:t>
            </a:r>
          </a:p>
        </p:txBody>
      </p:sp>
      <p:sp>
        <p:nvSpPr>
          <p:cNvPr id="67" name="TextBox 63"/>
          <p:cNvSpPr txBox="1">
            <a:spLocks noChangeArrowheads="1"/>
          </p:cNvSpPr>
          <p:nvPr/>
        </p:nvSpPr>
        <p:spPr bwMode="auto">
          <a:xfrm>
            <a:off x="6858000" y="3467100"/>
            <a:ext cx="1181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R</a:t>
            </a:r>
            <a:r>
              <a:rPr lang="en-US" b="1" dirty="0">
                <a:latin typeface="Comic Sans MS" pitchFamily="66" charset="0"/>
              </a:rPr>
              <a:t>7,sink</a:t>
            </a:r>
            <a:endParaRPr lang="en-US" sz="2400" b="1" dirty="0">
              <a:latin typeface="Comic Sans MS" pitchFamily="66" charset="0"/>
            </a:endParaRPr>
          </a:p>
        </p:txBody>
      </p:sp>
      <p:cxnSp>
        <p:nvCxnSpPr>
          <p:cNvPr id="74" name="Straight Arrow Connector 73"/>
          <p:cNvCxnSpPr>
            <a:stCxn id="72" idx="3"/>
          </p:cNvCxnSpPr>
          <p:nvPr/>
        </p:nvCxnSpPr>
        <p:spPr bwMode="auto">
          <a:xfrm rot="5400000">
            <a:off x="4536281" y="2756694"/>
            <a:ext cx="1108075" cy="808038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6200000" flipH="1">
            <a:off x="571500" y="4991100"/>
            <a:ext cx="6858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0" y="4191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itchFamily="66" charset="0"/>
              </a:rPr>
              <a:t>Symbol Throughput</a:t>
            </a:r>
            <a:endParaRPr lang="en-US" b="1" dirty="0">
              <a:latin typeface="Comic Sans MS" pitchFamily="66" charset="0"/>
            </a:endParaRPr>
          </a:p>
        </p:txBody>
      </p:sp>
      <p:grpSp>
        <p:nvGrpSpPr>
          <p:cNvPr id="2" name="Group 80"/>
          <p:cNvGrpSpPr/>
          <p:nvPr/>
        </p:nvGrpSpPr>
        <p:grpSpPr>
          <a:xfrm>
            <a:off x="2286000" y="3695700"/>
            <a:ext cx="3543300" cy="1490365"/>
            <a:chOff x="2286000" y="3695700"/>
            <a:chExt cx="3543300" cy="1490365"/>
          </a:xfrm>
        </p:grpSpPr>
        <p:grpSp>
          <p:nvGrpSpPr>
            <p:cNvPr id="3" name="Group 79"/>
            <p:cNvGrpSpPr/>
            <p:nvPr/>
          </p:nvGrpSpPr>
          <p:grpSpPr>
            <a:xfrm>
              <a:off x="2286000" y="3695700"/>
              <a:ext cx="3543300" cy="1490365"/>
              <a:chOff x="2286000" y="3695700"/>
              <a:chExt cx="3543300" cy="1490365"/>
            </a:xfrm>
          </p:grpSpPr>
          <p:grpSp>
            <p:nvGrpSpPr>
              <p:cNvPr id="4" name="Group 69"/>
              <p:cNvGrpSpPr>
                <a:grpSpLocks/>
              </p:cNvGrpSpPr>
              <p:nvPr/>
            </p:nvGrpSpPr>
            <p:grpSpPr bwMode="auto">
              <a:xfrm>
                <a:off x="2286000" y="3695700"/>
                <a:ext cx="3543300" cy="1490365"/>
                <a:chOff x="2286000" y="3695700"/>
                <a:chExt cx="3543300" cy="1490365"/>
              </a:xfrm>
            </p:grpSpPr>
            <p:pic>
              <p:nvPicPr>
                <p:cNvPr id="7222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795588" y="4486275"/>
                  <a:ext cx="238125" cy="590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 type="none" w="lg" len="lg"/>
                  <a:tailEnd type="none" w="lg" len="lg"/>
                </a:ln>
              </p:spPr>
            </p:pic>
            <p:pic>
              <p:nvPicPr>
                <p:cNvPr id="7223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776538" y="3724275"/>
                  <a:ext cx="238125" cy="590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 type="none" w="lg" len="lg"/>
                  <a:tailEnd type="none" w="lg" len="lg"/>
                </a:ln>
              </p:spPr>
            </p:pic>
            <p:cxnSp>
              <p:nvCxnSpPr>
                <p:cNvPr id="38" name="Straight Arrow Connector 37"/>
                <p:cNvCxnSpPr/>
                <p:nvPr/>
              </p:nvCxnSpPr>
              <p:spPr bwMode="auto">
                <a:xfrm flipV="1">
                  <a:off x="3086100" y="4076700"/>
                  <a:ext cx="1295400" cy="13335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type="none" w="lg" len="lg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/>
                <p:nvPr/>
              </p:nvCxnSpPr>
              <p:spPr bwMode="auto">
                <a:xfrm>
                  <a:off x="4724400" y="4000500"/>
                  <a:ext cx="571500" cy="38100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type="none" w="lg" len="lg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/>
                <p:nvPr/>
              </p:nvCxnSpPr>
              <p:spPr bwMode="auto">
                <a:xfrm flipV="1">
                  <a:off x="3124200" y="4152900"/>
                  <a:ext cx="1219200" cy="64770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headEnd type="none" w="lg" len="lg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228" name="TextBox 74"/>
                <p:cNvSpPr txBox="1">
                  <a:spLocks noChangeArrowheads="1"/>
                </p:cNvSpPr>
                <p:nvPr/>
              </p:nvSpPr>
              <p:spPr bwMode="auto">
                <a:xfrm>
                  <a:off x="2286000" y="4057650"/>
                  <a:ext cx="5905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0000"/>
                      </a:solidFill>
                      <a:latin typeface="Comic Sans MS" pitchFamily="66" charset="0"/>
                    </a:rPr>
                    <a:t>Y</a:t>
                  </a:r>
                  <a:r>
                    <a:rPr lang="en-US" sz="2000" b="1" dirty="0">
                      <a:solidFill>
                        <a:srgbClr val="FF0000"/>
                      </a:solidFill>
                      <a:latin typeface="Comic Sans MS" pitchFamily="66" charset="0"/>
                    </a:rPr>
                    <a:t>4</a:t>
                  </a:r>
                  <a:endParaRPr lang="en-US" sz="2400" b="1" dirty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229" name="TextBox 74"/>
                <p:cNvSpPr txBox="1">
                  <a:spLocks noChangeArrowheads="1"/>
                </p:cNvSpPr>
                <p:nvPr/>
              </p:nvSpPr>
              <p:spPr bwMode="auto">
                <a:xfrm>
                  <a:off x="2305050" y="4724400"/>
                  <a:ext cx="5905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0000"/>
                      </a:solidFill>
                      <a:latin typeface="Comic Sans MS" pitchFamily="66" charset="0"/>
                    </a:rPr>
                    <a:t>Y</a:t>
                  </a:r>
                  <a:r>
                    <a:rPr lang="en-US" sz="2000" b="1" dirty="0">
                      <a:solidFill>
                        <a:srgbClr val="FF0000"/>
                      </a:solidFill>
                      <a:latin typeface="Comic Sans MS" pitchFamily="66" charset="0"/>
                    </a:rPr>
                    <a:t>6</a:t>
                  </a:r>
                  <a:endParaRPr lang="en-US" sz="2400" b="1" dirty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230" name="TextBox 74"/>
                <p:cNvSpPr txBox="1">
                  <a:spLocks noChangeArrowheads="1"/>
                </p:cNvSpPr>
                <p:nvPr/>
              </p:nvSpPr>
              <p:spPr bwMode="auto">
                <a:xfrm>
                  <a:off x="4324350" y="4324350"/>
                  <a:ext cx="704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0000"/>
                      </a:solidFill>
                      <a:latin typeface="Comic Sans MS" pitchFamily="66" charset="0"/>
                    </a:rPr>
                    <a:t>Y</a:t>
                  </a:r>
                  <a:r>
                    <a:rPr lang="en-US" sz="2000" b="1" dirty="0">
                      <a:solidFill>
                        <a:srgbClr val="FF0000"/>
                      </a:solidFill>
                      <a:latin typeface="Comic Sans MS" pitchFamily="66" charset="0"/>
                    </a:rPr>
                    <a:t>5</a:t>
                  </a:r>
                  <a:endParaRPr lang="en-US" sz="2400" b="1" dirty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231" name="TextBox 74"/>
                <p:cNvSpPr txBox="1">
                  <a:spLocks noChangeArrowheads="1"/>
                </p:cNvSpPr>
                <p:nvPr/>
              </p:nvSpPr>
              <p:spPr bwMode="auto">
                <a:xfrm>
                  <a:off x="3314700" y="3695700"/>
                  <a:ext cx="990600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l-GR" sz="2000" b="1" dirty="0" smtClean="0">
                      <a:latin typeface="Comic Sans MS" pitchFamily="66" charset="0"/>
                    </a:rPr>
                    <a:t>Ψ</a:t>
                  </a:r>
                  <a:r>
                    <a:rPr lang="en-US" sz="2000" b="1" dirty="0" smtClean="0">
                      <a:latin typeface="Comic Sans MS" pitchFamily="66" charset="0"/>
                    </a:rPr>
                    <a:t>(Y</a:t>
                  </a:r>
                  <a:r>
                    <a:rPr lang="en-US" sz="1600" b="1" dirty="0" smtClean="0">
                      <a:latin typeface="Comic Sans MS" pitchFamily="66" charset="0"/>
                    </a:rPr>
                    <a:t>4</a:t>
                  </a:r>
                  <a:r>
                    <a:rPr lang="en-US" sz="2000" b="1" dirty="0">
                      <a:latin typeface="Comic Sans MS" pitchFamily="66" charset="0"/>
                    </a:rPr>
                    <a:t>)</a:t>
                  </a:r>
                </a:p>
              </p:txBody>
            </p:sp>
            <p:sp>
              <p:nvSpPr>
                <p:cNvPr id="7232" name="TextBox 74"/>
                <p:cNvSpPr txBox="1">
                  <a:spLocks noChangeArrowheads="1"/>
                </p:cNvSpPr>
                <p:nvPr/>
              </p:nvSpPr>
              <p:spPr bwMode="auto">
                <a:xfrm>
                  <a:off x="3409950" y="4552950"/>
                  <a:ext cx="1162050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l-GR" sz="2000" b="1" dirty="0" smtClean="0">
                      <a:latin typeface="Comic Sans MS" pitchFamily="66" charset="0"/>
                    </a:rPr>
                    <a:t>Ψ</a:t>
                  </a:r>
                  <a:r>
                    <a:rPr lang="en-US" sz="2000" b="1" dirty="0" smtClean="0">
                      <a:latin typeface="Comic Sans MS" pitchFamily="66" charset="0"/>
                    </a:rPr>
                    <a:t>(Y</a:t>
                  </a:r>
                  <a:r>
                    <a:rPr lang="en-US" sz="1600" b="1" dirty="0" smtClean="0">
                      <a:latin typeface="Comic Sans MS" pitchFamily="66" charset="0"/>
                    </a:rPr>
                    <a:t>6</a:t>
                  </a:r>
                  <a:r>
                    <a:rPr lang="en-US" sz="2000" b="1" dirty="0">
                      <a:latin typeface="Comic Sans MS" pitchFamily="66" charset="0"/>
                    </a:rPr>
                    <a:t>)</a:t>
                  </a:r>
                </a:p>
              </p:txBody>
            </p:sp>
            <p:sp>
              <p:nvSpPr>
                <p:cNvPr id="7233" name="TextBox 74"/>
                <p:cNvSpPr txBox="1">
                  <a:spLocks noChangeArrowheads="1"/>
                </p:cNvSpPr>
                <p:nvPr/>
              </p:nvSpPr>
              <p:spPr bwMode="auto">
                <a:xfrm>
                  <a:off x="4838700" y="3771900"/>
                  <a:ext cx="990600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l-GR" sz="2000" b="1" dirty="0" smtClean="0">
                      <a:latin typeface="Comic Sans MS" pitchFamily="66" charset="0"/>
                    </a:rPr>
                    <a:t>Ψ</a:t>
                  </a:r>
                  <a:r>
                    <a:rPr lang="en-US" sz="2000" b="1" dirty="0" smtClean="0">
                      <a:latin typeface="Comic Sans MS" pitchFamily="66" charset="0"/>
                    </a:rPr>
                    <a:t>(Y</a:t>
                  </a:r>
                  <a:r>
                    <a:rPr lang="en-US" sz="1600" b="1" dirty="0" smtClean="0">
                      <a:latin typeface="Comic Sans MS" pitchFamily="66" charset="0"/>
                    </a:rPr>
                    <a:t>5</a:t>
                  </a:r>
                  <a:r>
                    <a:rPr lang="en-US" sz="2000" b="1" dirty="0">
                      <a:latin typeface="Comic Sans MS" pitchFamily="66" charset="0"/>
                    </a:rPr>
                    <a:t>)</a:t>
                  </a:r>
                </a:p>
              </p:txBody>
            </p:sp>
          </p:grpSp>
          <p:pic>
            <p:nvPicPr>
              <p:cNvPr id="7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19600" y="3733800"/>
                <a:ext cx="238125" cy="590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</p:grpSp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0" y="42100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</p:grp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8875" y="21336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2275" y="29908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6675" y="14668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68" name="TextBox 67"/>
          <p:cNvSpPr txBox="1"/>
          <p:nvPr/>
        </p:nvSpPr>
        <p:spPr>
          <a:xfrm>
            <a:off x="152400" y="1295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Symbol Throughput:</a:t>
            </a:r>
            <a:endParaRPr lang="en-US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1" name="Rectangle 6"/>
          <p:cNvSpPr txBox="1">
            <a:spLocks noChangeArrowheads="1"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II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. System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Model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j-cs"/>
            </a:endParaRPr>
          </a:p>
        </p:txBody>
      </p: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5152" grpId="0"/>
      <p:bldP spid="5153" grpId="0"/>
      <p:bldP spid="5154" grpId="0"/>
      <p:bldP spid="5155" grpId="0"/>
      <p:bldP spid="5156" grpId="0"/>
      <p:bldP spid="5157" grpId="0"/>
      <p:bldP spid="5158" grpId="0"/>
      <p:bldP spid="56" grpId="0" animBg="1"/>
      <p:bldP spid="7211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8738" y="14001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14001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88" y="29813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8888" y="20478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8" y="13049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276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5588" y="3214688"/>
            <a:ext cx="466725" cy="46672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2765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0288" y="2281238"/>
            <a:ext cx="466725" cy="46672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cxnSp>
        <p:nvCxnSpPr>
          <p:cNvPr id="40" name="Straight Arrow Connector 39"/>
          <p:cNvCxnSpPr/>
          <p:nvPr/>
        </p:nvCxnSpPr>
        <p:spPr bwMode="auto">
          <a:xfrm flipV="1">
            <a:off x="1181100" y="2457450"/>
            <a:ext cx="1214438" cy="781050"/>
          </a:xfrm>
          <a:prstGeom prst="straightConnector1">
            <a:avLst/>
          </a:prstGeom>
          <a:ln w="53975"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 flipV="1">
            <a:off x="2767013" y="1924050"/>
            <a:ext cx="871537" cy="419100"/>
          </a:xfrm>
          <a:prstGeom prst="straightConnector1">
            <a:avLst/>
          </a:prstGeom>
          <a:ln w="88900"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>
            <a:off x="5486400" y="1847850"/>
            <a:ext cx="647700" cy="495300"/>
          </a:xfrm>
          <a:prstGeom prst="straightConnector1">
            <a:avLst/>
          </a:prstGeom>
          <a:ln w="63500"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 bwMode="auto">
          <a:xfrm rot="10800000" flipV="1">
            <a:off x="6534150" y="1866900"/>
            <a:ext cx="590550" cy="4572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 rot="16200000" flipH="1">
            <a:off x="6246019" y="2917031"/>
            <a:ext cx="590550" cy="204788"/>
          </a:xfrm>
          <a:prstGeom prst="straightConnector1">
            <a:avLst/>
          </a:prstGeom>
          <a:ln w="79375"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 bwMode="auto">
          <a:xfrm>
            <a:off x="7086600" y="3486150"/>
            <a:ext cx="685800" cy="400050"/>
          </a:xfrm>
          <a:prstGeom prst="straightConnector1">
            <a:avLst/>
          </a:prstGeom>
          <a:ln w="73025"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66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1913" y="2590800"/>
            <a:ext cx="676275" cy="16764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27668" name="TextBox 73"/>
          <p:cNvSpPr txBox="1">
            <a:spLocks noChangeArrowheads="1"/>
          </p:cNvSpPr>
          <p:nvPr/>
        </p:nvSpPr>
        <p:spPr bwMode="auto">
          <a:xfrm>
            <a:off x="7658100" y="4305300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Sink Node</a:t>
            </a:r>
          </a:p>
        </p:txBody>
      </p:sp>
      <p:sp>
        <p:nvSpPr>
          <p:cNvPr id="27669" name="TextBox 74"/>
          <p:cNvSpPr txBox="1">
            <a:spLocks noChangeArrowheads="1"/>
          </p:cNvSpPr>
          <p:nvPr/>
        </p:nvSpPr>
        <p:spPr bwMode="auto">
          <a:xfrm>
            <a:off x="552450" y="3562350"/>
            <a:ext cx="590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679" name="TextBox 74"/>
          <p:cNvSpPr txBox="1">
            <a:spLocks noChangeArrowheads="1"/>
          </p:cNvSpPr>
          <p:nvPr/>
        </p:nvSpPr>
        <p:spPr bwMode="auto">
          <a:xfrm>
            <a:off x="171450" y="1905000"/>
            <a:ext cx="1047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Sensor Node</a:t>
            </a:r>
          </a:p>
        </p:txBody>
      </p:sp>
      <p:sp>
        <p:nvSpPr>
          <p:cNvPr id="27680" name="TextBox 74"/>
          <p:cNvSpPr txBox="1">
            <a:spLocks noChangeArrowheads="1"/>
          </p:cNvSpPr>
          <p:nvPr/>
        </p:nvSpPr>
        <p:spPr bwMode="auto">
          <a:xfrm>
            <a:off x="2419350" y="2647950"/>
            <a:ext cx="590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681" name="TextBox 74"/>
          <p:cNvSpPr txBox="1">
            <a:spLocks noChangeArrowheads="1"/>
          </p:cNvSpPr>
          <p:nvPr/>
        </p:nvSpPr>
        <p:spPr bwMode="auto">
          <a:xfrm>
            <a:off x="3848100" y="1181100"/>
            <a:ext cx="590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682" name="TextBox 74"/>
          <p:cNvSpPr txBox="1">
            <a:spLocks noChangeArrowheads="1"/>
          </p:cNvSpPr>
          <p:nvPr/>
        </p:nvSpPr>
        <p:spPr bwMode="auto">
          <a:xfrm>
            <a:off x="5276850" y="1200150"/>
            <a:ext cx="590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683" name="TextBox 74"/>
          <p:cNvSpPr txBox="1">
            <a:spLocks noChangeArrowheads="1"/>
          </p:cNvSpPr>
          <p:nvPr/>
        </p:nvSpPr>
        <p:spPr bwMode="auto">
          <a:xfrm>
            <a:off x="7467600" y="1524000"/>
            <a:ext cx="590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6</a:t>
            </a:r>
            <a:endParaRPr 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684" name="TextBox 75"/>
          <p:cNvSpPr txBox="1">
            <a:spLocks noChangeArrowheads="1"/>
          </p:cNvSpPr>
          <p:nvPr/>
        </p:nvSpPr>
        <p:spPr bwMode="auto">
          <a:xfrm>
            <a:off x="6667500" y="3619500"/>
            <a:ext cx="590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7</a:t>
            </a:r>
            <a:endParaRPr 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685" name="TextBox 76"/>
          <p:cNvSpPr txBox="1">
            <a:spLocks noChangeArrowheads="1"/>
          </p:cNvSpPr>
          <p:nvPr/>
        </p:nvSpPr>
        <p:spPr bwMode="auto">
          <a:xfrm>
            <a:off x="6610350" y="2457450"/>
            <a:ext cx="590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 bwMode="auto">
          <a:xfrm rot="5400000" flipH="1" flipV="1">
            <a:off x="6324600" y="4495800"/>
            <a:ext cx="1752600" cy="2286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6019800" y="5494337"/>
            <a:ext cx="2095500" cy="8302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Bottleneck link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28600" y="4911804"/>
            <a:ext cx="4495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Throughput </a:t>
            </a:r>
            <a:r>
              <a:rPr lang="en-US" sz="2400" b="1" dirty="0">
                <a:latin typeface="Comic Sans MS" pitchFamily="66" charset="0"/>
              </a:rPr>
              <a:t>of Y</a:t>
            </a:r>
            <a:r>
              <a:rPr lang="en-US" b="1" dirty="0">
                <a:latin typeface="Comic Sans MS" pitchFamily="66" charset="0"/>
              </a:rPr>
              <a:t>1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l-GR" sz="2400" b="1" dirty="0" smtClean="0">
                <a:latin typeface="Comic Sans MS" pitchFamily="66" charset="0"/>
              </a:rPr>
              <a:t>Λ</a:t>
            </a:r>
            <a:r>
              <a:rPr lang="en-US" b="1" dirty="0" smtClean="0">
                <a:latin typeface="Comic Sans MS" pitchFamily="66" charset="0"/>
              </a:rPr>
              <a:t>7,sink</a:t>
            </a:r>
            <a:endParaRPr lang="en-US" sz="2400" b="1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cxnSp>
        <p:nvCxnSpPr>
          <p:cNvPr id="48" name="Straight Arrow Connector 47"/>
          <p:cNvCxnSpPr>
            <a:endCxn id="27669" idx="2"/>
          </p:cNvCxnSpPr>
          <p:nvPr/>
        </p:nvCxnSpPr>
        <p:spPr bwMode="auto">
          <a:xfrm rot="16200000" flipV="1">
            <a:off x="395288" y="4414837"/>
            <a:ext cx="933450" cy="28575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714500" y="2800350"/>
            <a:ext cx="933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 dirty="0" smtClean="0">
                <a:latin typeface="Comic Sans MS" pitchFamily="66" charset="0"/>
              </a:rPr>
              <a:t>Λ</a:t>
            </a:r>
            <a:r>
              <a:rPr lang="en-US" b="1" dirty="0" smtClean="0">
                <a:latin typeface="Comic Sans MS" pitchFamily="66" charset="0"/>
              </a:rPr>
              <a:t>1,2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52" name="TextBox 53"/>
          <p:cNvSpPr txBox="1">
            <a:spLocks noChangeArrowheads="1"/>
          </p:cNvSpPr>
          <p:nvPr/>
        </p:nvSpPr>
        <p:spPr bwMode="auto">
          <a:xfrm>
            <a:off x="3086100" y="2171700"/>
            <a:ext cx="819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 dirty="0" smtClean="0">
                <a:latin typeface="Comic Sans MS" pitchFamily="66" charset="0"/>
              </a:rPr>
              <a:t>Λ</a:t>
            </a:r>
            <a:r>
              <a:rPr lang="en-US" b="1" dirty="0" smtClean="0">
                <a:latin typeface="Comic Sans MS" pitchFamily="66" charset="0"/>
              </a:rPr>
              <a:t>2,3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53" name="TextBox 55"/>
          <p:cNvSpPr txBox="1">
            <a:spLocks noChangeArrowheads="1"/>
          </p:cNvSpPr>
          <p:nvPr/>
        </p:nvSpPr>
        <p:spPr bwMode="auto">
          <a:xfrm>
            <a:off x="4267200" y="1885950"/>
            <a:ext cx="800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latin typeface="Comic Sans MS" pitchFamily="66" charset="0"/>
              </a:rPr>
              <a:t>Λ</a:t>
            </a:r>
            <a:r>
              <a:rPr lang="en-US" b="1" dirty="0" smtClean="0">
                <a:latin typeface="Comic Sans MS" pitchFamily="66" charset="0"/>
              </a:rPr>
              <a:t>3,4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54" name="TextBox 57"/>
          <p:cNvSpPr txBox="1">
            <a:spLocks noChangeArrowheads="1"/>
          </p:cNvSpPr>
          <p:nvPr/>
        </p:nvSpPr>
        <p:spPr bwMode="auto">
          <a:xfrm>
            <a:off x="5105400" y="2205335"/>
            <a:ext cx="87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latin typeface="Comic Sans MS" pitchFamily="66" charset="0"/>
              </a:rPr>
              <a:t>Λ</a:t>
            </a:r>
            <a:r>
              <a:rPr lang="en-US" b="1" dirty="0" smtClean="0">
                <a:latin typeface="Comic Sans MS" pitchFamily="66" charset="0"/>
              </a:rPr>
              <a:t>4,5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55" name="TextBox 63"/>
          <p:cNvSpPr txBox="1">
            <a:spLocks noChangeArrowheads="1"/>
          </p:cNvSpPr>
          <p:nvPr/>
        </p:nvSpPr>
        <p:spPr bwMode="auto">
          <a:xfrm>
            <a:off x="7048500" y="2933700"/>
            <a:ext cx="1181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latin typeface="Comic Sans MS" pitchFamily="66" charset="0"/>
              </a:rPr>
              <a:t>Λ</a:t>
            </a:r>
            <a:r>
              <a:rPr lang="en-US" b="1" dirty="0" smtClean="0">
                <a:latin typeface="Comic Sans MS" pitchFamily="66" charset="0"/>
              </a:rPr>
              <a:t>7,sink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56" name="TextBox 59"/>
          <p:cNvSpPr txBox="1">
            <a:spLocks noChangeArrowheads="1"/>
          </p:cNvSpPr>
          <p:nvPr/>
        </p:nvSpPr>
        <p:spPr bwMode="auto">
          <a:xfrm>
            <a:off x="6248400" y="1600200"/>
            <a:ext cx="800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latin typeface="Comic Sans MS" pitchFamily="66" charset="0"/>
              </a:rPr>
              <a:t>Λ</a:t>
            </a:r>
            <a:r>
              <a:rPr lang="en-US" b="1" dirty="0" smtClean="0">
                <a:latin typeface="Comic Sans MS" pitchFamily="66" charset="0"/>
              </a:rPr>
              <a:t>6,5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57" name="TextBox 61"/>
          <p:cNvSpPr txBox="1">
            <a:spLocks noChangeArrowheads="1"/>
          </p:cNvSpPr>
          <p:nvPr/>
        </p:nvSpPr>
        <p:spPr bwMode="auto">
          <a:xfrm>
            <a:off x="5562600" y="2814935"/>
            <a:ext cx="87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latin typeface="Comic Sans MS" pitchFamily="66" charset="0"/>
              </a:rPr>
              <a:t>Λ</a:t>
            </a:r>
            <a:r>
              <a:rPr lang="en-US" b="1" dirty="0" smtClean="0">
                <a:latin typeface="Comic Sans MS" pitchFamily="66" charset="0"/>
              </a:rPr>
              <a:t>5,7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4275" y="15430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cxnSp>
        <p:nvCxnSpPr>
          <p:cNvPr id="65" name="Straight Arrow Connector 64"/>
          <p:cNvCxnSpPr/>
          <p:nvPr/>
        </p:nvCxnSpPr>
        <p:spPr bwMode="auto">
          <a:xfrm flipV="1">
            <a:off x="4038600" y="1828800"/>
            <a:ext cx="1143000" cy="76200"/>
          </a:xfrm>
          <a:prstGeom prst="straightConnector1">
            <a:avLst/>
          </a:prstGeom>
          <a:ln w="63500"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Rectangle 6"/>
          <p:cNvSpPr txBox="1">
            <a:spLocks noChangeArrowheads="1"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II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. System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Model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j-cs"/>
            </a:endParaRP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8" name="Footer Placeholder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61" name="TextBox 63"/>
          <p:cNvSpPr txBox="1">
            <a:spLocks noChangeArrowheads="1"/>
          </p:cNvSpPr>
          <p:nvPr/>
        </p:nvSpPr>
        <p:spPr bwMode="auto">
          <a:xfrm>
            <a:off x="6248400" y="1600200"/>
            <a:ext cx="1181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latin typeface="Comic Sans MS" pitchFamily="66" charset="0"/>
              </a:rPr>
              <a:t>Λ</a:t>
            </a:r>
            <a:r>
              <a:rPr lang="en-US" b="1" dirty="0" smtClean="0">
                <a:latin typeface="Comic Sans MS" pitchFamily="66" charset="0"/>
              </a:rPr>
              <a:t>7,sink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62" name="TextBox 63"/>
          <p:cNvSpPr txBox="1">
            <a:spLocks noChangeArrowheads="1"/>
          </p:cNvSpPr>
          <p:nvPr/>
        </p:nvSpPr>
        <p:spPr bwMode="auto">
          <a:xfrm>
            <a:off x="5600700" y="2819400"/>
            <a:ext cx="1181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latin typeface="Comic Sans MS" pitchFamily="66" charset="0"/>
              </a:rPr>
              <a:t>Λ</a:t>
            </a:r>
            <a:r>
              <a:rPr lang="en-US" b="1" dirty="0" smtClean="0">
                <a:latin typeface="Comic Sans MS" pitchFamily="66" charset="0"/>
              </a:rPr>
              <a:t>7,sink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5105400" y="2205335"/>
            <a:ext cx="1181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latin typeface="Comic Sans MS" pitchFamily="66" charset="0"/>
              </a:rPr>
              <a:t>Λ</a:t>
            </a:r>
            <a:r>
              <a:rPr lang="en-US" b="1" dirty="0" smtClean="0">
                <a:latin typeface="Comic Sans MS" pitchFamily="66" charset="0"/>
              </a:rPr>
              <a:t>7,sink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4267200" y="1900535"/>
            <a:ext cx="1181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latin typeface="Comic Sans MS" pitchFamily="66" charset="0"/>
              </a:rPr>
              <a:t>Λ</a:t>
            </a:r>
            <a:r>
              <a:rPr lang="en-US" b="1" dirty="0" smtClean="0">
                <a:latin typeface="Comic Sans MS" pitchFamily="66" charset="0"/>
              </a:rPr>
              <a:t>7,sink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3086100" y="2209800"/>
            <a:ext cx="1181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latin typeface="Comic Sans MS" pitchFamily="66" charset="0"/>
              </a:rPr>
              <a:t>Λ</a:t>
            </a:r>
            <a:r>
              <a:rPr lang="en-US" b="1" dirty="0" smtClean="0">
                <a:latin typeface="Comic Sans MS" pitchFamily="66" charset="0"/>
              </a:rPr>
              <a:t>7,sink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1638300" y="2819400"/>
            <a:ext cx="1181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latin typeface="Comic Sans MS" pitchFamily="66" charset="0"/>
              </a:rPr>
              <a:t>Λ</a:t>
            </a:r>
            <a:r>
              <a:rPr lang="en-US" b="1" dirty="0" smtClean="0">
                <a:latin typeface="Comic Sans MS" pitchFamily="66" charset="0"/>
              </a:rPr>
              <a:t>7,sink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69" name="Freeform 68"/>
          <p:cNvSpPr/>
          <p:nvPr/>
        </p:nvSpPr>
        <p:spPr bwMode="auto">
          <a:xfrm>
            <a:off x="1143000" y="2438400"/>
            <a:ext cx="6343650" cy="1627188"/>
          </a:xfrm>
          <a:custGeom>
            <a:avLst/>
            <a:gdLst>
              <a:gd name="connsiteX0" fmla="*/ 32379 w 6344215"/>
              <a:gd name="connsiteY0" fmla="*/ 1600200 h 1627182"/>
              <a:gd name="connsiteX1" fmla="*/ 146679 w 6344215"/>
              <a:gd name="connsiteY1" fmla="*/ 1504950 h 1627182"/>
              <a:gd name="connsiteX2" fmla="*/ 203829 w 6344215"/>
              <a:gd name="connsiteY2" fmla="*/ 1466850 h 1627182"/>
              <a:gd name="connsiteX3" fmla="*/ 241929 w 6344215"/>
              <a:gd name="connsiteY3" fmla="*/ 1409700 h 1627182"/>
              <a:gd name="connsiteX4" fmla="*/ 356229 w 6344215"/>
              <a:gd name="connsiteY4" fmla="*/ 1371600 h 1627182"/>
              <a:gd name="connsiteX5" fmla="*/ 413379 w 6344215"/>
              <a:gd name="connsiteY5" fmla="*/ 1352550 h 1627182"/>
              <a:gd name="connsiteX6" fmla="*/ 527679 w 6344215"/>
              <a:gd name="connsiteY6" fmla="*/ 1276350 h 1627182"/>
              <a:gd name="connsiteX7" fmla="*/ 565779 w 6344215"/>
              <a:gd name="connsiteY7" fmla="*/ 1219200 h 1627182"/>
              <a:gd name="connsiteX8" fmla="*/ 794379 w 6344215"/>
              <a:gd name="connsiteY8" fmla="*/ 1104900 h 1627182"/>
              <a:gd name="connsiteX9" fmla="*/ 984879 w 6344215"/>
              <a:gd name="connsiteY9" fmla="*/ 1047750 h 1627182"/>
              <a:gd name="connsiteX10" fmla="*/ 1099179 w 6344215"/>
              <a:gd name="connsiteY10" fmla="*/ 990600 h 1627182"/>
              <a:gd name="connsiteX11" fmla="*/ 1194429 w 6344215"/>
              <a:gd name="connsiteY11" fmla="*/ 895350 h 1627182"/>
              <a:gd name="connsiteX12" fmla="*/ 1251579 w 6344215"/>
              <a:gd name="connsiteY12" fmla="*/ 838200 h 1627182"/>
              <a:gd name="connsiteX13" fmla="*/ 1442079 w 6344215"/>
              <a:gd name="connsiteY13" fmla="*/ 704850 h 1627182"/>
              <a:gd name="connsiteX14" fmla="*/ 1499229 w 6344215"/>
              <a:gd name="connsiteY14" fmla="*/ 685800 h 1627182"/>
              <a:gd name="connsiteX15" fmla="*/ 1670679 w 6344215"/>
              <a:gd name="connsiteY15" fmla="*/ 552450 h 1627182"/>
              <a:gd name="connsiteX16" fmla="*/ 1804029 w 6344215"/>
              <a:gd name="connsiteY16" fmla="*/ 514350 h 1627182"/>
              <a:gd name="connsiteX17" fmla="*/ 1918329 w 6344215"/>
              <a:gd name="connsiteY17" fmla="*/ 476250 h 1627182"/>
              <a:gd name="connsiteX18" fmla="*/ 1975479 w 6344215"/>
              <a:gd name="connsiteY18" fmla="*/ 457200 h 1627182"/>
              <a:gd name="connsiteX19" fmla="*/ 2089779 w 6344215"/>
              <a:gd name="connsiteY19" fmla="*/ 400050 h 1627182"/>
              <a:gd name="connsiteX20" fmla="*/ 2146929 w 6344215"/>
              <a:gd name="connsiteY20" fmla="*/ 361950 h 1627182"/>
              <a:gd name="connsiteX21" fmla="*/ 2261229 w 6344215"/>
              <a:gd name="connsiteY21" fmla="*/ 323850 h 1627182"/>
              <a:gd name="connsiteX22" fmla="*/ 2318379 w 6344215"/>
              <a:gd name="connsiteY22" fmla="*/ 304800 h 1627182"/>
              <a:gd name="connsiteX23" fmla="*/ 2375529 w 6344215"/>
              <a:gd name="connsiteY23" fmla="*/ 285750 h 1627182"/>
              <a:gd name="connsiteX24" fmla="*/ 2489829 w 6344215"/>
              <a:gd name="connsiteY24" fmla="*/ 209550 h 1627182"/>
              <a:gd name="connsiteX25" fmla="*/ 2546979 w 6344215"/>
              <a:gd name="connsiteY25" fmla="*/ 190500 h 1627182"/>
              <a:gd name="connsiteX26" fmla="*/ 2604129 w 6344215"/>
              <a:gd name="connsiteY26" fmla="*/ 152400 h 1627182"/>
              <a:gd name="connsiteX27" fmla="*/ 2718429 w 6344215"/>
              <a:gd name="connsiteY27" fmla="*/ 114300 h 1627182"/>
              <a:gd name="connsiteX28" fmla="*/ 2775579 w 6344215"/>
              <a:gd name="connsiteY28" fmla="*/ 76200 h 1627182"/>
              <a:gd name="connsiteX29" fmla="*/ 2985129 w 6344215"/>
              <a:gd name="connsiteY29" fmla="*/ 19050 h 1627182"/>
              <a:gd name="connsiteX30" fmla="*/ 3042279 w 6344215"/>
              <a:gd name="connsiteY30" fmla="*/ 0 h 1627182"/>
              <a:gd name="connsiteX31" fmla="*/ 3404229 w 6344215"/>
              <a:gd name="connsiteY31" fmla="*/ 19050 h 1627182"/>
              <a:gd name="connsiteX32" fmla="*/ 3499479 w 6344215"/>
              <a:gd name="connsiteY32" fmla="*/ 114300 h 1627182"/>
              <a:gd name="connsiteX33" fmla="*/ 3632829 w 6344215"/>
              <a:gd name="connsiteY33" fmla="*/ 171450 h 1627182"/>
              <a:gd name="connsiteX34" fmla="*/ 3689979 w 6344215"/>
              <a:gd name="connsiteY34" fmla="*/ 209550 h 1627182"/>
              <a:gd name="connsiteX35" fmla="*/ 3766179 w 6344215"/>
              <a:gd name="connsiteY35" fmla="*/ 228600 h 1627182"/>
              <a:gd name="connsiteX36" fmla="*/ 3823329 w 6344215"/>
              <a:gd name="connsiteY36" fmla="*/ 247650 h 1627182"/>
              <a:gd name="connsiteX37" fmla="*/ 3861429 w 6344215"/>
              <a:gd name="connsiteY37" fmla="*/ 304800 h 1627182"/>
              <a:gd name="connsiteX38" fmla="*/ 3994779 w 6344215"/>
              <a:gd name="connsiteY38" fmla="*/ 381000 h 1627182"/>
              <a:gd name="connsiteX39" fmla="*/ 4109079 w 6344215"/>
              <a:gd name="connsiteY39" fmla="*/ 457200 h 1627182"/>
              <a:gd name="connsiteX40" fmla="*/ 4147179 w 6344215"/>
              <a:gd name="connsiteY40" fmla="*/ 514350 h 1627182"/>
              <a:gd name="connsiteX41" fmla="*/ 4299579 w 6344215"/>
              <a:gd name="connsiteY41" fmla="*/ 552450 h 1627182"/>
              <a:gd name="connsiteX42" fmla="*/ 4413879 w 6344215"/>
              <a:gd name="connsiteY42" fmla="*/ 609600 h 1627182"/>
              <a:gd name="connsiteX43" fmla="*/ 4471029 w 6344215"/>
              <a:gd name="connsiteY43" fmla="*/ 781050 h 1627182"/>
              <a:gd name="connsiteX44" fmla="*/ 4566279 w 6344215"/>
              <a:gd name="connsiteY44" fmla="*/ 990600 h 1627182"/>
              <a:gd name="connsiteX45" fmla="*/ 4661529 w 6344215"/>
              <a:gd name="connsiteY45" fmla="*/ 1085850 h 1627182"/>
              <a:gd name="connsiteX46" fmla="*/ 4756779 w 6344215"/>
              <a:gd name="connsiteY46" fmla="*/ 1104900 h 1627182"/>
              <a:gd name="connsiteX47" fmla="*/ 4832979 w 6344215"/>
              <a:gd name="connsiteY47" fmla="*/ 1123950 h 1627182"/>
              <a:gd name="connsiteX48" fmla="*/ 4909179 w 6344215"/>
              <a:gd name="connsiteY48" fmla="*/ 1238250 h 1627182"/>
              <a:gd name="connsiteX49" fmla="*/ 5023479 w 6344215"/>
              <a:gd name="connsiteY49" fmla="*/ 1314450 h 1627182"/>
              <a:gd name="connsiteX50" fmla="*/ 5156829 w 6344215"/>
              <a:gd name="connsiteY50" fmla="*/ 1352550 h 1627182"/>
              <a:gd name="connsiteX51" fmla="*/ 5213979 w 6344215"/>
              <a:gd name="connsiteY51" fmla="*/ 1409700 h 1627182"/>
              <a:gd name="connsiteX52" fmla="*/ 5252079 w 6344215"/>
              <a:gd name="connsiteY52" fmla="*/ 1466850 h 1627182"/>
              <a:gd name="connsiteX53" fmla="*/ 5404479 w 6344215"/>
              <a:gd name="connsiteY53" fmla="*/ 1485900 h 1627182"/>
              <a:gd name="connsiteX54" fmla="*/ 5518779 w 6344215"/>
              <a:gd name="connsiteY54" fmla="*/ 1524000 h 1627182"/>
              <a:gd name="connsiteX55" fmla="*/ 5633079 w 6344215"/>
              <a:gd name="connsiteY55" fmla="*/ 1581150 h 1627182"/>
              <a:gd name="connsiteX56" fmla="*/ 5842629 w 6344215"/>
              <a:gd name="connsiteY56" fmla="*/ 1600200 h 1627182"/>
              <a:gd name="connsiteX57" fmla="*/ 6052179 w 6344215"/>
              <a:gd name="connsiteY57" fmla="*/ 1581150 h 1627182"/>
              <a:gd name="connsiteX58" fmla="*/ 6109329 w 6344215"/>
              <a:gd name="connsiteY58" fmla="*/ 1562100 h 1627182"/>
              <a:gd name="connsiteX59" fmla="*/ 6204579 w 6344215"/>
              <a:gd name="connsiteY59" fmla="*/ 1543050 h 1627182"/>
              <a:gd name="connsiteX60" fmla="*/ 6337929 w 6344215"/>
              <a:gd name="connsiteY60" fmla="*/ 1581150 h 162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44215" h="1627182">
                <a:moveTo>
                  <a:pt x="32379" y="1600200"/>
                </a:moveTo>
                <a:cubicBezTo>
                  <a:pt x="174272" y="1505605"/>
                  <a:pt x="0" y="1627182"/>
                  <a:pt x="146679" y="1504950"/>
                </a:cubicBezTo>
                <a:cubicBezTo>
                  <a:pt x="164268" y="1490293"/>
                  <a:pt x="184779" y="1479550"/>
                  <a:pt x="203829" y="1466850"/>
                </a:cubicBezTo>
                <a:cubicBezTo>
                  <a:pt x="216529" y="1447800"/>
                  <a:pt x="222514" y="1421834"/>
                  <a:pt x="241929" y="1409700"/>
                </a:cubicBezTo>
                <a:cubicBezTo>
                  <a:pt x="275985" y="1388415"/>
                  <a:pt x="318129" y="1384300"/>
                  <a:pt x="356229" y="1371600"/>
                </a:cubicBezTo>
                <a:cubicBezTo>
                  <a:pt x="375279" y="1365250"/>
                  <a:pt x="396671" y="1363689"/>
                  <a:pt x="413379" y="1352550"/>
                </a:cubicBezTo>
                <a:lnTo>
                  <a:pt x="527679" y="1276350"/>
                </a:lnTo>
                <a:cubicBezTo>
                  <a:pt x="540379" y="1257300"/>
                  <a:pt x="548549" y="1234277"/>
                  <a:pt x="565779" y="1219200"/>
                </a:cubicBezTo>
                <a:cubicBezTo>
                  <a:pt x="640276" y="1154015"/>
                  <a:pt x="700856" y="1128281"/>
                  <a:pt x="794379" y="1104900"/>
                </a:cubicBezTo>
                <a:cubicBezTo>
                  <a:pt x="836975" y="1094251"/>
                  <a:pt x="957051" y="1066302"/>
                  <a:pt x="984879" y="1047750"/>
                </a:cubicBezTo>
                <a:cubicBezTo>
                  <a:pt x="1058737" y="998511"/>
                  <a:pt x="1020309" y="1016890"/>
                  <a:pt x="1099179" y="990600"/>
                </a:cubicBezTo>
                <a:cubicBezTo>
                  <a:pt x="1169029" y="885825"/>
                  <a:pt x="1099179" y="974725"/>
                  <a:pt x="1194429" y="895350"/>
                </a:cubicBezTo>
                <a:cubicBezTo>
                  <a:pt x="1215125" y="878103"/>
                  <a:pt x="1231124" y="855733"/>
                  <a:pt x="1251579" y="838200"/>
                </a:cubicBezTo>
                <a:cubicBezTo>
                  <a:pt x="1279242" y="814489"/>
                  <a:pt x="1424194" y="710812"/>
                  <a:pt x="1442079" y="704850"/>
                </a:cubicBezTo>
                <a:lnTo>
                  <a:pt x="1499229" y="685800"/>
                </a:lnTo>
                <a:cubicBezTo>
                  <a:pt x="1548539" y="636490"/>
                  <a:pt x="1602321" y="575236"/>
                  <a:pt x="1670679" y="552450"/>
                </a:cubicBezTo>
                <a:cubicBezTo>
                  <a:pt x="1862743" y="488429"/>
                  <a:pt x="1564827" y="586111"/>
                  <a:pt x="1804029" y="514350"/>
                </a:cubicBezTo>
                <a:cubicBezTo>
                  <a:pt x="1842496" y="502810"/>
                  <a:pt x="1880229" y="488950"/>
                  <a:pt x="1918329" y="476250"/>
                </a:cubicBezTo>
                <a:cubicBezTo>
                  <a:pt x="1937379" y="469900"/>
                  <a:pt x="1958771" y="468339"/>
                  <a:pt x="1975479" y="457200"/>
                </a:cubicBezTo>
                <a:cubicBezTo>
                  <a:pt x="2139263" y="348011"/>
                  <a:pt x="1932038" y="478920"/>
                  <a:pt x="2089779" y="400050"/>
                </a:cubicBezTo>
                <a:cubicBezTo>
                  <a:pt x="2110257" y="389811"/>
                  <a:pt x="2126007" y="371249"/>
                  <a:pt x="2146929" y="361950"/>
                </a:cubicBezTo>
                <a:cubicBezTo>
                  <a:pt x="2183629" y="345639"/>
                  <a:pt x="2223129" y="336550"/>
                  <a:pt x="2261229" y="323850"/>
                </a:cubicBezTo>
                <a:lnTo>
                  <a:pt x="2318379" y="304800"/>
                </a:lnTo>
                <a:cubicBezTo>
                  <a:pt x="2337429" y="298450"/>
                  <a:pt x="2358821" y="296889"/>
                  <a:pt x="2375529" y="285750"/>
                </a:cubicBezTo>
                <a:cubicBezTo>
                  <a:pt x="2413629" y="260350"/>
                  <a:pt x="2446388" y="224030"/>
                  <a:pt x="2489829" y="209550"/>
                </a:cubicBezTo>
                <a:cubicBezTo>
                  <a:pt x="2508879" y="203200"/>
                  <a:pt x="2529018" y="199480"/>
                  <a:pt x="2546979" y="190500"/>
                </a:cubicBezTo>
                <a:cubicBezTo>
                  <a:pt x="2567457" y="180261"/>
                  <a:pt x="2583207" y="161699"/>
                  <a:pt x="2604129" y="152400"/>
                </a:cubicBezTo>
                <a:cubicBezTo>
                  <a:pt x="2640829" y="136089"/>
                  <a:pt x="2685013" y="136577"/>
                  <a:pt x="2718429" y="114300"/>
                </a:cubicBezTo>
                <a:cubicBezTo>
                  <a:pt x="2737479" y="101600"/>
                  <a:pt x="2754657" y="85499"/>
                  <a:pt x="2775579" y="76200"/>
                </a:cubicBezTo>
                <a:cubicBezTo>
                  <a:pt x="2880669" y="29493"/>
                  <a:pt x="2882688" y="44660"/>
                  <a:pt x="2985129" y="19050"/>
                </a:cubicBezTo>
                <a:cubicBezTo>
                  <a:pt x="3004610" y="14180"/>
                  <a:pt x="3023229" y="6350"/>
                  <a:pt x="3042279" y="0"/>
                </a:cubicBezTo>
                <a:cubicBezTo>
                  <a:pt x="3162929" y="6350"/>
                  <a:pt x="3284520" y="2726"/>
                  <a:pt x="3404229" y="19050"/>
                </a:cubicBezTo>
                <a:cubicBezTo>
                  <a:pt x="3471042" y="28161"/>
                  <a:pt x="3458066" y="79789"/>
                  <a:pt x="3499479" y="114300"/>
                </a:cubicBezTo>
                <a:cubicBezTo>
                  <a:pt x="3558940" y="163851"/>
                  <a:pt x="3573274" y="141673"/>
                  <a:pt x="3632829" y="171450"/>
                </a:cubicBezTo>
                <a:cubicBezTo>
                  <a:pt x="3653307" y="181689"/>
                  <a:pt x="3668935" y="200531"/>
                  <a:pt x="3689979" y="209550"/>
                </a:cubicBezTo>
                <a:cubicBezTo>
                  <a:pt x="3714044" y="219863"/>
                  <a:pt x="3741005" y="221407"/>
                  <a:pt x="3766179" y="228600"/>
                </a:cubicBezTo>
                <a:cubicBezTo>
                  <a:pt x="3785487" y="234117"/>
                  <a:pt x="3804279" y="241300"/>
                  <a:pt x="3823329" y="247650"/>
                </a:cubicBezTo>
                <a:cubicBezTo>
                  <a:pt x="3836029" y="266700"/>
                  <a:pt x="3845240" y="288611"/>
                  <a:pt x="3861429" y="304800"/>
                </a:cubicBezTo>
                <a:cubicBezTo>
                  <a:pt x="3894378" y="337749"/>
                  <a:pt x="3957426" y="358588"/>
                  <a:pt x="3994779" y="381000"/>
                </a:cubicBezTo>
                <a:cubicBezTo>
                  <a:pt x="4034044" y="404559"/>
                  <a:pt x="4109079" y="457200"/>
                  <a:pt x="4109079" y="457200"/>
                </a:cubicBezTo>
                <a:cubicBezTo>
                  <a:pt x="4121779" y="476250"/>
                  <a:pt x="4129301" y="500047"/>
                  <a:pt x="4147179" y="514350"/>
                </a:cubicBezTo>
                <a:cubicBezTo>
                  <a:pt x="4166972" y="530185"/>
                  <a:pt x="4294404" y="551156"/>
                  <a:pt x="4299579" y="552450"/>
                </a:cubicBezTo>
                <a:cubicBezTo>
                  <a:pt x="4362675" y="568224"/>
                  <a:pt x="4358006" y="572351"/>
                  <a:pt x="4413879" y="609600"/>
                </a:cubicBezTo>
                <a:lnTo>
                  <a:pt x="4471029" y="781050"/>
                </a:lnTo>
                <a:cubicBezTo>
                  <a:pt x="4498001" y="861966"/>
                  <a:pt x="4509492" y="905420"/>
                  <a:pt x="4566279" y="990600"/>
                </a:cubicBezTo>
                <a:cubicBezTo>
                  <a:pt x="4597323" y="1037167"/>
                  <a:pt x="4605085" y="1064683"/>
                  <a:pt x="4661529" y="1085850"/>
                </a:cubicBezTo>
                <a:cubicBezTo>
                  <a:pt x="4691846" y="1097219"/>
                  <a:pt x="4725171" y="1097876"/>
                  <a:pt x="4756779" y="1104900"/>
                </a:cubicBezTo>
                <a:cubicBezTo>
                  <a:pt x="4782337" y="1110580"/>
                  <a:pt x="4807579" y="1117600"/>
                  <a:pt x="4832979" y="1123950"/>
                </a:cubicBezTo>
                <a:cubicBezTo>
                  <a:pt x="4858379" y="1162050"/>
                  <a:pt x="4871079" y="1212850"/>
                  <a:pt x="4909179" y="1238250"/>
                </a:cubicBezTo>
                <a:cubicBezTo>
                  <a:pt x="4947279" y="1263650"/>
                  <a:pt x="4979056" y="1303344"/>
                  <a:pt x="5023479" y="1314450"/>
                </a:cubicBezTo>
                <a:cubicBezTo>
                  <a:pt x="5119160" y="1338370"/>
                  <a:pt x="5074841" y="1325221"/>
                  <a:pt x="5156829" y="1352550"/>
                </a:cubicBezTo>
                <a:cubicBezTo>
                  <a:pt x="5175879" y="1371600"/>
                  <a:pt x="5196732" y="1389004"/>
                  <a:pt x="5213979" y="1409700"/>
                </a:cubicBezTo>
                <a:cubicBezTo>
                  <a:pt x="5228636" y="1427289"/>
                  <a:pt x="5230821" y="1458347"/>
                  <a:pt x="5252079" y="1466850"/>
                </a:cubicBezTo>
                <a:cubicBezTo>
                  <a:pt x="5299613" y="1485863"/>
                  <a:pt x="5353679" y="1479550"/>
                  <a:pt x="5404479" y="1485900"/>
                </a:cubicBezTo>
                <a:cubicBezTo>
                  <a:pt x="5442579" y="1498600"/>
                  <a:pt x="5485363" y="1501723"/>
                  <a:pt x="5518779" y="1524000"/>
                </a:cubicBezTo>
                <a:cubicBezTo>
                  <a:pt x="5559937" y="1551438"/>
                  <a:pt x="5582889" y="1573980"/>
                  <a:pt x="5633079" y="1581150"/>
                </a:cubicBezTo>
                <a:cubicBezTo>
                  <a:pt x="5702512" y="1591069"/>
                  <a:pt x="5772779" y="1593850"/>
                  <a:pt x="5842629" y="1600200"/>
                </a:cubicBezTo>
                <a:cubicBezTo>
                  <a:pt x="5912479" y="1593850"/>
                  <a:pt x="5982746" y="1591069"/>
                  <a:pt x="6052179" y="1581150"/>
                </a:cubicBezTo>
                <a:cubicBezTo>
                  <a:pt x="6072058" y="1578310"/>
                  <a:pt x="6089848" y="1566970"/>
                  <a:pt x="6109329" y="1562100"/>
                </a:cubicBezTo>
                <a:cubicBezTo>
                  <a:pt x="6140741" y="1554247"/>
                  <a:pt x="6172829" y="1549400"/>
                  <a:pt x="6204579" y="1543050"/>
                </a:cubicBezTo>
                <a:cubicBezTo>
                  <a:pt x="6344215" y="1562998"/>
                  <a:pt x="6337929" y="1517199"/>
                  <a:pt x="6337929" y="1581150"/>
                </a:cubicBezTo>
              </a:path>
            </a:pathLst>
          </a:custGeom>
          <a:ln w="107950">
            <a:solidFill>
              <a:srgbClr val="00B050"/>
            </a:solidFill>
            <a:prstDash val="sysDot"/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0" name="TextBox 74"/>
          <p:cNvSpPr txBox="1">
            <a:spLocks noChangeArrowheads="1"/>
          </p:cNvSpPr>
          <p:nvPr/>
        </p:nvSpPr>
        <p:spPr bwMode="auto">
          <a:xfrm>
            <a:off x="4248150" y="2667000"/>
            <a:ext cx="590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  <a:latin typeface="Comic Sans MS" pitchFamily="66" charset="0"/>
              </a:rPr>
              <a:t>S</a:t>
            </a:r>
            <a:r>
              <a:rPr lang="en-US" sz="2000" b="1" dirty="0">
                <a:solidFill>
                  <a:srgbClr val="92D050"/>
                </a:solidFill>
                <a:latin typeface="Comic Sans MS" pitchFamily="66" charset="0"/>
              </a:rPr>
              <a:t>1</a:t>
            </a:r>
            <a:endParaRPr lang="en-US" sz="28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81000" y="1066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Bottleneck Throughput:</a:t>
            </a:r>
            <a:endParaRPr lang="en-US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43" grpId="0"/>
      <p:bldP spid="50" grpId="0"/>
      <p:bldP spid="52" grpId="0"/>
      <p:bldP spid="53" grpId="0"/>
      <p:bldP spid="54" grpId="0"/>
      <p:bldP spid="56" grpId="0"/>
      <p:bldP spid="57" grpId="0"/>
      <p:bldP spid="61" grpId="0"/>
      <p:bldP spid="62" grpId="0"/>
      <p:bldP spid="64" grpId="0"/>
      <p:bldP spid="66" grpId="0"/>
      <p:bldP spid="67" grpId="0"/>
      <p:bldP spid="68" grpId="0"/>
      <p:bldP spid="69" grpId="0" animBg="1"/>
      <p:bldP spid="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609600"/>
            <a:ext cx="76962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Game Theory Background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omic Sans MS" pitchFamily="66" charset="0"/>
              </a:rPr>
              <a:t>Finite Strategic Form Games:</a:t>
            </a:r>
            <a:endParaRPr lang="en-US" sz="2400" u="sng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graphicFrame>
        <p:nvGraphicFramePr>
          <p:cNvPr id="802818" name="Object 2"/>
          <p:cNvGraphicFramePr>
            <a:graphicFrameLocks noChangeAspect="1"/>
          </p:cNvGraphicFramePr>
          <p:nvPr/>
        </p:nvGraphicFramePr>
        <p:xfrm>
          <a:off x="762000" y="2241550"/>
          <a:ext cx="3959225" cy="730250"/>
        </p:xfrm>
        <a:graphic>
          <a:graphicData uri="http://schemas.openxmlformats.org/presentationml/2006/ole">
            <p:oleObj spid="_x0000_s890882" name="Equation" r:id="rId3" imgW="1307880" imgH="241200" progId="Equation.DSMT4">
              <p:embed/>
            </p:oleObj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771525" y="3087688"/>
            <a:ext cx="7055304" cy="658812"/>
            <a:chOff x="771525" y="3087688"/>
            <a:chExt cx="7055304" cy="658812"/>
          </a:xfrm>
        </p:grpSpPr>
        <p:sp>
          <p:nvSpPr>
            <p:cNvPr id="8" name="TextBox 7"/>
            <p:cNvSpPr txBox="1"/>
            <p:nvPr/>
          </p:nvSpPr>
          <p:spPr>
            <a:xfrm>
              <a:off x="4016829" y="3201184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the set of players</a:t>
              </a:r>
              <a:endParaRPr lang="en-US" sz="2400" dirty="0">
                <a:latin typeface="Comic Sans MS" pitchFamily="66" charset="0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771525" y="3087688"/>
            <a:ext cx="3181350" cy="658812"/>
          </p:xfrm>
          <a:graphic>
            <a:graphicData uri="http://schemas.openxmlformats.org/presentationml/2006/ole">
              <p:oleObj spid="_x0000_s890883" name="Equation" r:id="rId4" imgW="1104840" imgH="228600" progId="Equation.DSMT4">
                <p:embed/>
              </p:oleObj>
            </a:graphicData>
          </a:graphic>
        </p:graphicFrame>
      </p:grpSp>
      <p:grpSp>
        <p:nvGrpSpPr>
          <p:cNvPr id="25" name="Group 24"/>
          <p:cNvGrpSpPr/>
          <p:nvPr/>
        </p:nvGrpSpPr>
        <p:grpSpPr>
          <a:xfrm>
            <a:off x="771979" y="3733800"/>
            <a:ext cx="7947479" cy="571500"/>
            <a:chOff x="771979" y="3733800"/>
            <a:chExt cx="7947479" cy="571500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771979" y="3733800"/>
            <a:ext cx="2889250" cy="571500"/>
          </p:xfrm>
          <a:graphic>
            <a:graphicData uri="http://schemas.openxmlformats.org/presentationml/2006/ole">
              <p:oleObj spid="_x0000_s890884" name="Equation" r:id="rId5" imgW="1155600" imgH="228600" progId="Equation.DSMT4">
                <p:embed/>
              </p:oleObj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3842658" y="3820887"/>
              <a:ext cx="487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represents the set of actions</a:t>
              </a:r>
              <a:endParaRPr lang="en-US" sz="2400" dirty="0">
                <a:latin typeface="Comic Sans MS" pitchFamily="66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23900" y="4310063"/>
            <a:ext cx="7048500" cy="654050"/>
            <a:chOff x="723900" y="4310063"/>
            <a:chExt cx="7048500" cy="654050"/>
          </a:xfrm>
        </p:grpSpPr>
        <p:graphicFrame>
          <p:nvGraphicFramePr>
            <p:cNvPr id="12" name="Object 10"/>
            <p:cNvGraphicFramePr>
              <a:graphicFrameLocks noChangeAspect="1"/>
            </p:cNvGraphicFramePr>
            <p:nvPr/>
          </p:nvGraphicFramePr>
          <p:xfrm>
            <a:off x="723900" y="4310063"/>
            <a:ext cx="2822575" cy="654050"/>
          </p:xfrm>
          <a:graphic>
            <a:graphicData uri="http://schemas.openxmlformats.org/presentationml/2006/ole">
              <p:oleObj spid="_x0000_s890885" name="Equation" r:id="rId6" imgW="1041120" imgH="241200" progId="Equation.DSMT4">
                <p:embed/>
              </p:oleObj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3962400" y="4431268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is the utility function</a:t>
              </a:r>
              <a:endParaRPr lang="en-US" sz="2400" dirty="0">
                <a:latin typeface="Comic Sans MS" pitchFamily="66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57163" y="5562600"/>
            <a:ext cx="5099350" cy="609600"/>
            <a:chOff x="757163" y="4996542"/>
            <a:chExt cx="5099350" cy="609600"/>
          </a:xfrm>
        </p:grpSpPr>
        <p:graphicFrame>
          <p:nvGraphicFramePr>
            <p:cNvPr id="802822" name="Object 6"/>
            <p:cNvGraphicFramePr>
              <a:graphicFrameLocks noChangeAspect="1"/>
            </p:cNvGraphicFramePr>
            <p:nvPr/>
          </p:nvGraphicFramePr>
          <p:xfrm>
            <a:off x="757163" y="4996542"/>
            <a:ext cx="1354666" cy="609600"/>
          </p:xfrm>
          <a:graphic>
            <a:graphicData uri="http://schemas.openxmlformats.org/presentationml/2006/ole">
              <p:oleObj spid="_x0000_s890886" name="Equation" r:id="rId7" imgW="507960" imgH="228600" progId="Equation.DSMT4">
                <p:embed/>
              </p:oleObj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2046513" y="5072742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is the action of player Pm</a:t>
              </a:r>
              <a:endParaRPr lang="en-US" sz="2400" dirty="0">
                <a:latin typeface="Comic Sans MS" pitchFamily="66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8350" y="4991100"/>
            <a:ext cx="8223250" cy="571500"/>
            <a:chOff x="768350" y="5568042"/>
            <a:chExt cx="8223250" cy="571500"/>
          </a:xfrm>
        </p:grpSpPr>
        <p:graphicFrame>
          <p:nvGraphicFramePr>
            <p:cNvPr id="802823" name="Object 7"/>
            <p:cNvGraphicFramePr>
              <a:graphicFrameLocks noChangeAspect="1"/>
            </p:cNvGraphicFramePr>
            <p:nvPr/>
          </p:nvGraphicFramePr>
          <p:xfrm>
            <a:off x="768350" y="5568042"/>
            <a:ext cx="4413250" cy="571500"/>
          </p:xfrm>
          <a:graphic>
            <a:graphicData uri="http://schemas.openxmlformats.org/presentationml/2006/ole">
              <p:oleObj spid="_x0000_s890887" name="Equation" r:id="rId8" imgW="1765080" imgH="228600" progId="Equation.DSMT4">
                <p:embed/>
              </p:oleObj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5181600" y="5606142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action of all players</a:t>
              </a:r>
              <a:endParaRPr lang="en-US" sz="2400" dirty="0">
                <a:latin typeface="Comic Sans MS" pitchFamily="66" charset="0"/>
              </a:endParaRPr>
            </a:p>
          </p:txBody>
        </p:sp>
      </p:grpSp>
      <p:sp>
        <p:nvSpPr>
          <p:cNvPr id="18" name="Right Arrow 17"/>
          <p:cNvSpPr/>
          <p:nvPr/>
        </p:nvSpPr>
        <p:spPr bwMode="auto">
          <a:xfrm>
            <a:off x="76200" y="2362200"/>
            <a:ext cx="685800" cy="4572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609600"/>
            <a:ext cx="76962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Forms of Equilibrium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omic Sans MS" pitchFamily="66" charset="0"/>
              </a:rPr>
              <a:t>Nash Equilibrium</a:t>
            </a:r>
            <a:endParaRPr lang="en-US" sz="2400" u="sng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225976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An action profile 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990600" y="2754312"/>
          <a:ext cx="4266979" cy="674688"/>
        </p:xfrm>
        <a:graphic>
          <a:graphicData uri="http://schemas.openxmlformats.org/presentationml/2006/ole">
            <p:oleObj spid="_x0000_s891906" name="Equation" r:id="rId3" imgW="1930320" imgH="304560" progId="Equation.DSMT4">
              <p:embed/>
            </p:oleObj>
          </a:graphicData>
        </a:graphic>
      </p:graphicFrame>
      <p:graphicFrame>
        <p:nvGraphicFramePr>
          <p:cNvPr id="802822" name="Object 6"/>
          <p:cNvGraphicFramePr>
            <a:graphicFrameLocks noChangeAspect="1"/>
          </p:cNvGraphicFramePr>
          <p:nvPr/>
        </p:nvGraphicFramePr>
        <p:xfrm>
          <a:off x="3017838" y="2192337"/>
          <a:ext cx="1008062" cy="474663"/>
        </p:xfrm>
        <a:graphic>
          <a:graphicData uri="http://schemas.openxmlformats.org/presentationml/2006/ole">
            <p:oleObj spid="_x0000_s891907" name="Equation" r:id="rId4" imgW="431640" imgH="20304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169229" y="2259764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is called a pure NE  if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3581401"/>
            <a:ext cx="5029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omic Sans MS" pitchFamily="66" charset="0"/>
              </a:rPr>
              <a:t>Mixed-Strategy Nash Equilibrium</a:t>
            </a:r>
            <a:endParaRPr lang="en-US" sz="2400" u="sng" dirty="0">
              <a:latin typeface="Comic Sans MS" pitchFamily="66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61257" y="4038600"/>
            <a:ext cx="9339943" cy="533400"/>
            <a:chOff x="65315" y="4082142"/>
            <a:chExt cx="9339943" cy="533400"/>
          </a:xfrm>
        </p:grpSpPr>
        <p:sp>
          <p:nvSpPr>
            <p:cNvPr id="20" name="TextBox 19"/>
            <p:cNvSpPr txBox="1"/>
            <p:nvPr/>
          </p:nvSpPr>
          <p:spPr>
            <a:xfrm>
              <a:off x="65315" y="4153877"/>
              <a:ext cx="4060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A strategy profile</a:t>
              </a:r>
            </a:p>
          </p:txBody>
        </p:sp>
        <p:graphicFrame>
          <p:nvGraphicFramePr>
            <p:cNvPr id="22" name="Object 6"/>
            <p:cNvGraphicFramePr>
              <a:graphicFrameLocks noChangeAspect="1"/>
            </p:cNvGraphicFramePr>
            <p:nvPr/>
          </p:nvGraphicFramePr>
          <p:xfrm>
            <a:off x="2743200" y="4082142"/>
            <a:ext cx="1600200" cy="533400"/>
          </p:xfrm>
          <a:graphic>
            <a:graphicData uri="http://schemas.openxmlformats.org/presentationml/2006/ole">
              <p:oleObj spid="_x0000_s891909" name="Equation" r:id="rId5" imgW="685800" imgH="228600" progId="Equation.DSMT4">
                <p:embed/>
              </p:oleObj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4299858" y="4136571"/>
              <a:ext cx="510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is called a mixed-strategy  NE </a:t>
              </a:r>
              <a:endParaRPr lang="en-US" sz="2400" dirty="0">
                <a:latin typeface="Comic Sans MS" pitchFamily="66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1000" y="5105400"/>
            <a:ext cx="6629400" cy="473333"/>
            <a:chOff x="838200" y="5410200"/>
            <a:chExt cx="6629400" cy="473333"/>
          </a:xfrm>
        </p:grpSpPr>
        <p:sp>
          <p:nvSpPr>
            <p:cNvPr id="24" name="TextBox 23"/>
            <p:cNvSpPr txBox="1"/>
            <p:nvPr/>
          </p:nvSpPr>
          <p:spPr>
            <a:xfrm>
              <a:off x="838200" y="5421868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where </a:t>
              </a:r>
              <a:endParaRPr lang="en-US" sz="2400" dirty="0">
                <a:latin typeface="Comic Sans MS" pitchFamily="66" charset="0"/>
              </a:endParaRPr>
            </a:p>
          </p:txBody>
        </p:sp>
        <p:graphicFrame>
          <p:nvGraphicFramePr>
            <p:cNvPr id="803850" name="Object 10"/>
            <p:cNvGraphicFramePr>
              <a:graphicFrameLocks noChangeAspect="1"/>
            </p:cNvGraphicFramePr>
            <p:nvPr/>
          </p:nvGraphicFramePr>
          <p:xfrm>
            <a:off x="1905000" y="5421087"/>
            <a:ext cx="857250" cy="457200"/>
          </p:xfrm>
          <a:graphic>
            <a:graphicData uri="http://schemas.openxmlformats.org/presentationml/2006/ole">
              <p:oleObj spid="_x0000_s891910" name="Equation" r:id="rId6" imgW="380880" imgH="203040" progId="Equation.DSMT4">
                <p:embed/>
              </p:oleObj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2743200" y="5410200"/>
              <a:ext cx="472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is the set of probability space</a:t>
              </a:r>
              <a:endParaRPr lang="en-US" sz="2400" dirty="0">
                <a:latin typeface="Comic Sans MS" pitchFamily="66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1000" y="5638800"/>
            <a:ext cx="8991600" cy="838200"/>
            <a:chOff x="533400" y="5823466"/>
            <a:chExt cx="8991600" cy="838200"/>
          </a:xfrm>
        </p:grpSpPr>
        <p:graphicFrame>
          <p:nvGraphicFramePr>
            <p:cNvPr id="803851" name="Object 11"/>
            <p:cNvGraphicFramePr>
              <a:graphicFrameLocks noChangeAspect="1"/>
            </p:cNvGraphicFramePr>
            <p:nvPr/>
          </p:nvGraphicFramePr>
          <p:xfrm>
            <a:off x="533400" y="5823466"/>
            <a:ext cx="3048000" cy="520899"/>
          </p:xfrm>
          <a:graphic>
            <a:graphicData uri="http://schemas.openxmlformats.org/presentationml/2006/ole">
              <p:oleObj spid="_x0000_s891911" name="Equation" r:id="rId7" imgW="1168200" imgH="228600" progId="Equation.DSMT4">
                <p:embed/>
              </p:oleObj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3505200" y="5830669"/>
              <a:ext cx="601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is the joint probability distribution </a:t>
              </a:r>
            </a:p>
            <a:p>
              <a:r>
                <a:rPr lang="en-US" sz="2400" dirty="0" smtClean="0">
                  <a:latin typeface="Comic Sans MS" pitchFamily="66" charset="0"/>
                </a:rPr>
                <a:t>of all players</a:t>
              </a:r>
              <a:endParaRPr lang="en-US" sz="2400" dirty="0">
                <a:latin typeface="Comic Sans MS" pitchFamily="66" charset="0"/>
              </a:endParaRPr>
            </a:p>
          </p:txBody>
        </p:sp>
      </p:grpSp>
      <p:sp>
        <p:nvSpPr>
          <p:cNvPr id="25" name="Right Arrow 24"/>
          <p:cNvSpPr/>
          <p:nvPr/>
        </p:nvSpPr>
        <p:spPr bwMode="auto">
          <a:xfrm>
            <a:off x="76200" y="1752600"/>
            <a:ext cx="685800" cy="4572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152400" y="3581400"/>
            <a:ext cx="685800" cy="4572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宋体" pitchFamily="2" charset="-122"/>
            </a:endParaRPr>
          </a:p>
        </p:txBody>
      </p:sp>
      <p:graphicFrame>
        <p:nvGraphicFramePr>
          <p:cNvPr id="891912" name="Object 8"/>
          <p:cNvGraphicFramePr>
            <a:graphicFrameLocks noChangeAspect="1"/>
          </p:cNvGraphicFramePr>
          <p:nvPr/>
        </p:nvGraphicFramePr>
        <p:xfrm>
          <a:off x="5341938" y="2798763"/>
          <a:ext cx="1306512" cy="474662"/>
        </p:xfrm>
        <a:graphic>
          <a:graphicData uri="http://schemas.openxmlformats.org/presentationml/2006/ole">
            <p:oleObj spid="_x0000_s891912" name="Equation" r:id="rId8" imgW="558720" imgH="203040" progId="Equation.DSMT4">
              <p:embed/>
            </p:oleObj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381000" y="4495800"/>
            <a:ext cx="6745288" cy="674687"/>
            <a:chOff x="381000" y="4659313"/>
            <a:chExt cx="6745288" cy="674687"/>
          </a:xfrm>
        </p:grpSpPr>
        <p:graphicFrame>
          <p:nvGraphicFramePr>
            <p:cNvPr id="21" name="Object 10"/>
            <p:cNvGraphicFramePr>
              <a:graphicFrameLocks noChangeAspect="1"/>
            </p:cNvGraphicFramePr>
            <p:nvPr/>
          </p:nvGraphicFramePr>
          <p:xfrm>
            <a:off x="896937" y="4659313"/>
            <a:ext cx="4894263" cy="674687"/>
          </p:xfrm>
          <a:graphic>
            <a:graphicData uri="http://schemas.openxmlformats.org/presentationml/2006/ole">
              <p:oleObj spid="_x0000_s891908" name="Equation" r:id="rId9" imgW="2171520" imgH="304560" progId="Equation.DSMT4">
                <p:embed/>
              </p:oleObj>
            </a:graphicData>
          </a:graphic>
        </p:graphicFrame>
        <p:graphicFrame>
          <p:nvGraphicFramePr>
            <p:cNvPr id="891913" name="Object 9"/>
            <p:cNvGraphicFramePr>
              <a:graphicFrameLocks noChangeAspect="1"/>
            </p:cNvGraphicFramePr>
            <p:nvPr/>
          </p:nvGraphicFramePr>
          <p:xfrm>
            <a:off x="5819775" y="4724400"/>
            <a:ext cx="1306513" cy="474663"/>
          </p:xfrm>
          <a:graphic>
            <a:graphicData uri="http://schemas.openxmlformats.org/presentationml/2006/ole">
              <p:oleObj spid="_x0000_s891913" name="Equation" r:id="rId10" imgW="558720" imgH="203040" progId="Equation.DSMT4">
                <p:embed/>
              </p:oleObj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381000" y="4698164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 if</a:t>
              </a:r>
              <a:endParaRPr lang="en-US" sz="240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609600"/>
            <a:ext cx="7696200" cy="838200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Forms of Equilibrium</a:t>
            </a:r>
            <a:endParaRPr lang="en-US" sz="3200" kern="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4813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omic Sans MS" pitchFamily="66" charset="0"/>
              </a:rPr>
              <a:t>Correlated Equilibrium:  </a:t>
            </a:r>
            <a:endParaRPr lang="en-US" sz="2400" u="sng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62400" y="1752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The probability distribution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838200" y="2743200"/>
          <a:ext cx="6866104" cy="847003"/>
        </p:xfrm>
        <a:graphic>
          <a:graphicData uri="http://schemas.openxmlformats.org/presentationml/2006/ole">
            <p:oleObj spid="_x0000_s892930" name="Equation" r:id="rId3" imgW="3632040" imgH="368280" progId="Equation.DSMT4">
              <p:embed/>
            </p:oleObj>
          </a:graphicData>
        </a:graphic>
      </p:graphicFrame>
      <p:graphicFrame>
        <p:nvGraphicFramePr>
          <p:cNvPr id="802822" name="Object 6"/>
          <p:cNvGraphicFramePr>
            <a:graphicFrameLocks noChangeAspect="1"/>
          </p:cNvGraphicFramePr>
          <p:nvPr/>
        </p:nvGraphicFramePr>
        <p:xfrm>
          <a:off x="762000" y="2209800"/>
          <a:ext cx="800100" cy="474663"/>
        </p:xfrm>
        <a:graphic>
          <a:graphicData uri="http://schemas.openxmlformats.org/presentationml/2006/ole">
            <p:oleObj spid="_x0000_s892931" name="Equation" r:id="rId4" imgW="342720" imgH="20304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00200" y="2217003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is a correlated equilibrium if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3581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omic Sans MS" pitchFamily="66" charset="0"/>
              </a:rPr>
              <a:t>Coarse –Correlated Equilibrium</a:t>
            </a:r>
            <a:endParaRPr lang="en-US" sz="2400" u="sng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" y="5574268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where 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803850" name="Object 10"/>
          <p:cNvGraphicFramePr>
            <a:graphicFrameLocks noChangeAspect="1"/>
          </p:cNvGraphicFramePr>
          <p:nvPr/>
        </p:nvGraphicFramePr>
        <p:xfrm>
          <a:off x="1933575" y="5524500"/>
          <a:ext cx="3476625" cy="730250"/>
        </p:xfrm>
        <a:graphic>
          <a:graphicData uri="http://schemas.openxmlformats.org/presentationml/2006/ole">
            <p:oleObj spid="_x0000_s892934" name="Equation" r:id="rId5" imgW="1752480" imgH="368280" progId="Equation.DSMT4">
              <p:embed/>
            </p:oleObj>
          </a:graphicData>
        </a:graphic>
      </p:graphicFrame>
      <p:graphicFrame>
        <p:nvGraphicFramePr>
          <p:cNvPr id="892936" name="Object 8"/>
          <p:cNvGraphicFramePr>
            <a:graphicFrameLocks noChangeAspect="1"/>
          </p:cNvGraphicFramePr>
          <p:nvPr/>
        </p:nvGraphicFramePr>
        <p:xfrm>
          <a:off x="1236148" y="4770343"/>
          <a:ext cx="6612452" cy="868457"/>
        </p:xfrm>
        <a:graphic>
          <a:graphicData uri="http://schemas.openxmlformats.org/presentationml/2006/ole">
            <p:oleObj spid="_x0000_s892936" name="Equation" r:id="rId6" imgW="3441600" imgH="368280" progId="Equation.DSMT4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28600" y="4001634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The probability distribution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4305300" y="3984171"/>
          <a:ext cx="800100" cy="474663"/>
        </p:xfrm>
        <a:graphic>
          <a:graphicData uri="http://schemas.openxmlformats.org/presentationml/2006/ole">
            <p:oleObj spid="_x0000_s892937" name="Equation" r:id="rId7" imgW="342720" imgH="203040" progId="Equation.DSMT4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029200" y="3991531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is a  coarse- correlated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0" y="1752600"/>
            <a:ext cx="685800" cy="4572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76200" y="3581400"/>
            <a:ext cx="685800" cy="4572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441513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equilibrium  if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696200" cy="685800"/>
          </a:xfrm>
        </p:spPr>
        <p:txBody>
          <a:bodyPr/>
          <a:lstStyle/>
          <a:p>
            <a:pPr algn="ctr"/>
            <a:r>
              <a:rPr lang="en-US" sz="3200" u="sng" dirty="0" smtClean="0">
                <a:solidFill>
                  <a:srgbClr val="0070C0"/>
                </a:solidFill>
                <a:latin typeface="Comic Sans MS" pitchFamily="66" charset="0"/>
              </a:rPr>
              <a:t>MAIN CONTRIBUTIONS:</a:t>
            </a:r>
            <a:endParaRPr lang="en-US" sz="3200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u="sng" dirty="0" smtClean="0">
                <a:solidFill>
                  <a:srgbClr val="FF0000"/>
                </a:solidFill>
                <a:latin typeface="Comic Sans MS" pitchFamily="66" charset="0"/>
              </a:rPr>
              <a:t>I-</a:t>
            </a:r>
            <a:r>
              <a:rPr lang="en-US" dirty="0" smtClean="0">
                <a:latin typeface="Comic Sans MS" pitchFamily="66" charset="0"/>
              </a:rPr>
              <a:t> Energy-efficient Routing for </a:t>
            </a:r>
          </a:p>
          <a:p>
            <a:pPr marL="514350" indent="-514350">
              <a:buNone/>
            </a:pPr>
            <a:r>
              <a:rPr lang="en-US" dirty="0" smtClean="0">
                <a:latin typeface="Comic Sans MS" pitchFamily="66" charset="0"/>
              </a:rPr>
              <a:t>Correlated Data in Wireless Sensor </a:t>
            </a:r>
          </a:p>
          <a:p>
            <a:pPr marL="514350" indent="-514350">
              <a:buNone/>
            </a:pPr>
            <a:r>
              <a:rPr lang="en-US" dirty="0" smtClean="0">
                <a:latin typeface="Comic Sans MS" pitchFamily="66" charset="0"/>
              </a:rPr>
              <a:t>Networks (WSNs).  (PROPOSAL)</a:t>
            </a:r>
          </a:p>
          <a:p>
            <a:pPr marL="514350" indent="-514350">
              <a:buNone/>
            </a:pPr>
            <a:r>
              <a:rPr lang="en-US" u="sng" dirty="0" smtClean="0">
                <a:solidFill>
                  <a:srgbClr val="FF0000"/>
                </a:solidFill>
                <a:latin typeface="Comic Sans MS" pitchFamily="66" charset="0"/>
              </a:rPr>
              <a:t>II- </a:t>
            </a:r>
            <a:r>
              <a:rPr lang="en-US" dirty="0" smtClean="0">
                <a:latin typeface="Comic Sans MS" pitchFamily="66" charset="0"/>
              </a:rPr>
              <a:t>Throughput maximizing Routing </a:t>
            </a:r>
          </a:p>
          <a:p>
            <a:pPr marL="514350" indent="-514350">
              <a:buNone/>
            </a:pPr>
            <a:r>
              <a:rPr lang="en-US" dirty="0" smtClean="0">
                <a:latin typeface="Comic Sans MS" pitchFamily="66" charset="0"/>
              </a:rPr>
              <a:t>for Correlated Data in WSNs.</a:t>
            </a:r>
          </a:p>
          <a:p>
            <a:pPr marL="514350" indent="-514350">
              <a:buNone/>
            </a:pPr>
            <a:r>
              <a:rPr lang="en-US" u="sng" dirty="0" smtClean="0">
                <a:solidFill>
                  <a:srgbClr val="FF0000"/>
                </a:solidFill>
                <a:latin typeface="Comic Sans MS" pitchFamily="66" charset="0"/>
              </a:rPr>
              <a:t>III- </a:t>
            </a:r>
            <a:r>
              <a:rPr lang="en-US" dirty="0" err="1" smtClean="0">
                <a:latin typeface="Comic Sans MS" pitchFamily="66" charset="0"/>
              </a:rPr>
              <a:t>Beamforming</a:t>
            </a:r>
            <a:r>
              <a:rPr lang="en-US" dirty="0" smtClean="0">
                <a:latin typeface="Comic Sans MS" pitchFamily="66" charset="0"/>
              </a:rPr>
              <a:t> for multi-user </a:t>
            </a:r>
          </a:p>
          <a:p>
            <a:pPr marL="514350" indent="-514350">
              <a:buNone/>
            </a:pPr>
            <a:r>
              <a:rPr lang="en-US" dirty="0" smtClean="0">
                <a:latin typeface="Comic Sans MS" pitchFamily="66" charset="0"/>
              </a:rPr>
              <a:t>MIMO Ad Hoc Networks.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54000" y="2057400"/>
            <a:ext cx="584200" cy="304800"/>
            <a:chOff x="254000" y="2057400"/>
            <a:chExt cx="584200" cy="30480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254000" y="2209800"/>
              <a:ext cx="203200" cy="152400"/>
            </a:xfrm>
            <a:prstGeom prst="line">
              <a:avLst/>
            </a:prstGeom>
            <a:solidFill>
              <a:schemeClr val="accent1"/>
            </a:solidFill>
            <a:ln w="1143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431800" y="2057400"/>
              <a:ext cx="406400" cy="304800"/>
            </a:xfrm>
            <a:prstGeom prst="line">
              <a:avLst/>
            </a:prstGeom>
            <a:solidFill>
              <a:schemeClr val="accent1"/>
            </a:solidFill>
            <a:ln w="1143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609600"/>
            <a:ext cx="7696200" cy="838200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Classes of Games</a:t>
            </a:r>
            <a:endParaRPr lang="en-US" sz="3200" kern="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omic Sans MS" pitchFamily="66" charset="0"/>
              </a:rPr>
              <a:t>Identical Interest Games:</a:t>
            </a:r>
            <a:endParaRPr lang="en-US" sz="2400" u="sng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212913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The players utilities are same, i.e. for some function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1828800" y="2889250"/>
          <a:ext cx="2667000" cy="481854"/>
        </p:xfrm>
        <a:graphic>
          <a:graphicData uri="http://schemas.openxmlformats.org/presentationml/2006/ole">
            <p:oleObj spid="_x0000_s982018" name="Equation" r:id="rId3" imgW="1536480" imgH="228600" progId="Equation.DSMT4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62000" y="3581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omic Sans MS" pitchFamily="66" charset="0"/>
              </a:rPr>
              <a:t>Potential Games</a:t>
            </a:r>
            <a:endParaRPr lang="en-US" sz="2400" u="sng" dirty="0">
              <a:latin typeface="Comic Sans MS" pitchFamily="66" charset="0"/>
            </a:endParaRPr>
          </a:p>
        </p:txBody>
      </p:sp>
      <p:graphicFrame>
        <p:nvGraphicFramePr>
          <p:cNvPr id="982023" name="Object 7"/>
          <p:cNvGraphicFramePr>
            <a:graphicFrameLocks noChangeAspect="1"/>
          </p:cNvGraphicFramePr>
          <p:nvPr/>
        </p:nvGraphicFramePr>
        <p:xfrm>
          <a:off x="838200" y="2565400"/>
          <a:ext cx="1536701" cy="406400"/>
        </p:xfrm>
        <a:graphic>
          <a:graphicData uri="http://schemas.openxmlformats.org/presentationml/2006/ole">
            <p:oleObj spid="_x0000_s982023" name="Equation" r:id="rId4" imgW="634680" imgH="203040" progId="Equation.DSMT4">
              <p:embed/>
            </p:oleObj>
          </a:graphicData>
        </a:graphic>
      </p:graphicFrame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71500" y="4114800"/>
            <a:ext cx="8039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2400" dirty="0">
                <a:latin typeface="Comic Sans MS" pitchFamily="66" charset="0"/>
              </a:rPr>
              <a:t>An exact potential function </a:t>
            </a:r>
            <a:r>
              <a:rPr lang="en-US" sz="2400" dirty="0" smtClean="0">
                <a:latin typeface="Comic Sans MS" pitchFamily="66" charset="0"/>
              </a:rPr>
              <a:t>Pot(.) </a:t>
            </a:r>
            <a:r>
              <a:rPr lang="en-US" sz="2400" dirty="0">
                <a:latin typeface="Comic Sans MS" pitchFamily="66" charset="0"/>
              </a:rPr>
              <a:t>is defined as</a:t>
            </a:r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1498600" y="4679950"/>
          <a:ext cx="5376863" cy="501650"/>
        </p:xfrm>
        <a:graphic>
          <a:graphicData uri="http://schemas.openxmlformats.org/presentationml/2006/ole">
            <p:oleObj spid="_x0000_s982024" name="Equation" r:id="rId5" imgW="2450880" imgH="228600" progId="Equation.DSMT4">
              <p:embed/>
            </p:oleObj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/>
        </p:nvGraphicFramePr>
        <p:xfrm>
          <a:off x="758825" y="5257800"/>
          <a:ext cx="7397750" cy="490538"/>
        </p:xfrm>
        <a:graphic>
          <a:graphicData uri="http://schemas.openxmlformats.org/presentationml/2006/ole">
            <p:oleObj spid="_x0000_s982025" name="Equation" r:id="rId6" imgW="3454200" imgH="228600" progId="Equation.DSMT4">
              <p:embed/>
            </p:oleObj>
          </a:graphicData>
        </a:graphic>
      </p:graphicFrame>
      <p:graphicFrame>
        <p:nvGraphicFramePr>
          <p:cNvPr id="982026" name="Object 10"/>
          <p:cNvGraphicFramePr>
            <a:graphicFrameLocks noChangeAspect="1"/>
          </p:cNvGraphicFramePr>
          <p:nvPr/>
        </p:nvGraphicFramePr>
        <p:xfrm>
          <a:off x="5059363" y="2949575"/>
          <a:ext cx="2919412" cy="457200"/>
        </p:xfrm>
        <a:graphic>
          <a:graphicData uri="http://schemas.openxmlformats.org/presentationml/2006/ole">
            <p:oleObj spid="_x0000_s982026" name="Equation" r:id="rId7" imgW="1206360" imgH="228600" progId="Equation.DSMT4">
              <p:embed/>
            </p:oleObj>
          </a:graphicData>
        </a:graphic>
      </p:graphicFrame>
      <p:sp>
        <p:nvSpPr>
          <p:cNvPr id="14" name="Right Arrow 13"/>
          <p:cNvSpPr/>
          <p:nvPr/>
        </p:nvSpPr>
        <p:spPr bwMode="auto">
          <a:xfrm>
            <a:off x="76200" y="1752600"/>
            <a:ext cx="685800" cy="4572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76200" y="3581400"/>
            <a:ext cx="685800" cy="4572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609600"/>
            <a:ext cx="7696200" cy="838200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Classes of Games</a:t>
            </a:r>
            <a:endParaRPr lang="en-US" sz="3200" kern="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omic Sans MS" pitchFamily="66" charset="0"/>
              </a:rPr>
              <a:t>Congestion Games:</a:t>
            </a:r>
            <a:endParaRPr lang="en-US" sz="2400" u="sng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762000" y="2259391"/>
          <a:ext cx="4618037" cy="712409"/>
        </p:xfrm>
        <a:graphic>
          <a:graphicData uri="http://schemas.openxmlformats.org/presentationml/2006/ole">
            <p:oleObj spid="_x0000_s1065991" name="Equation" r:id="rId3" imgW="1726920" imgH="266400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505200" y="3189513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: the set of players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71525" y="3087688"/>
          <a:ext cx="2809875" cy="581885"/>
        </p:xfrm>
        <a:graphic>
          <a:graphicData uri="http://schemas.openxmlformats.org/presentationml/2006/ole">
            <p:oleObj spid="_x0000_s1065992" name="Equation" r:id="rId4" imgW="1104840" imgH="228600" progId="Equation.DSMT4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793750" y="4479667"/>
          <a:ext cx="2889250" cy="571500"/>
        </p:xfrm>
        <a:graphic>
          <a:graphicData uri="http://schemas.openxmlformats.org/presentationml/2006/ole">
            <p:oleObj spid="_x0000_s1065993" name="Equation" r:id="rId5" imgW="1155600" imgH="22860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722922" y="4566754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represents the set of actions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23" name="Object 10"/>
          <p:cNvGraphicFramePr>
            <a:graphicFrameLocks noChangeAspect="1"/>
          </p:cNvGraphicFramePr>
          <p:nvPr/>
        </p:nvGraphicFramePr>
        <p:xfrm>
          <a:off x="777875" y="5181600"/>
          <a:ext cx="2754313" cy="722312"/>
        </p:xfrm>
        <a:graphic>
          <a:graphicData uri="http://schemas.openxmlformats.org/presentationml/2006/ole">
            <p:oleObj spid="_x0000_s1065994" name="Equation" r:id="rId6" imgW="1015920" imgH="266400" progId="Equation.DSMT4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526980" y="5329535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is the cost of using facility f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1065995" name="Object 11"/>
          <p:cNvGraphicFramePr>
            <a:graphicFrameLocks noChangeAspect="1"/>
          </p:cNvGraphicFramePr>
          <p:nvPr/>
        </p:nvGraphicFramePr>
        <p:xfrm>
          <a:off x="762000" y="3794125"/>
          <a:ext cx="2508250" cy="603250"/>
        </p:xfrm>
        <a:graphic>
          <a:graphicData uri="http://schemas.openxmlformats.org/presentationml/2006/ole">
            <p:oleObj spid="_x0000_s1065995" name="Equation" r:id="rId7" imgW="1002960" imgH="241200" progId="Equation.DSMT4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287502" y="3886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: the set of facilities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76200" y="1752600"/>
            <a:ext cx="685800" cy="4572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609600"/>
            <a:ext cx="7696200" cy="838200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Classes of Games</a:t>
            </a:r>
            <a:endParaRPr lang="en-US" sz="3200" kern="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omic Sans MS" pitchFamily="66" charset="0"/>
              </a:rPr>
              <a:t>Congestion Games:</a:t>
            </a:r>
            <a:endParaRPr lang="en-US" sz="2400" u="sng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5800" y="2438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Define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3124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using facility f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23" name="Object 10"/>
          <p:cNvGraphicFramePr>
            <a:graphicFrameLocks noChangeAspect="1"/>
          </p:cNvGraphicFramePr>
          <p:nvPr/>
        </p:nvGraphicFramePr>
        <p:xfrm>
          <a:off x="1900238" y="2362200"/>
          <a:ext cx="3409950" cy="652463"/>
        </p:xfrm>
        <a:graphic>
          <a:graphicData uri="http://schemas.openxmlformats.org/presentationml/2006/ole">
            <p:oleObj spid="_x0000_s1149957" name="Equation" r:id="rId3" imgW="1257120" imgH="241200" progId="Equation.DSMT4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85800" y="3729335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Then, the utility function is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0" y="2438401"/>
            <a:ext cx="3810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as the subset of players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1149959" name="Object 7"/>
          <p:cNvGraphicFramePr>
            <a:graphicFrameLocks noChangeAspect="1"/>
          </p:cNvGraphicFramePr>
          <p:nvPr/>
        </p:nvGraphicFramePr>
        <p:xfrm>
          <a:off x="777875" y="4267200"/>
          <a:ext cx="4991100" cy="995363"/>
        </p:xfrm>
        <a:graphic>
          <a:graphicData uri="http://schemas.openxmlformats.org/presentationml/2006/ole">
            <p:oleObj spid="_x0000_s1149959" name="Equation" r:id="rId4" imgW="1841400" imgH="368280" progId="Equation.DSMT4">
              <p:embed/>
            </p:oleObj>
          </a:graphicData>
        </a:graphic>
      </p:graphicFrame>
      <p:graphicFrame>
        <p:nvGraphicFramePr>
          <p:cNvPr id="1149960" name="Object 8"/>
          <p:cNvGraphicFramePr>
            <a:graphicFrameLocks noChangeAspect="1"/>
          </p:cNvGraphicFramePr>
          <p:nvPr/>
        </p:nvGraphicFramePr>
        <p:xfrm>
          <a:off x="4978400" y="3648075"/>
          <a:ext cx="1893888" cy="619125"/>
        </p:xfrm>
        <a:graphic>
          <a:graphicData uri="http://schemas.openxmlformats.org/presentationml/2006/ole">
            <p:oleObj spid="_x0000_s1149960" name="Equation" r:id="rId5" imgW="698400" imgH="228600" progId="Equation.DSMT4">
              <p:embed/>
            </p:oleObj>
          </a:graphicData>
        </a:graphic>
      </p:graphicFrame>
      <p:sp>
        <p:nvSpPr>
          <p:cNvPr id="13" name="Right Arrow 12"/>
          <p:cNvSpPr/>
          <p:nvPr/>
        </p:nvSpPr>
        <p:spPr bwMode="auto">
          <a:xfrm>
            <a:off x="76200" y="1752600"/>
            <a:ext cx="685800" cy="4572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96200" cy="7620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Iterative Updating Schemes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8229600" cy="457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Let </a:t>
            </a:r>
            <a:r>
              <a:rPr lang="en-US" sz="2400" b="1" dirty="0" smtClean="0">
                <a:latin typeface="Comic Sans MS" pitchFamily="66" charset="0"/>
              </a:rPr>
              <a:t>T</a:t>
            </a:r>
            <a:r>
              <a:rPr lang="en-US" sz="2400" dirty="0" smtClean="0">
                <a:latin typeface="Comic Sans MS" pitchFamily="66" charset="0"/>
              </a:rPr>
              <a:t>: A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A be any mapping from a subset A       </a:t>
            </a:r>
            <a:r>
              <a:rPr lang="en-US" sz="2400" b="1" dirty="0" smtClean="0">
                <a:latin typeface="Comic Sans MS" pitchFamily="66" charset="0"/>
                <a:sym typeface="Wingdings" pitchFamily="2" charset="2"/>
              </a:rPr>
              <a:t>a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=(a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1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,a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2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,…,</a:t>
            </a:r>
            <a:r>
              <a:rPr lang="en-US" sz="2400" dirty="0" err="1" smtClean="0">
                <a:latin typeface="Comic Sans MS" pitchFamily="66" charset="0"/>
                <a:sym typeface="Wingdings" pitchFamily="2" charset="2"/>
              </a:rPr>
              <a:t>a</a:t>
            </a:r>
            <a:r>
              <a:rPr lang="en-US" sz="2000" dirty="0" err="1" smtClean="0">
                <a:latin typeface="Comic Sans MS" pitchFamily="66" charset="0"/>
                <a:sym typeface="Wingdings" pitchFamily="2" charset="2"/>
              </a:rPr>
              <a:t>N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) is the set of actions. </a:t>
            </a:r>
          </a:p>
          <a:p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Define the updating scheme of actions:</a:t>
            </a:r>
          </a:p>
          <a:p>
            <a:pPr algn="ctr">
              <a:buNone/>
            </a:pPr>
            <a:r>
              <a:rPr lang="en-US" sz="2400" b="1" dirty="0" smtClean="0">
                <a:latin typeface="Comic Sans MS" pitchFamily="66" charset="0"/>
                <a:sym typeface="Wingdings" pitchFamily="2" charset="2"/>
              </a:rPr>
              <a:t>a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(n+1)=</a:t>
            </a:r>
            <a:r>
              <a:rPr lang="en-US" sz="2400" b="1" dirty="0" smtClean="0">
                <a:latin typeface="Comic Sans MS" pitchFamily="66" charset="0"/>
                <a:sym typeface="Wingdings" pitchFamily="2" charset="2"/>
              </a:rPr>
              <a:t>T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(</a:t>
            </a:r>
            <a:r>
              <a:rPr lang="en-US" sz="2400" b="1" dirty="0" smtClean="0">
                <a:latin typeface="Comic Sans MS" pitchFamily="66" charset="0"/>
                <a:sym typeface="Wingdings" pitchFamily="2" charset="2"/>
              </a:rPr>
              <a:t>a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(n)). 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The most common updating strategies are:</a:t>
            </a:r>
          </a:p>
          <a:p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1-) </a:t>
            </a:r>
            <a:r>
              <a:rPr lang="en-US" sz="2400" u="sng" dirty="0" smtClean="0">
                <a:latin typeface="Comic Sans MS" pitchFamily="66" charset="0"/>
                <a:sym typeface="Wingdings" pitchFamily="2" charset="2"/>
              </a:rPr>
              <a:t>Jacobi scheme: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 All components of </a:t>
            </a:r>
            <a:r>
              <a:rPr lang="en-US" sz="2400" b="1" dirty="0" smtClean="0">
                <a:latin typeface="Comic Sans MS" pitchFamily="66" charset="0"/>
                <a:sym typeface="Wingdings" pitchFamily="2" charset="2"/>
              </a:rPr>
              <a:t>a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=(a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1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,a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2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,…,</a:t>
            </a:r>
            <a:r>
              <a:rPr lang="en-US" sz="2400" dirty="0" err="1" smtClean="0">
                <a:latin typeface="Comic Sans MS" pitchFamily="66" charset="0"/>
                <a:sym typeface="Wingdings" pitchFamily="2" charset="2"/>
              </a:rPr>
              <a:t>a</a:t>
            </a:r>
            <a:r>
              <a:rPr lang="en-US" sz="2000" dirty="0" err="1" smtClean="0">
                <a:latin typeface="Comic Sans MS" pitchFamily="66" charset="0"/>
                <a:sym typeface="Wingdings" pitchFamily="2" charset="2"/>
              </a:rPr>
              <a:t>N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) are updated simultaneously.</a:t>
            </a:r>
          </a:p>
          <a:p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2-)</a:t>
            </a:r>
            <a:r>
              <a:rPr lang="en-US" sz="2400" u="sng" dirty="0" smtClean="0">
                <a:latin typeface="Comic Sans MS" pitchFamily="66" charset="0"/>
                <a:sym typeface="Wingdings" pitchFamily="2" charset="2"/>
              </a:rPr>
              <a:t> Gauss-Seidel scheme: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 All components of </a:t>
            </a:r>
            <a:r>
              <a:rPr lang="en-US" sz="2400" b="1" dirty="0" smtClean="0">
                <a:latin typeface="Comic Sans MS" pitchFamily="66" charset="0"/>
                <a:sym typeface="Wingdings" pitchFamily="2" charset="2"/>
              </a:rPr>
              <a:t>a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=(a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1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,a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2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,…,</a:t>
            </a:r>
            <a:r>
              <a:rPr lang="en-US" sz="2400" dirty="0" err="1" smtClean="0">
                <a:latin typeface="Comic Sans MS" pitchFamily="66" charset="0"/>
                <a:sym typeface="Wingdings" pitchFamily="2" charset="2"/>
              </a:rPr>
              <a:t>a</a:t>
            </a:r>
            <a:r>
              <a:rPr lang="en-US" sz="2000" dirty="0" err="1" smtClean="0">
                <a:latin typeface="Comic Sans MS" pitchFamily="66" charset="0"/>
                <a:sym typeface="Wingdings" pitchFamily="2" charset="2"/>
              </a:rPr>
              <a:t>N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) are updated sequentially.</a:t>
            </a:r>
          </a:p>
          <a:p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3-) </a:t>
            </a:r>
            <a:r>
              <a:rPr lang="en-US" sz="2400" u="sng" dirty="0" smtClean="0">
                <a:latin typeface="Comic Sans MS" pitchFamily="66" charset="0"/>
                <a:sym typeface="Wingdings" pitchFamily="2" charset="2"/>
              </a:rPr>
              <a:t>Totally asynchronous scheme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: All components of </a:t>
            </a:r>
            <a:r>
              <a:rPr lang="en-US" sz="2400" b="1" dirty="0" smtClean="0">
                <a:latin typeface="Comic Sans MS" pitchFamily="66" charset="0"/>
                <a:sym typeface="Wingdings" pitchFamily="2" charset="2"/>
              </a:rPr>
              <a:t>a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=(a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1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,a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2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,…,</a:t>
            </a:r>
            <a:r>
              <a:rPr lang="en-US" sz="2400" dirty="0" err="1" smtClean="0">
                <a:latin typeface="Comic Sans MS" pitchFamily="66" charset="0"/>
                <a:sym typeface="Wingdings" pitchFamily="2" charset="2"/>
              </a:rPr>
              <a:t>a</a:t>
            </a:r>
            <a:r>
              <a:rPr lang="en-US" sz="2000" dirty="0" err="1" smtClean="0">
                <a:latin typeface="Comic Sans MS" pitchFamily="66" charset="0"/>
                <a:sym typeface="Wingdings" pitchFamily="2" charset="2"/>
              </a:rPr>
              <a:t>N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) are updated totally asynchronous way.</a:t>
            </a:r>
          </a:p>
          <a:p>
            <a:pPr eaLnBrk="1" hangingPunct="1"/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 dirty="0"/>
          </a:p>
        </p:txBody>
      </p:sp>
      <p:graphicFrame>
        <p:nvGraphicFramePr>
          <p:cNvPr id="690177" name="Object 1"/>
          <p:cNvGraphicFramePr>
            <a:graphicFrameLocks noChangeAspect="1"/>
          </p:cNvGraphicFramePr>
          <p:nvPr/>
        </p:nvGraphicFramePr>
        <p:xfrm>
          <a:off x="7239000" y="1469571"/>
          <a:ext cx="381000" cy="381000"/>
        </p:xfrm>
        <a:graphic>
          <a:graphicData uri="http://schemas.openxmlformats.org/presentationml/2006/ole">
            <p:oleObj spid="_x0000_s894978" name="Equation" r:id="rId4" imgW="152280" imgH="152280" progId="Equation.DSMT4">
              <p:embed/>
            </p:oleObj>
          </a:graphicData>
        </a:graphic>
      </p:graphicFrame>
      <p:graphicFrame>
        <p:nvGraphicFramePr>
          <p:cNvPr id="690178" name="Object 2"/>
          <p:cNvGraphicFramePr>
            <a:graphicFrameLocks noChangeAspect="1"/>
          </p:cNvGraphicFramePr>
          <p:nvPr/>
        </p:nvGraphicFramePr>
        <p:xfrm>
          <a:off x="7581900" y="1287237"/>
          <a:ext cx="495300" cy="552450"/>
        </p:xfrm>
        <a:graphic>
          <a:graphicData uri="http://schemas.openxmlformats.org/presentationml/2006/ole">
            <p:oleObj spid="_x0000_s894979" name="Equation" r:id="rId5" imgW="228600" imgH="190440" progId="Equation.DSMT4">
              <p:embed/>
            </p:oleObj>
          </a:graphicData>
        </a:graphic>
      </p:graphicFrame>
      <p:sp>
        <p:nvSpPr>
          <p:cNvPr id="10" name="Right Arrow 9"/>
          <p:cNvSpPr/>
          <p:nvPr/>
        </p:nvSpPr>
        <p:spPr bwMode="auto">
          <a:xfrm>
            <a:off x="76200" y="4419600"/>
            <a:ext cx="685800" cy="4572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696200" cy="838200"/>
          </a:xfrm>
        </p:spPr>
        <p:txBody>
          <a:bodyPr/>
          <a:lstStyle/>
          <a:p>
            <a:pPr algn="ctr"/>
            <a:r>
              <a:rPr lang="en-US" sz="3200" u="sng" dirty="0" smtClean="0">
                <a:solidFill>
                  <a:srgbClr val="0070C0"/>
                </a:solidFill>
                <a:latin typeface="Comic Sans MS" pitchFamily="66" charset="0"/>
              </a:rPr>
              <a:t>PART II: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u="sng" dirty="0" smtClean="0">
              <a:latin typeface="Comic Sans MS" pitchFamily="66" charset="0"/>
            </a:endParaRPr>
          </a:p>
          <a:p>
            <a:pPr algn="ctr">
              <a:buNone/>
            </a:pPr>
            <a:endParaRPr lang="en-US" u="sng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en-US" u="sng" dirty="0" smtClean="0">
                <a:latin typeface="Comic Sans MS" pitchFamily="66" charset="0"/>
              </a:rPr>
              <a:t>Throughput maximized Routing for Correlated Data in Wireless Sensor Networks</a:t>
            </a:r>
            <a:endParaRPr lang="en-US" u="sng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609600"/>
            <a:ext cx="76962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Motivation: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777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Time Critical applications: Deadline (early disaster warning applications or timely detection of events)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Maintain a certain throughput in order to satisfy the quality-of-service (</a:t>
            </a:r>
            <a:r>
              <a:rPr lang="en-US" sz="2400" dirty="0" err="1" smtClean="0">
                <a:latin typeface="Comic Sans MS" pitchFamily="66" charset="0"/>
              </a:rPr>
              <a:t>QoS</a:t>
            </a:r>
            <a:r>
              <a:rPr lang="en-US" sz="2400" dirty="0" smtClean="0">
                <a:latin typeface="Comic Sans MS" pitchFamily="66" charset="0"/>
              </a:rPr>
              <a:t>) requirements  and stability requirements under latency constraints in a practical system.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Trade-off between energy and throughput 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endParaRPr lang="en-US" sz="2400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Straight Connector 105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5334000" y="762000"/>
            <a:ext cx="3581400" cy="5181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0" y="1524000"/>
            <a:ext cx="4648200" cy="5105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pic>
        <p:nvPicPr>
          <p:cNvPr id="317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3563" y="20478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17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41148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cxnSp>
        <p:nvCxnSpPr>
          <p:cNvPr id="40" name="Straight Arrow Connector 39"/>
          <p:cNvCxnSpPr/>
          <p:nvPr/>
        </p:nvCxnSpPr>
        <p:spPr bwMode="auto">
          <a:xfrm>
            <a:off x="1600200" y="4562475"/>
            <a:ext cx="1285875" cy="1588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1914525" y="2609850"/>
            <a:ext cx="571500" cy="4572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 rot="5400000">
            <a:off x="2667000" y="2600325"/>
            <a:ext cx="590550" cy="4572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>
            <a:off x="523875" y="4457700"/>
            <a:ext cx="838200" cy="104775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78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1643" y="5486400"/>
            <a:ext cx="430357" cy="10668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31787" name="TextBox 73"/>
          <p:cNvSpPr txBox="1">
            <a:spLocks noChangeArrowheads="1"/>
          </p:cNvSpPr>
          <p:nvPr/>
        </p:nvSpPr>
        <p:spPr bwMode="auto">
          <a:xfrm>
            <a:off x="4495800" y="5867400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Comic Sans MS" pitchFamily="66" charset="0"/>
              </a:rPr>
              <a:t>Sink Node</a:t>
            </a:r>
          </a:p>
        </p:txBody>
      </p:sp>
      <p:grpSp>
        <p:nvGrpSpPr>
          <p:cNvPr id="2" name="Group 69"/>
          <p:cNvGrpSpPr/>
          <p:nvPr/>
        </p:nvGrpSpPr>
        <p:grpSpPr>
          <a:xfrm>
            <a:off x="8172450" y="5581650"/>
            <a:ext cx="1047750" cy="1276350"/>
            <a:chOff x="95250" y="1543050"/>
            <a:chExt cx="1047750" cy="1276350"/>
          </a:xfrm>
        </p:grpSpPr>
        <p:pic>
          <p:nvPicPr>
            <p:cNvPr id="3175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15430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sp>
          <p:nvSpPr>
            <p:cNvPr id="31788" name="TextBox 74"/>
            <p:cNvSpPr txBox="1">
              <a:spLocks noChangeArrowheads="1"/>
            </p:cNvSpPr>
            <p:nvPr/>
          </p:nvSpPr>
          <p:spPr bwMode="auto">
            <a:xfrm>
              <a:off x="95250" y="2111375"/>
              <a:ext cx="104775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latin typeface="Comic Sans MS" pitchFamily="66" charset="0"/>
                </a:rPr>
                <a:t>Sensor Node</a:t>
              </a:r>
            </a:p>
          </p:txBody>
        </p:sp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52006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cxnSp>
        <p:nvCxnSpPr>
          <p:cNvPr id="50" name="Straight Arrow Connector 49"/>
          <p:cNvCxnSpPr>
            <a:stCxn id="48" idx="3"/>
          </p:cNvCxnSpPr>
          <p:nvPr/>
        </p:nvCxnSpPr>
        <p:spPr bwMode="auto">
          <a:xfrm flipV="1">
            <a:off x="762000" y="4591050"/>
            <a:ext cx="666750" cy="904875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675" y="20574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cxnSp>
        <p:nvCxnSpPr>
          <p:cNvPr id="64" name="Straight Arrow Connector 63"/>
          <p:cNvCxnSpPr/>
          <p:nvPr/>
        </p:nvCxnSpPr>
        <p:spPr bwMode="auto">
          <a:xfrm rot="16200000" flipH="1">
            <a:off x="2314575" y="3771900"/>
            <a:ext cx="990600" cy="3048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 bwMode="auto">
          <a:xfrm>
            <a:off x="3048000" y="4724400"/>
            <a:ext cx="1219200" cy="9906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3622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7244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4290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8862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1475" y="11430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cxnSp>
        <p:nvCxnSpPr>
          <p:cNvPr id="80" name="Straight Arrow Connector 79"/>
          <p:cNvCxnSpPr/>
          <p:nvPr/>
        </p:nvCxnSpPr>
        <p:spPr bwMode="auto">
          <a:xfrm rot="16200000" flipH="1">
            <a:off x="5524500" y="3009900"/>
            <a:ext cx="685800" cy="4572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 bwMode="auto">
          <a:xfrm rot="5400000">
            <a:off x="7579519" y="1940719"/>
            <a:ext cx="838200" cy="309562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endCxn id="78" idx="0"/>
          </p:cNvCxnSpPr>
          <p:nvPr/>
        </p:nvCxnSpPr>
        <p:spPr bwMode="auto">
          <a:xfrm rot="5400000">
            <a:off x="7377113" y="3333751"/>
            <a:ext cx="914400" cy="190499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 bwMode="auto">
          <a:xfrm rot="10800000" flipV="1">
            <a:off x="6019800" y="4267200"/>
            <a:ext cx="1681162" cy="8382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 bwMode="auto">
          <a:xfrm rot="5400000">
            <a:off x="5641181" y="4264819"/>
            <a:ext cx="990600" cy="233362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 bwMode="auto">
          <a:xfrm rot="10800000" flipV="1">
            <a:off x="4419600" y="5105400"/>
            <a:ext cx="1452562" cy="7620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-76200" y="1976735"/>
            <a:ext cx="19327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Branch B1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10200" y="1143000"/>
            <a:ext cx="19327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Branch B2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971800" y="4267200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371600" y="3881735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124200" y="1976735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715000" y="5181600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486400" y="2129135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N-1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8153400" y="1447800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N-2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rot="5400000" flipH="1" flipV="1">
            <a:off x="7391399" y="6172200"/>
            <a:ext cx="13716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8077200" y="5486400"/>
            <a:ext cx="10668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2971800" y="5181600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Λ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B1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181600" y="5410200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Λ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B2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3048000" y="4596825"/>
            <a:ext cx="2133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Bottleneck </a:t>
            </a:r>
          </a:p>
          <a:p>
            <a:pPr algn="ctr"/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Link</a:t>
            </a:r>
            <a:endParaRPr lang="en-US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4114800" y="4825425"/>
            <a:ext cx="2133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Bottleneck </a:t>
            </a:r>
          </a:p>
          <a:p>
            <a:pPr algn="ctr"/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Link</a:t>
            </a:r>
            <a:endParaRPr lang="en-US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752600" y="4724400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Λ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B1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19400" y="3505200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Λ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B1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295400" y="2819400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Λ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B1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048000" y="2743200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Λ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B1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14400" y="5181600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Λ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B1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57200" y="3962400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Λ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B1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90600" y="1457980"/>
            <a:ext cx="4648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Throughput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B1:</a:t>
            </a:r>
            <a:r>
              <a:rPr lang="el-G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Λ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B1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r>
              <a:rPr lang="en-US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B1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553200" y="4724400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Λ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B2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410200" y="4038600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Λ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B2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772400" y="3124200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Λ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B2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791200" y="2819400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Λ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B2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239000" y="1676400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Λ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B2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200400" y="1457980"/>
            <a:ext cx="4648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Throughput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B2: </a:t>
            </a:r>
            <a:r>
              <a:rPr lang="el-G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Λ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B2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r>
              <a:rPr lang="en-US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B2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rot="5400000" flipH="1" flipV="1">
            <a:off x="2743200" y="5791200"/>
            <a:ext cx="6858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1828800" y="6172200"/>
            <a:ext cx="2133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Bottleneck </a:t>
            </a:r>
          </a:p>
          <a:p>
            <a:pPr algn="ctr"/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Throughput</a:t>
            </a:r>
            <a:endParaRPr lang="en-US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rot="5400000" flipH="1" flipV="1">
            <a:off x="4191000" y="2209800"/>
            <a:ext cx="6858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3429000" y="2514600"/>
            <a:ext cx="21336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Number of sources</a:t>
            </a:r>
            <a:endParaRPr lang="en-US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9" name="Rectangle 6"/>
          <p:cNvSpPr txBox="1">
            <a:spLocks noChangeArrowheads="1"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Efficient Routing for Throughput Maximization</a:t>
            </a:r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5075" y="28194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70" name="TextBox 69"/>
          <p:cNvSpPr txBox="1"/>
          <p:nvPr/>
        </p:nvSpPr>
        <p:spPr>
          <a:xfrm>
            <a:off x="-152400" y="1143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Branches of a tree:</a:t>
            </a:r>
            <a:endParaRPr lang="en-US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2100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3434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9075" y="24384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96" name="Slide Number Placeholder 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8" name="Footer Placeholder 10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cxnSp>
        <p:nvCxnSpPr>
          <p:cNvPr id="91" name="Curved Connector 90"/>
          <p:cNvCxnSpPr/>
          <p:nvPr/>
        </p:nvCxnSpPr>
        <p:spPr>
          <a:xfrm>
            <a:off x="1752600" y="4876800"/>
            <a:ext cx="2133600" cy="1066800"/>
          </a:xfrm>
          <a:prstGeom prst="curvedConnector3">
            <a:avLst>
              <a:gd name="adj1" fmla="val 50000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1981200" y="5100935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5" grpId="0" animBg="1"/>
      <p:bldP spid="98" grpId="0"/>
      <p:bldP spid="99" grpId="0"/>
      <p:bldP spid="110" grpId="0"/>
      <p:bldP spid="111" grpId="0"/>
      <p:bldP spid="112" grpId="0"/>
      <p:bldP spid="113" grpId="0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2" grpId="0"/>
      <p:bldP spid="62" grpId="1"/>
      <p:bldP spid="63" grpId="0"/>
      <p:bldP spid="63" grpId="1"/>
      <p:bldP spid="65" grpId="0"/>
      <p:bldP spid="67" grpId="0"/>
      <p:bldP spid="68" grpId="0"/>
      <p:bldP spid="69" grpId="0"/>
      <p:bldP spid="71" grpId="0"/>
      <p:bldP spid="73" grpId="0"/>
      <p:bldP spid="83" grpId="0"/>
      <p:bldP spid="87" grpId="0"/>
      <p:bldP spid="87" grpId="1"/>
      <p:bldP spid="1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304800" y="4572000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An NP complete optimization problem!!!</a:t>
            </a:r>
            <a:endParaRPr lang="en-US" sz="2400" dirty="0">
              <a:latin typeface="Comic Sans MS" pitchFamily="66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400" dirty="0">
                <a:latin typeface="Comic Sans MS" pitchFamily="66" charset="0"/>
              </a:rPr>
              <a:t> A game theoretic formulation 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>
                <a:latin typeface="Comic Sans MS" pitchFamily="66" charset="0"/>
              </a:rPr>
              <a:t>Convergence to a local optimal solution with relatively low complexity and in a distributed fashion.</a:t>
            </a: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304800" y="609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Efficient Routing for Bottleneck Throughput Maximization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81000" y="1774371"/>
            <a:ext cx="8763000" cy="2873829"/>
            <a:chOff x="1741488" y="1752600"/>
            <a:chExt cx="8763000" cy="2873829"/>
          </a:xfrm>
        </p:grpSpPr>
        <p:sp>
          <p:nvSpPr>
            <p:cNvPr id="5" name="Rectangle 7"/>
            <p:cNvSpPr txBox="1">
              <a:spLocks noChangeArrowheads="1"/>
            </p:cNvSpPr>
            <p:nvPr/>
          </p:nvSpPr>
          <p:spPr bwMode="auto">
            <a:xfrm>
              <a:off x="3476626" y="2133600"/>
              <a:ext cx="1535112" cy="452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230188" indent="-230188" algn="l">
                <a:buSzPct val="60000"/>
                <a:defRPr/>
              </a:pPr>
              <a:r>
                <a:rPr lang="en-US" sz="2400" kern="0" dirty="0" smtClean="0">
                  <a:latin typeface="Comic Sans MS" pitchFamily="66" charset="0"/>
                  <a:ea typeface="ＭＳ Ｐゴシック" pitchFamily="69" charset="-128"/>
                  <a:cs typeface="ＭＳ Ｐゴシック" pitchFamily="69" charset="-128"/>
                </a:rPr>
                <a:t>Maximize</a:t>
              </a:r>
              <a:endParaRPr lang="en-US" sz="2400" kern="0" dirty="0">
                <a:latin typeface="Comic Sans MS" pitchFamily="66" charset="0"/>
                <a:ea typeface="ＭＳ Ｐゴシック" pitchFamily="1" charset="-128"/>
                <a:cs typeface="ＭＳ Ｐゴシック" pitchFamily="69" charset="-128"/>
              </a:endParaRPr>
            </a:p>
          </p:txBody>
        </p:sp>
        <p:sp>
          <p:nvSpPr>
            <p:cNvPr id="7" name="Rectangle 7"/>
            <p:cNvSpPr txBox="1">
              <a:spLocks noChangeArrowheads="1"/>
            </p:cNvSpPr>
            <p:nvPr/>
          </p:nvSpPr>
          <p:spPr bwMode="auto">
            <a:xfrm>
              <a:off x="3502025" y="3186113"/>
              <a:ext cx="1535112" cy="452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230188" indent="-230188" algn="l">
                <a:buSzPct val="60000"/>
                <a:defRPr/>
              </a:pPr>
              <a:r>
                <a:rPr lang="en-US" sz="2400" kern="0" dirty="0">
                  <a:latin typeface="Comic Sans MS" pitchFamily="66" charset="0"/>
                  <a:ea typeface="ＭＳ Ｐゴシック" pitchFamily="69" charset="-128"/>
                  <a:cs typeface="ＭＳ Ｐゴシック" pitchFamily="69" charset="-128"/>
                </a:rPr>
                <a:t>subject to</a:t>
              </a:r>
              <a:endParaRPr lang="en-US" sz="2400" kern="0" dirty="0">
                <a:latin typeface="Comic Sans MS" pitchFamily="66" charset="0"/>
                <a:ea typeface="ＭＳ Ｐゴシック" pitchFamily="1" charset="-128"/>
                <a:cs typeface="ＭＳ Ｐゴシック" pitchFamily="69" charset="-128"/>
              </a:endParaRPr>
            </a:p>
          </p:txBody>
        </p:sp>
        <p:graphicFrame>
          <p:nvGraphicFramePr>
            <p:cNvPr id="8195" name="Object 3"/>
            <p:cNvGraphicFramePr>
              <a:graphicFrameLocks noChangeAspect="1"/>
            </p:cNvGraphicFramePr>
            <p:nvPr/>
          </p:nvGraphicFramePr>
          <p:xfrm>
            <a:off x="5254625" y="3067050"/>
            <a:ext cx="1733913" cy="666750"/>
          </p:xfrm>
          <a:graphic>
            <a:graphicData uri="http://schemas.openxmlformats.org/presentationml/2006/ole">
              <p:oleObj spid="_x0000_s327682" name="Equation" r:id="rId4" imgW="660240" imgH="253800" progId="Equation.DSMT4">
                <p:embed/>
              </p:oleObj>
            </a:graphicData>
          </a:graphic>
        </p:graphicFrame>
        <p:graphicFrame>
          <p:nvGraphicFramePr>
            <p:cNvPr id="8196" name="Object 4"/>
            <p:cNvGraphicFramePr>
              <a:graphicFrameLocks noChangeAspect="1"/>
            </p:cNvGraphicFramePr>
            <p:nvPr/>
          </p:nvGraphicFramePr>
          <p:xfrm>
            <a:off x="7045325" y="3100842"/>
            <a:ext cx="1325563" cy="611187"/>
          </p:xfrm>
          <a:graphic>
            <a:graphicData uri="http://schemas.openxmlformats.org/presentationml/2006/ole">
              <p:oleObj spid="_x0000_s327683" name="Equation" r:id="rId5" imgW="495000" imgH="228600" progId="Equation.DSMT4">
                <p:embed/>
              </p:oleObj>
            </a:graphicData>
          </a:graphic>
        </p:graphicFrame>
        <p:sp>
          <p:nvSpPr>
            <p:cNvPr id="10" name="Rectangle 7"/>
            <p:cNvSpPr txBox="1">
              <a:spLocks noChangeArrowheads="1"/>
            </p:cNvSpPr>
            <p:nvPr/>
          </p:nvSpPr>
          <p:spPr bwMode="auto">
            <a:xfrm>
              <a:off x="1741488" y="3967163"/>
              <a:ext cx="1535112" cy="452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230188" indent="-230188" algn="l">
                <a:buSzPct val="60000"/>
                <a:defRPr/>
              </a:pPr>
              <a:r>
                <a:rPr lang="en-US" sz="2400" kern="0" dirty="0" smtClean="0">
                  <a:latin typeface="Comic Sans MS" pitchFamily="66" charset="0"/>
                  <a:ea typeface="ＭＳ Ｐゴシック" pitchFamily="69" charset="-128"/>
                  <a:cs typeface="ＭＳ Ｐゴシック" pitchFamily="69" charset="-128"/>
                </a:rPr>
                <a:t>where</a:t>
              </a:r>
              <a:endParaRPr lang="en-US" sz="2400" kern="0" dirty="0">
                <a:latin typeface="Comic Sans MS" pitchFamily="66" charset="0"/>
                <a:ea typeface="ＭＳ Ｐゴシック" pitchFamily="1" charset="-128"/>
                <a:cs typeface="ＭＳ Ｐゴシック" pitchFamily="69" charset="-128"/>
              </a:endParaRPr>
            </a:p>
          </p:txBody>
        </p:sp>
        <p:graphicFrame>
          <p:nvGraphicFramePr>
            <p:cNvPr id="24581" name="Object 5"/>
            <p:cNvGraphicFramePr>
              <a:graphicFrameLocks noChangeAspect="1"/>
            </p:cNvGraphicFramePr>
            <p:nvPr/>
          </p:nvGraphicFramePr>
          <p:xfrm>
            <a:off x="2764746" y="3883479"/>
            <a:ext cx="2297112" cy="742950"/>
          </p:xfrm>
          <a:graphic>
            <a:graphicData uri="http://schemas.openxmlformats.org/presentationml/2006/ole">
              <p:oleObj spid="_x0000_s327684" name="Equation" r:id="rId6" imgW="901440" imgH="291960" progId="Equation.DSMT4">
                <p:embed/>
              </p:oleObj>
            </a:graphicData>
          </a:graphic>
        </p:graphicFrame>
        <p:graphicFrame>
          <p:nvGraphicFramePr>
            <p:cNvPr id="24582" name="Object 6"/>
            <p:cNvGraphicFramePr>
              <a:graphicFrameLocks noChangeAspect="1"/>
            </p:cNvGraphicFramePr>
            <p:nvPr/>
          </p:nvGraphicFramePr>
          <p:xfrm>
            <a:off x="5302251" y="1752600"/>
            <a:ext cx="1008062" cy="1141413"/>
          </p:xfrm>
          <a:graphic>
            <a:graphicData uri="http://schemas.openxmlformats.org/presentationml/2006/ole">
              <p:oleObj spid="_x0000_s327685" name="Equation" r:id="rId7" imgW="380880" imgH="431640" progId="Equation.DSMT4">
                <p:embed/>
              </p:oleObj>
            </a:graphicData>
          </a:graphic>
        </p:graphicFrame>
        <p:graphicFrame>
          <p:nvGraphicFramePr>
            <p:cNvPr id="327686" name="Object 6"/>
            <p:cNvGraphicFramePr>
              <a:graphicFrameLocks noChangeAspect="1"/>
            </p:cNvGraphicFramePr>
            <p:nvPr/>
          </p:nvGraphicFramePr>
          <p:xfrm>
            <a:off x="3735388" y="2438400"/>
            <a:ext cx="1018117" cy="495300"/>
          </p:xfrm>
          <a:graphic>
            <a:graphicData uri="http://schemas.openxmlformats.org/presentationml/2006/ole">
              <p:oleObj spid="_x0000_s327686" name="Equation" r:id="rId8" imgW="469800" imgH="228600" progId="Equation.DSMT4">
                <p:embed/>
              </p:oleObj>
            </a:graphicData>
          </a:graphic>
        </p:graphicFrame>
        <p:sp>
          <p:nvSpPr>
            <p:cNvPr id="16" name="Rectangle 7"/>
            <p:cNvSpPr txBox="1">
              <a:spLocks noChangeArrowheads="1"/>
            </p:cNvSpPr>
            <p:nvPr/>
          </p:nvSpPr>
          <p:spPr bwMode="auto">
            <a:xfrm>
              <a:off x="5083176" y="3967163"/>
              <a:ext cx="1535112" cy="452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230188" indent="-230188" algn="l">
                <a:buSzPct val="60000"/>
                <a:defRPr/>
              </a:pPr>
              <a:r>
                <a:rPr lang="en-US" sz="2400" kern="0" dirty="0" smtClean="0">
                  <a:latin typeface="Comic Sans MS" pitchFamily="66" charset="0"/>
                  <a:ea typeface="ＭＳ Ｐゴシック" pitchFamily="69" charset="-128"/>
                  <a:cs typeface="ＭＳ Ｐゴシック" pitchFamily="69" charset="-128"/>
                </a:rPr>
                <a:t>and</a:t>
              </a:r>
              <a:endParaRPr lang="en-US" sz="2400" kern="0" dirty="0">
                <a:latin typeface="Comic Sans MS" pitchFamily="66" charset="0"/>
                <a:ea typeface="ＭＳ Ｐゴシック" pitchFamily="1" charset="-128"/>
                <a:cs typeface="ＭＳ Ｐゴシック" pitchFamily="69" charset="-128"/>
              </a:endParaRPr>
            </a:p>
          </p:txBody>
        </p:sp>
        <p:graphicFrame>
          <p:nvGraphicFramePr>
            <p:cNvPr id="327687" name="Object 7"/>
            <p:cNvGraphicFramePr>
              <a:graphicFrameLocks noChangeAspect="1"/>
            </p:cNvGraphicFramePr>
            <p:nvPr/>
          </p:nvGraphicFramePr>
          <p:xfrm>
            <a:off x="5714775" y="3860346"/>
            <a:ext cx="485775" cy="581025"/>
          </p:xfrm>
          <a:graphic>
            <a:graphicData uri="http://schemas.openxmlformats.org/presentationml/2006/ole">
              <p:oleObj spid="_x0000_s327687" name="Equation" r:id="rId9" imgW="190440" imgH="228600" progId="Equation.DSMT4">
                <p:embed/>
              </p:oleObj>
            </a:graphicData>
          </a:graphic>
        </p:graphicFrame>
        <p:sp>
          <p:nvSpPr>
            <p:cNvPr id="17" name="Rectangle 7"/>
            <p:cNvSpPr txBox="1">
              <a:spLocks noChangeArrowheads="1"/>
            </p:cNvSpPr>
            <p:nvPr/>
          </p:nvSpPr>
          <p:spPr bwMode="auto">
            <a:xfrm>
              <a:off x="6302376" y="3962400"/>
              <a:ext cx="42021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230188" indent="-230188" algn="l">
                <a:buSzPct val="60000"/>
                <a:defRPr/>
              </a:pPr>
              <a:r>
                <a:rPr lang="en-US" sz="2400" kern="0" dirty="0" smtClean="0">
                  <a:latin typeface="Comic Sans MS" pitchFamily="66" charset="0"/>
                  <a:ea typeface="ＭＳ Ｐゴシック" pitchFamily="69" charset="-128"/>
                  <a:cs typeface="ＭＳ Ｐゴシック" pitchFamily="69" charset="-128"/>
                </a:rPr>
                <a:t>other possible routes for Yi</a:t>
              </a:r>
              <a:endParaRPr lang="en-US" sz="2400" kern="0" dirty="0">
                <a:latin typeface="Comic Sans MS" pitchFamily="66" charset="0"/>
                <a:ea typeface="ＭＳ Ｐゴシック" pitchFamily="1" charset="-128"/>
                <a:cs typeface="ＭＳ Ｐゴシック" pitchFamily="69" charset="-12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4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 bwMode="auto">
          <a:xfrm>
            <a:off x="2152650" y="4338637"/>
            <a:ext cx="1276350" cy="116205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headEnd type="stealth" w="lg" len="lg"/>
            <a:tailEnd type="stealth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marL="230188" indent="-230188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019300" y="2376487"/>
            <a:ext cx="1276350" cy="116205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headEnd type="stealth" w="lg" len="lg"/>
            <a:tailEnd type="stealth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marL="230188" indent="-230188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4533900" y="4776787"/>
            <a:ext cx="1276350" cy="116205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headEnd type="stealth" w="lg" len="lg"/>
            <a:tailEnd type="stealth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marL="230188" indent="-230188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3067050" y="5005387"/>
            <a:ext cx="1276350" cy="116205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headEnd type="stealth" w="lg" len="lg"/>
            <a:tailEnd type="stealth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marL="230188" indent="-230188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6267450" y="3367087"/>
            <a:ext cx="1276350" cy="116205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headEnd type="stealth" w="lg" len="lg"/>
            <a:tailEnd type="stealth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marL="230188" indent="-230188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5791200" y="2509837"/>
            <a:ext cx="1276350" cy="116205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headEnd type="stealth" w="lg" len="lg"/>
            <a:tailEnd type="stealth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marL="230188" indent="-230188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3314700" y="1785937"/>
            <a:ext cx="1276350" cy="116205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headEnd type="stealth" w="lg" len="lg"/>
            <a:tailEnd type="stealth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marL="230188" indent="-230188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4310062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8738" y="1890712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1890712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5488" y="4424362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88" y="3471862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17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8888" y="2538412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17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1275" y="45148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17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688" y="5033962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cxnSp>
        <p:nvCxnSpPr>
          <p:cNvPr id="40" name="Straight Arrow Connector 39"/>
          <p:cNvCxnSpPr/>
          <p:nvPr/>
        </p:nvCxnSpPr>
        <p:spPr bwMode="auto">
          <a:xfrm flipV="1">
            <a:off x="1181100" y="2947987"/>
            <a:ext cx="1214438" cy="7810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2693194" y="4902993"/>
            <a:ext cx="666750" cy="566738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 flipV="1">
            <a:off x="2767013" y="2414587"/>
            <a:ext cx="871537" cy="4191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 flipV="1">
            <a:off x="4267200" y="2300287"/>
            <a:ext cx="876300" cy="190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>
            <a:off x="5486400" y="2338387"/>
            <a:ext cx="647700" cy="4953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 bwMode="auto">
          <a:xfrm rot="10800000" flipV="1">
            <a:off x="6534150" y="2357437"/>
            <a:ext cx="590550" cy="4572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 rot="16200000" flipH="1">
            <a:off x="6246019" y="3407568"/>
            <a:ext cx="590550" cy="204788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rot="5400000" flipH="1" flipV="1">
            <a:off x="3705225" y="4995862"/>
            <a:ext cx="381000" cy="2095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>
            <a:off x="4381500" y="4643437"/>
            <a:ext cx="571500" cy="3810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 flipV="1">
            <a:off x="5376863" y="4910137"/>
            <a:ext cx="414337" cy="2286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rot="5400000" flipH="1" flipV="1">
            <a:off x="6038850" y="4167187"/>
            <a:ext cx="742950" cy="5905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V="1">
            <a:off x="1657350" y="4948237"/>
            <a:ext cx="742950" cy="4191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 bwMode="auto">
          <a:xfrm>
            <a:off x="7181850" y="3900487"/>
            <a:ext cx="514350" cy="1714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78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1913" y="3081337"/>
            <a:ext cx="676275" cy="16764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31787" name="TextBox 73"/>
          <p:cNvSpPr txBox="1">
            <a:spLocks noChangeArrowheads="1"/>
          </p:cNvSpPr>
          <p:nvPr/>
        </p:nvSpPr>
        <p:spPr bwMode="auto">
          <a:xfrm>
            <a:off x="7658100" y="4795837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omic Sans MS" pitchFamily="66" charset="0"/>
              </a:rPr>
              <a:t>Sink Node</a:t>
            </a:r>
          </a:p>
        </p:txBody>
      </p:sp>
      <p:sp>
        <p:nvSpPr>
          <p:cNvPr id="31788" name="TextBox 74"/>
          <p:cNvSpPr txBox="1">
            <a:spLocks noChangeArrowheads="1"/>
          </p:cNvSpPr>
          <p:nvPr/>
        </p:nvSpPr>
        <p:spPr bwMode="auto">
          <a:xfrm>
            <a:off x="381000" y="4071937"/>
            <a:ext cx="1047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Comic Sans MS" pitchFamily="66" charset="0"/>
              </a:rPr>
              <a:t>Sensor Node Y</a:t>
            </a:r>
            <a:r>
              <a:rPr lang="en-US" sz="1800" b="1" dirty="0">
                <a:latin typeface="Comic Sans MS" pitchFamily="66" charset="0"/>
              </a:rPr>
              <a:t>i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303213" y="5618163"/>
            <a:ext cx="1872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N</a:t>
            </a:r>
            <a:r>
              <a:rPr lang="en-US" dirty="0">
                <a:latin typeface="Comic Sans MS" pitchFamily="66" charset="0"/>
              </a:rPr>
              <a:t> = {Y</a:t>
            </a:r>
            <a:r>
              <a:rPr lang="en-US" baseline="-25000" dirty="0">
                <a:latin typeface="Comic Sans MS" pitchFamily="66" charset="0"/>
              </a:rPr>
              <a:t>1</a:t>
            </a:r>
            <a:r>
              <a:rPr lang="en-US" dirty="0">
                <a:latin typeface="Comic Sans MS" pitchFamily="66" charset="0"/>
              </a:rPr>
              <a:t>,…….,</a:t>
            </a:r>
            <a:r>
              <a:rPr lang="en-US" dirty="0" smtClean="0">
                <a:latin typeface="Comic Sans MS" pitchFamily="66" charset="0"/>
              </a:rPr>
              <a:t>Y</a:t>
            </a:r>
            <a:r>
              <a:rPr lang="el-GR" dirty="0" smtClean="0">
                <a:latin typeface="Arial"/>
                <a:cs typeface="Arial"/>
              </a:rPr>
              <a:t>φ</a:t>
            </a:r>
            <a:r>
              <a:rPr lang="en-US" dirty="0" smtClean="0">
                <a:latin typeface="Comic Sans MS" pitchFamily="66" charset="0"/>
              </a:rPr>
              <a:t>} </a:t>
            </a:r>
            <a:endParaRPr lang="en-US" dirty="0"/>
          </a:p>
        </p:txBody>
      </p:sp>
      <p:sp>
        <p:nvSpPr>
          <p:cNvPr id="28708" name="Rectangle 49"/>
          <p:cNvSpPr>
            <a:spLocks noChangeArrowheads="1"/>
          </p:cNvSpPr>
          <p:nvPr/>
        </p:nvSpPr>
        <p:spPr bwMode="auto">
          <a:xfrm>
            <a:off x="152400" y="1146175"/>
            <a:ext cx="8496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>
                <a:latin typeface="Comic Sans MS" pitchFamily="66" charset="0"/>
              </a:rPr>
              <a:t>The congestion game </a:t>
            </a:r>
            <a:r>
              <a:rPr lang="el-GR" sz="2400" dirty="0">
                <a:latin typeface="Comic Sans MS" pitchFamily="66" charset="0"/>
              </a:rPr>
              <a:t>Γ</a:t>
            </a:r>
            <a:r>
              <a:rPr lang="en-US" sz="2400" dirty="0">
                <a:latin typeface="Comic Sans MS" pitchFamily="66" charset="0"/>
              </a:rPr>
              <a:t> is a </a:t>
            </a:r>
            <a:r>
              <a:rPr lang="en-US" sz="2400" dirty="0" err="1">
                <a:latin typeface="Comic Sans MS" pitchFamily="66" charset="0"/>
              </a:rPr>
              <a:t>tuple</a:t>
            </a:r>
            <a:r>
              <a:rPr lang="en-US" sz="2400" dirty="0">
                <a:latin typeface="Comic Sans MS" pitchFamily="66" charset="0"/>
              </a:rPr>
              <a:t> (</a:t>
            </a:r>
            <a:r>
              <a:rPr lang="en-US" sz="2400" b="1" dirty="0"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b="1" dirty="0">
                <a:latin typeface="Comic Sans MS" pitchFamily="66" charset="0"/>
              </a:rPr>
              <a:t>F</a:t>
            </a:r>
            <a:r>
              <a:rPr lang="en-US" sz="2400" dirty="0">
                <a:latin typeface="Comic Sans MS" pitchFamily="66" charset="0"/>
              </a:rPr>
              <a:t>, (S</a:t>
            </a:r>
            <a:r>
              <a:rPr lang="en-US" sz="2400" baseline="-25000" dirty="0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)</a:t>
            </a:r>
            <a:r>
              <a:rPr lang="en-US" sz="2400" baseline="-25000" dirty="0" err="1">
                <a:latin typeface="Comic Sans MS" pitchFamily="66" charset="0"/>
              </a:rPr>
              <a:t>i</a:t>
            </a:r>
            <a:r>
              <a:rPr lang="az-Cyrl-AZ" sz="2400" baseline="-25000" dirty="0">
                <a:latin typeface="Comic Sans MS" pitchFamily="66" charset="0"/>
              </a:rPr>
              <a:t>Є</a:t>
            </a:r>
            <a:r>
              <a:rPr lang="en-US" sz="2400" b="1" baseline="-25000" dirty="0"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 ,(</a:t>
            </a:r>
            <a:r>
              <a:rPr lang="en-US" sz="2400" dirty="0" err="1">
                <a:latin typeface="Comic Sans MS" pitchFamily="66" charset="0"/>
              </a:rPr>
              <a:t>w</a:t>
            </a:r>
            <a:r>
              <a:rPr lang="en-US" sz="2400" baseline="-25000" dirty="0" err="1">
                <a:latin typeface="Comic Sans MS" pitchFamily="66" charset="0"/>
              </a:rPr>
              <a:t>f</a:t>
            </a:r>
            <a:r>
              <a:rPr lang="en-US" sz="2400" dirty="0">
                <a:latin typeface="Comic Sans MS" pitchFamily="66" charset="0"/>
              </a:rPr>
              <a:t>)</a:t>
            </a:r>
            <a:r>
              <a:rPr lang="en-US" sz="2400" baseline="-25000" dirty="0">
                <a:latin typeface="Comic Sans MS" pitchFamily="66" charset="0"/>
              </a:rPr>
              <a:t> f</a:t>
            </a:r>
            <a:r>
              <a:rPr lang="az-Cyrl-AZ" sz="2400" baseline="-25000" dirty="0">
                <a:latin typeface="Comic Sans MS" pitchFamily="66" charset="0"/>
              </a:rPr>
              <a:t>Є</a:t>
            </a:r>
            <a:r>
              <a:rPr lang="en-US" sz="2400" b="1" baseline="-25000" dirty="0">
                <a:latin typeface="Comic Sans MS" pitchFamily="66" charset="0"/>
              </a:rPr>
              <a:t>F</a:t>
            </a:r>
            <a:r>
              <a:rPr lang="en-US" sz="2400" dirty="0">
                <a:latin typeface="Comic Sans MS" pitchFamily="66" charset="0"/>
              </a:rPr>
              <a:t>) </a:t>
            </a:r>
            <a:endParaRPr lang="en-US" sz="2400" dirty="0"/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81000" y="5638800"/>
            <a:ext cx="1028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omic Sans MS" pitchFamily="66" charset="0"/>
              </a:rPr>
              <a:t>(S</a:t>
            </a:r>
            <a:r>
              <a:rPr lang="en-US" baseline="-25000" dirty="0">
                <a:latin typeface="Comic Sans MS" pitchFamily="66" charset="0"/>
              </a:rPr>
              <a:t>i</a:t>
            </a:r>
            <a:r>
              <a:rPr lang="en-US" dirty="0">
                <a:latin typeface="Comic Sans MS" pitchFamily="66" charset="0"/>
              </a:rPr>
              <a:t>)</a:t>
            </a:r>
            <a:r>
              <a:rPr lang="en-US" baseline="-25000" dirty="0" err="1">
                <a:latin typeface="Comic Sans MS" pitchFamily="66" charset="0"/>
              </a:rPr>
              <a:t>i</a:t>
            </a:r>
            <a:r>
              <a:rPr lang="az-Cyrl-AZ" baseline="-25000" dirty="0" smtClean="0">
                <a:latin typeface="Comic Sans MS" pitchFamily="66" charset="0"/>
              </a:rPr>
              <a:t>Є</a:t>
            </a:r>
            <a:r>
              <a:rPr lang="en-US" b="1" baseline="-25000" dirty="0" smtClean="0">
                <a:latin typeface="Comic Sans MS" pitchFamily="66" charset="0"/>
                <a:cs typeface="Arial"/>
              </a:rPr>
              <a:t>φ</a:t>
            </a:r>
            <a:endParaRPr lang="en-US" dirty="0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457200" y="5638800"/>
            <a:ext cx="1860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F</a:t>
            </a:r>
            <a:r>
              <a:rPr lang="en-US" dirty="0">
                <a:latin typeface="Comic Sans MS" pitchFamily="66" charset="0"/>
              </a:rPr>
              <a:t> = {1,….,m} </a:t>
            </a:r>
            <a:endParaRPr lang="en-US" dirty="0"/>
          </a:p>
        </p:txBody>
      </p:sp>
      <p:sp>
        <p:nvSpPr>
          <p:cNvPr id="60" name="Oval 59"/>
          <p:cNvSpPr/>
          <p:nvPr/>
        </p:nvSpPr>
        <p:spPr bwMode="auto">
          <a:xfrm>
            <a:off x="4686300" y="1766887"/>
            <a:ext cx="1276350" cy="116205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headEnd type="stealth" w="lg" len="lg"/>
            <a:tailEnd type="stealth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marL="230188" indent="-230188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3562350" y="4090987"/>
            <a:ext cx="1276350" cy="116205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headEnd type="stealth" w="lg" len="lg"/>
            <a:tailEnd type="stealth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marL="230188" indent="-230188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5334000" y="4281487"/>
            <a:ext cx="1276350" cy="116205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headEnd type="stealth" w="lg" len="lg"/>
            <a:tailEnd type="stealth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marL="230188" indent="-230188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422275" y="5638800"/>
            <a:ext cx="11366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(</a:t>
            </a:r>
            <a:r>
              <a:rPr lang="en-US" dirty="0" err="1">
                <a:latin typeface="Comic Sans MS" pitchFamily="66" charset="0"/>
              </a:rPr>
              <a:t>w</a:t>
            </a:r>
            <a:r>
              <a:rPr lang="en-US" baseline="-25000" dirty="0" err="1">
                <a:latin typeface="Comic Sans MS" pitchFamily="66" charset="0"/>
              </a:rPr>
              <a:t>f</a:t>
            </a:r>
            <a:r>
              <a:rPr lang="en-US" dirty="0">
                <a:latin typeface="Comic Sans MS" pitchFamily="66" charset="0"/>
              </a:rPr>
              <a:t>)</a:t>
            </a:r>
            <a:r>
              <a:rPr lang="en-US" baseline="-25000" dirty="0">
                <a:latin typeface="Comic Sans MS" pitchFamily="66" charset="0"/>
              </a:rPr>
              <a:t> f</a:t>
            </a:r>
            <a:r>
              <a:rPr lang="az-Cyrl-AZ" baseline="-25000" dirty="0">
                <a:latin typeface="Comic Sans MS" pitchFamily="66" charset="0"/>
              </a:rPr>
              <a:t>Є</a:t>
            </a:r>
            <a:r>
              <a:rPr lang="en-US" b="1" baseline="-25000" dirty="0">
                <a:latin typeface="Comic Sans MS" pitchFamily="66" charset="0"/>
              </a:rPr>
              <a:t>F</a:t>
            </a:r>
            <a:endParaRPr lang="en-US" dirty="0"/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2237189" y="3048000"/>
            <a:ext cx="582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(</a:t>
            </a:r>
            <a:r>
              <a:rPr lang="en-US" dirty="0" smtClean="0">
                <a:latin typeface="Comic Sans MS" pitchFamily="66" charset="0"/>
              </a:rPr>
              <a:t>w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dirty="0"/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3546475" y="2514600"/>
            <a:ext cx="607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(</a:t>
            </a:r>
            <a:r>
              <a:rPr lang="en-US" dirty="0" smtClean="0">
                <a:latin typeface="Comic Sans MS" pitchFamily="66" charset="0"/>
              </a:rPr>
              <a:t>w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dirty="0"/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4878541" y="2438400"/>
            <a:ext cx="607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(</a:t>
            </a:r>
            <a:r>
              <a:rPr lang="en-US" dirty="0" smtClean="0">
                <a:latin typeface="Comic Sans MS" pitchFamily="66" charset="0"/>
              </a:rPr>
              <a:t>w</a:t>
            </a:r>
            <a:r>
              <a:rPr lang="en-US" baseline="-25000" dirty="0" smtClean="0">
                <a:latin typeface="Comic Sans MS" pitchFamily="66" charset="0"/>
              </a:rPr>
              <a:t>3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dirty="0"/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5869141" y="3059668"/>
            <a:ext cx="607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(</a:t>
            </a:r>
            <a:r>
              <a:rPr lang="en-US" dirty="0" smtClean="0">
                <a:latin typeface="Comic Sans MS" pitchFamily="66" charset="0"/>
              </a:rPr>
              <a:t>w</a:t>
            </a:r>
            <a:r>
              <a:rPr lang="en-US" baseline="-25000" dirty="0" smtClean="0">
                <a:latin typeface="Comic Sans MS" pitchFamily="66" charset="0"/>
              </a:rPr>
              <a:t>4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dirty="0"/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6937375" y="3498850"/>
            <a:ext cx="607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(</a:t>
            </a:r>
            <a:r>
              <a:rPr lang="en-US" dirty="0" smtClean="0">
                <a:latin typeface="Comic Sans MS" pitchFamily="66" charset="0"/>
              </a:rPr>
              <a:t>w</a:t>
            </a:r>
            <a:r>
              <a:rPr lang="en-US" baseline="-25000" dirty="0" smtClean="0">
                <a:latin typeface="Comic Sans MS" pitchFamily="66" charset="0"/>
              </a:rPr>
              <a:t>5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dirty="0"/>
          </a:p>
        </p:txBody>
      </p:sp>
      <p:sp>
        <p:nvSpPr>
          <p:cNvPr id="82" name="Freeform 81"/>
          <p:cNvSpPr/>
          <p:nvPr/>
        </p:nvSpPr>
        <p:spPr bwMode="auto">
          <a:xfrm>
            <a:off x="1282700" y="2738437"/>
            <a:ext cx="6343650" cy="1627188"/>
          </a:xfrm>
          <a:custGeom>
            <a:avLst/>
            <a:gdLst>
              <a:gd name="connsiteX0" fmla="*/ 32379 w 6344215"/>
              <a:gd name="connsiteY0" fmla="*/ 1600200 h 1627182"/>
              <a:gd name="connsiteX1" fmla="*/ 146679 w 6344215"/>
              <a:gd name="connsiteY1" fmla="*/ 1504950 h 1627182"/>
              <a:gd name="connsiteX2" fmla="*/ 203829 w 6344215"/>
              <a:gd name="connsiteY2" fmla="*/ 1466850 h 1627182"/>
              <a:gd name="connsiteX3" fmla="*/ 241929 w 6344215"/>
              <a:gd name="connsiteY3" fmla="*/ 1409700 h 1627182"/>
              <a:gd name="connsiteX4" fmla="*/ 356229 w 6344215"/>
              <a:gd name="connsiteY4" fmla="*/ 1371600 h 1627182"/>
              <a:gd name="connsiteX5" fmla="*/ 413379 w 6344215"/>
              <a:gd name="connsiteY5" fmla="*/ 1352550 h 1627182"/>
              <a:gd name="connsiteX6" fmla="*/ 527679 w 6344215"/>
              <a:gd name="connsiteY6" fmla="*/ 1276350 h 1627182"/>
              <a:gd name="connsiteX7" fmla="*/ 565779 w 6344215"/>
              <a:gd name="connsiteY7" fmla="*/ 1219200 h 1627182"/>
              <a:gd name="connsiteX8" fmla="*/ 794379 w 6344215"/>
              <a:gd name="connsiteY8" fmla="*/ 1104900 h 1627182"/>
              <a:gd name="connsiteX9" fmla="*/ 984879 w 6344215"/>
              <a:gd name="connsiteY9" fmla="*/ 1047750 h 1627182"/>
              <a:gd name="connsiteX10" fmla="*/ 1099179 w 6344215"/>
              <a:gd name="connsiteY10" fmla="*/ 990600 h 1627182"/>
              <a:gd name="connsiteX11" fmla="*/ 1194429 w 6344215"/>
              <a:gd name="connsiteY11" fmla="*/ 895350 h 1627182"/>
              <a:gd name="connsiteX12" fmla="*/ 1251579 w 6344215"/>
              <a:gd name="connsiteY12" fmla="*/ 838200 h 1627182"/>
              <a:gd name="connsiteX13" fmla="*/ 1442079 w 6344215"/>
              <a:gd name="connsiteY13" fmla="*/ 704850 h 1627182"/>
              <a:gd name="connsiteX14" fmla="*/ 1499229 w 6344215"/>
              <a:gd name="connsiteY14" fmla="*/ 685800 h 1627182"/>
              <a:gd name="connsiteX15" fmla="*/ 1670679 w 6344215"/>
              <a:gd name="connsiteY15" fmla="*/ 552450 h 1627182"/>
              <a:gd name="connsiteX16" fmla="*/ 1804029 w 6344215"/>
              <a:gd name="connsiteY16" fmla="*/ 514350 h 1627182"/>
              <a:gd name="connsiteX17" fmla="*/ 1918329 w 6344215"/>
              <a:gd name="connsiteY17" fmla="*/ 476250 h 1627182"/>
              <a:gd name="connsiteX18" fmla="*/ 1975479 w 6344215"/>
              <a:gd name="connsiteY18" fmla="*/ 457200 h 1627182"/>
              <a:gd name="connsiteX19" fmla="*/ 2089779 w 6344215"/>
              <a:gd name="connsiteY19" fmla="*/ 400050 h 1627182"/>
              <a:gd name="connsiteX20" fmla="*/ 2146929 w 6344215"/>
              <a:gd name="connsiteY20" fmla="*/ 361950 h 1627182"/>
              <a:gd name="connsiteX21" fmla="*/ 2261229 w 6344215"/>
              <a:gd name="connsiteY21" fmla="*/ 323850 h 1627182"/>
              <a:gd name="connsiteX22" fmla="*/ 2318379 w 6344215"/>
              <a:gd name="connsiteY22" fmla="*/ 304800 h 1627182"/>
              <a:gd name="connsiteX23" fmla="*/ 2375529 w 6344215"/>
              <a:gd name="connsiteY23" fmla="*/ 285750 h 1627182"/>
              <a:gd name="connsiteX24" fmla="*/ 2489829 w 6344215"/>
              <a:gd name="connsiteY24" fmla="*/ 209550 h 1627182"/>
              <a:gd name="connsiteX25" fmla="*/ 2546979 w 6344215"/>
              <a:gd name="connsiteY25" fmla="*/ 190500 h 1627182"/>
              <a:gd name="connsiteX26" fmla="*/ 2604129 w 6344215"/>
              <a:gd name="connsiteY26" fmla="*/ 152400 h 1627182"/>
              <a:gd name="connsiteX27" fmla="*/ 2718429 w 6344215"/>
              <a:gd name="connsiteY27" fmla="*/ 114300 h 1627182"/>
              <a:gd name="connsiteX28" fmla="*/ 2775579 w 6344215"/>
              <a:gd name="connsiteY28" fmla="*/ 76200 h 1627182"/>
              <a:gd name="connsiteX29" fmla="*/ 2985129 w 6344215"/>
              <a:gd name="connsiteY29" fmla="*/ 19050 h 1627182"/>
              <a:gd name="connsiteX30" fmla="*/ 3042279 w 6344215"/>
              <a:gd name="connsiteY30" fmla="*/ 0 h 1627182"/>
              <a:gd name="connsiteX31" fmla="*/ 3404229 w 6344215"/>
              <a:gd name="connsiteY31" fmla="*/ 19050 h 1627182"/>
              <a:gd name="connsiteX32" fmla="*/ 3499479 w 6344215"/>
              <a:gd name="connsiteY32" fmla="*/ 114300 h 1627182"/>
              <a:gd name="connsiteX33" fmla="*/ 3632829 w 6344215"/>
              <a:gd name="connsiteY33" fmla="*/ 171450 h 1627182"/>
              <a:gd name="connsiteX34" fmla="*/ 3689979 w 6344215"/>
              <a:gd name="connsiteY34" fmla="*/ 209550 h 1627182"/>
              <a:gd name="connsiteX35" fmla="*/ 3766179 w 6344215"/>
              <a:gd name="connsiteY35" fmla="*/ 228600 h 1627182"/>
              <a:gd name="connsiteX36" fmla="*/ 3823329 w 6344215"/>
              <a:gd name="connsiteY36" fmla="*/ 247650 h 1627182"/>
              <a:gd name="connsiteX37" fmla="*/ 3861429 w 6344215"/>
              <a:gd name="connsiteY37" fmla="*/ 304800 h 1627182"/>
              <a:gd name="connsiteX38" fmla="*/ 3994779 w 6344215"/>
              <a:gd name="connsiteY38" fmla="*/ 381000 h 1627182"/>
              <a:gd name="connsiteX39" fmla="*/ 4109079 w 6344215"/>
              <a:gd name="connsiteY39" fmla="*/ 457200 h 1627182"/>
              <a:gd name="connsiteX40" fmla="*/ 4147179 w 6344215"/>
              <a:gd name="connsiteY40" fmla="*/ 514350 h 1627182"/>
              <a:gd name="connsiteX41" fmla="*/ 4299579 w 6344215"/>
              <a:gd name="connsiteY41" fmla="*/ 552450 h 1627182"/>
              <a:gd name="connsiteX42" fmla="*/ 4413879 w 6344215"/>
              <a:gd name="connsiteY42" fmla="*/ 609600 h 1627182"/>
              <a:gd name="connsiteX43" fmla="*/ 4471029 w 6344215"/>
              <a:gd name="connsiteY43" fmla="*/ 781050 h 1627182"/>
              <a:gd name="connsiteX44" fmla="*/ 4566279 w 6344215"/>
              <a:gd name="connsiteY44" fmla="*/ 990600 h 1627182"/>
              <a:gd name="connsiteX45" fmla="*/ 4661529 w 6344215"/>
              <a:gd name="connsiteY45" fmla="*/ 1085850 h 1627182"/>
              <a:gd name="connsiteX46" fmla="*/ 4756779 w 6344215"/>
              <a:gd name="connsiteY46" fmla="*/ 1104900 h 1627182"/>
              <a:gd name="connsiteX47" fmla="*/ 4832979 w 6344215"/>
              <a:gd name="connsiteY47" fmla="*/ 1123950 h 1627182"/>
              <a:gd name="connsiteX48" fmla="*/ 4909179 w 6344215"/>
              <a:gd name="connsiteY48" fmla="*/ 1238250 h 1627182"/>
              <a:gd name="connsiteX49" fmla="*/ 5023479 w 6344215"/>
              <a:gd name="connsiteY49" fmla="*/ 1314450 h 1627182"/>
              <a:gd name="connsiteX50" fmla="*/ 5156829 w 6344215"/>
              <a:gd name="connsiteY50" fmla="*/ 1352550 h 1627182"/>
              <a:gd name="connsiteX51" fmla="*/ 5213979 w 6344215"/>
              <a:gd name="connsiteY51" fmla="*/ 1409700 h 1627182"/>
              <a:gd name="connsiteX52" fmla="*/ 5252079 w 6344215"/>
              <a:gd name="connsiteY52" fmla="*/ 1466850 h 1627182"/>
              <a:gd name="connsiteX53" fmla="*/ 5404479 w 6344215"/>
              <a:gd name="connsiteY53" fmla="*/ 1485900 h 1627182"/>
              <a:gd name="connsiteX54" fmla="*/ 5518779 w 6344215"/>
              <a:gd name="connsiteY54" fmla="*/ 1524000 h 1627182"/>
              <a:gd name="connsiteX55" fmla="*/ 5633079 w 6344215"/>
              <a:gd name="connsiteY55" fmla="*/ 1581150 h 1627182"/>
              <a:gd name="connsiteX56" fmla="*/ 5842629 w 6344215"/>
              <a:gd name="connsiteY56" fmla="*/ 1600200 h 1627182"/>
              <a:gd name="connsiteX57" fmla="*/ 6052179 w 6344215"/>
              <a:gd name="connsiteY57" fmla="*/ 1581150 h 1627182"/>
              <a:gd name="connsiteX58" fmla="*/ 6109329 w 6344215"/>
              <a:gd name="connsiteY58" fmla="*/ 1562100 h 1627182"/>
              <a:gd name="connsiteX59" fmla="*/ 6204579 w 6344215"/>
              <a:gd name="connsiteY59" fmla="*/ 1543050 h 1627182"/>
              <a:gd name="connsiteX60" fmla="*/ 6337929 w 6344215"/>
              <a:gd name="connsiteY60" fmla="*/ 1581150 h 162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44215" h="1627182">
                <a:moveTo>
                  <a:pt x="32379" y="1600200"/>
                </a:moveTo>
                <a:cubicBezTo>
                  <a:pt x="174272" y="1505605"/>
                  <a:pt x="0" y="1627182"/>
                  <a:pt x="146679" y="1504950"/>
                </a:cubicBezTo>
                <a:cubicBezTo>
                  <a:pt x="164268" y="1490293"/>
                  <a:pt x="184779" y="1479550"/>
                  <a:pt x="203829" y="1466850"/>
                </a:cubicBezTo>
                <a:cubicBezTo>
                  <a:pt x="216529" y="1447800"/>
                  <a:pt x="222514" y="1421834"/>
                  <a:pt x="241929" y="1409700"/>
                </a:cubicBezTo>
                <a:cubicBezTo>
                  <a:pt x="275985" y="1388415"/>
                  <a:pt x="318129" y="1384300"/>
                  <a:pt x="356229" y="1371600"/>
                </a:cubicBezTo>
                <a:cubicBezTo>
                  <a:pt x="375279" y="1365250"/>
                  <a:pt x="396671" y="1363689"/>
                  <a:pt x="413379" y="1352550"/>
                </a:cubicBezTo>
                <a:lnTo>
                  <a:pt x="527679" y="1276350"/>
                </a:lnTo>
                <a:cubicBezTo>
                  <a:pt x="540379" y="1257300"/>
                  <a:pt x="548549" y="1234277"/>
                  <a:pt x="565779" y="1219200"/>
                </a:cubicBezTo>
                <a:cubicBezTo>
                  <a:pt x="640276" y="1154015"/>
                  <a:pt x="700856" y="1128281"/>
                  <a:pt x="794379" y="1104900"/>
                </a:cubicBezTo>
                <a:cubicBezTo>
                  <a:pt x="836975" y="1094251"/>
                  <a:pt x="957051" y="1066302"/>
                  <a:pt x="984879" y="1047750"/>
                </a:cubicBezTo>
                <a:cubicBezTo>
                  <a:pt x="1058737" y="998511"/>
                  <a:pt x="1020309" y="1016890"/>
                  <a:pt x="1099179" y="990600"/>
                </a:cubicBezTo>
                <a:cubicBezTo>
                  <a:pt x="1169029" y="885825"/>
                  <a:pt x="1099179" y="974725"/>
                  <a:pt x="1194429" y="895350"/>
                </a:cubicBezTo>
                <a:cubicBezTo>
                  <a:pt x="1215125" y="878103"/>
                  <a:pt x="1231124" y="855733"/>
                  <a:pt x="1251579" y="838200"/>
                </a:cubicBezTo>
                <a:cubicBezTo>
                  <a:pt x="1279242" y="814489"/>
                  <a:pt x="1424194" y="710812"/>
                  <a:pt x="1442079" y="704850"/>
                </a:cubicBezTo>
                <a:lnTo>
                  <a:pt x="1499229" y="685800"/>
                </a:lnTo>
                <a:cubicBezTo>
                  <a:pt x="1548539" y="636490"/>
                  <a:pt x="1602321" y="575236"/>
                  <a:pt x="1670679" y="552450"/>
                </a:cubicBezTo>
                <a:cubicBezTo>
                  <a:pt x="1862743" y="488429"/>
                  <a:pt x="1564827" y="586111"/>
                  <a:pt x="1804029" y="514350"/>
                </a:cubicBezTo>
                <a:cubicBezTo>
                  <a:pt x="1842496" y="502810"/>
                  <a:pt x="1880229" y="488950"/>
                  <a:pt x="1918329" y="476250"/>
                </a:cubicBezTo>
                <a:cubicBezTo>
                  <a:pt x="1937379" y="469900"/>
                  <a:pt x="1958771" y="468339"/>
                  <a:pt x="1975479" y="457200"/>
                </a:cubicBezTo>
                <a:cubicBezTo>
                  <a:pt x="2139263" y="348011"/>
                  <a:pt x="1932038" y="478920"/>
                  <a:pt x="2089779" y="400050"/>
                </a:cubicBezTo>
                <a:cubicBezTo>
                  <a:pt x="2110257" y="389811"/>
                  <a:pt x="2126007" y="371249"/>
                  <a:pt x="2146929" y="361950"/>
                </a:cubicBezTo>
                <a:cubicBezTo>
                  <a:pt x="2183629" y="345639"/>
                  <a:pt x="2223129" y="336550"/>
                  <a:pt x="2261229" y="323850"/>
                </a:cubicBezTo>
                <a:lnTo>
                  <a:pt x="2318379" y="304800"/>
                </a:lnTo>
                <a:cubicBezTo>
                  <a:pt x="2337429" y="298450"/>
                  <a:pt x="2358821" y="296889"/>
                  <a:pt x="2375529" y="285750"/>
                </a:cubicBezTo>
                <a:cubicBezTo>
                  <a:pt x="2413629" y="260350"/>
                  <a:pt x="2446388" y="224030"/>
                  <a:pt x="2489829" y="209550"/>
                </a:cubicBezTo>
                <a:cubicBezTo>
                  <a:pt x="2508879" y="203200"/>
                  <a:pt x="2529018" y="199480"/>
                  <a:pt x="2546979" y="190500"/>
                </a:cubicBezTo>
                <a:cubicBezTo>
                  <a:pt x="2567457" y="180261"/>
                  <a:pt x="2583207" y="161699"/>
                  <a:pt x="2604129" y="152400"/>
                </a:cubicBezTo>
                <a:cubicBezTo>
                  <a:pt x="2640829" y="136089"/>
                  <a:pt x="2685013" y="136577"/>
                  <a:pt x="2718429" y="114300"/>
                </a:cubicBezTo>
                <a:cubicBezTo>
                  <a:pt x="2737479" y="101600"/>
                  <a:pt x="2754657" y="85499"/>
                  <a:pt x="2775579" y="76200"/>
                </a:cubicBezTo>
                <a:cubicBezTo>
                  <a:pt x="2880669" y="29493"/>
                  <a:pt x="2882688" y="44660"/>
                  <a:pt x="2985129" y="19050"/>
                </a:cubicBezTo>
                <a:cubicBezTo>
                  <a:pt x="3004610" y="14180"/>
                  <a:pt x="3023229" y="6350"/>
                  <a:pt x="3042279" y="0"/>
                </a:cubicBezTo>
                <a:cubicBezTo>
                  <a:pt x="3162929" y="6350"/>
                  <a:pt x="3284520" y="2726"/>
                  <a:pt x="3404229" y="19050"/>
                </a:cubicBezTo>
                <a:cubicBezTo>
                  <a:pt x="3471042" y="28161"/>
                  <a:pt x="3458066" y="79789"/>
                  <a:pt x="3499479" y="114300"/>
                </a:cubicBezTo>
                <a:cubicBezTo>
                  <a:pt x="3558940" y="163851"/>
                  <a:pt x="3573274" y="141673"/>
                  <a:pt x="3632829" y="171450"/>
                </a:cubicBezTo>
                <a:cubicBezTo>
                  <a:pt x="3653307" y="181689"/>
                  <a:pt x="3668935" y="200531"/>
                  <a:pt x="3689979" y="209550"/>
                </a:cubicBezTo>
                <a:cubicBezTo>
                  <a:pt x="3714044" y="219863"/>
                  <a:pt x="3741005" y="221407"/>
                  <a:pt x="3766179" y="228600"/>
                </a:cubicBezTo>
                <a:cubicBezTo>
                  <a:pt x="3785487" y="234117"/>
                  <a:pt x="3804279" y="241300"/>
                  <a:pt x="3823329" y="247650"/>
                </a:cubicBezTo>
                <a:cubicBezTo>
                  <a:pt x="3836029" y="266700"/>
                  <a:pt x="3845240" y="288611"/>
                  <a:pt x="3861429" y="304800"/>
                </a:cubicBezTo>
                <a:cubicBezTo>
                  <a:pt x="3894378" y="337749"/>
                  <a:pt x="3957426" y="358588"/>
                  <a:pt x="3994779" y="381000"/>
                </a:cubicBezTo>
                <a:cubicBezTo>
                  <a:pt x="4034044" y="404559"/>
                  <a:pt x="4109079" y="457200"/>
                  <a:pt x="4109079" y="457200"/>
                </a:cubicBezTo>
                <a:cubicBezTo>
                  <a:pt x="4121779" y="476250"/>
                  <a:pt x="4129301" y="500047"/>
                  <a:pt x="4147179" y="514350"/>
                </a:cubicBezTo>
                <a:cubicBezTo>
                  <a:pt x="4166972" y="530185"/>
                  <a:pt x="4294404" y="551156"/>
                  <a:pt x="4299579" y="552450"/>
                </a:cubicBezTo>
                <a:cubicBezTo>
                  <a:pt x="4362675" y="568224"/>
                  <a:pt x="4358006" y="572351"/>
                  <a:pt x="4413879" y="609600"/>
                </a:cubicBezTo>
                <a:lnTo>
                  <a:pt x="4471029" y="781050"/>
                </a:lnTo>
                <a:cubicBezTo>
                  <a:pt x="4498001" y="861966"/>
                  <a:pt x="4509492" y="905420"/>
                  <a:pt x="4566279" y="990600"/>
                </a:cubicBezTo>
                <a:cubicBezTo>
                  <a:pt x="4597323" y="1037167"/>
                  <a:pt x="4605085" y="1064683"/>
                  <a:pt x="4661529" y="1085850"/>
                </a:cubicBezTo>
                <a:cubicBezTo>
                  <a:pt x="4691846" y="1097219"/>
                  <a:pt x="4725171" y="1097876"/>
                  <a:pt x="4756779" y="1104900"/>
                </a:cubicBezTo>
                <a:cubicBezTo>
                  <a:pt x="4782337" y="1110580"/>
                  <a:pt x="4807579" y="1117600"/>
                  <a:pt x="4832979" y="1123950"/>
                </a:cubicBezTo>
                <a:cubicBezTo>
                  <a:pt x="4858379" y="1162050"/>
                  <a:pt x="4871079" y="1212850"/>
                  <a:pt x="4909179" y="1238250"/>
                </a:cubicBezTo>
                <a:cubicBezTo>
                  <a:pt x="4947279" y="1263650"/>
                  <a:pt x="4979056" y="1303344"/>
                  <a:pt x="5023479" y="1314450"/>
                </a:cubicBezTo>
                <a:cubicBezTo>
                  <a:pt x="5119160" y="1338370"/>
                  <a:pt x="5074841" y="1325221"/>
                  <a:pt x="5156829" y="1352550"/>
                </a:cubicBezTo>
                <a:cubicBezTo>
                  <a:pt x="5175879" y="1371600"/>
                  <a:pt x="5196732" y="1389004"/>
                  <a:pt x="5213979" y="1409700"/>
                </a:cubicBezTo>
                <a:cubicBezTo>
                  <a:pt x="5228636" y="1427289"/>
                  <a:pt x="5230821" y="1458347"/>
                  <a:pt x="5252079" y="1466850"/>
                </a:cubicBezTo>
                <a:cubicBezTo>
                  <a:pt x="5299613" y="1485863"/>
                  <a:pt x="5353679" y="1479550"/>
                  <a:pt x="5404479" y="1485900"/>
                </a:cubicBezTo>
                <a:cubicBezTo>
                  <a:pt x="5442579" y="1498600"/>
                  <a:pt x="5485363" y="1501723"/>
                  <a:pt x="5518779" y="1524000"/>
                </a:cubicBezTo>
                <a:cubicBezTo>
                  <a:pt x="5559937" y="1551438"/>
                  <a:pt x="5582889" y="1573980"/>
                  <a:pt x="5633079" y="1581150"/>
                </a:cubicBezTo>
                <a:cubicBezTo>
                  <a:pt x="5702512" y="1591069"/>
                  <a:pt x="5772779" y="1593850"/>
                  <a:pt x="5842629" y="1600200"/>
                </a:cubicBezTo>
                <a:cubicBezTo>
                  <a:pt x="5912479" y="1593850"/>
                  <a:pt x="5982746" y="1591069"/>
                  <a:pt x="6052179" y="1581150"/>
                </a:cubicBezTo>
                <a:cubicBezTo>
                  <a:pt x="6072058" y="1578310"/>
                  <a:pt x="6089848" y="1566970"/>
                  <a:pt x="6109329" y="1562100"/>
                </a:cubicBezTo>
                <a:cubicBezTo>
                  <a:pt x="6140741" y="1554247"/>
                  <a:pt x="6172829" y="1549400"/>
                  <a:pt x="6204579" y="1543050"/>
                </a:cubicBezTo>
                <a:cubicBezTo>
                  <a:pt x="6344215" y="1562998"/>
                  <a:pt x="6337929" y="1517199"/>
                  <a:pt x="6337929" y="1581150"/>
                </a:cubicBezTo>
              </a:path>
            </a:pathLst>
          </a:custGeom>
          <a:ln w="107950">
            <a:solidFill>
              <a:srgbClr val="00B050"/>
            </a:solidFill>
            <a:prstDash val="sysDot"/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3" name="TextBox 74"/>
          <p:cNvSpPr txBox="1">
            <a:spLocks noChangeArrowheads="1"/>
          </p:cNvSpPr>
          <p:nvPr/>
        </p:nvSpPr>
        <p:spPr bwMode="auto">
          <a:xfrm>
            <a:off x="4248150" y="2986087"/>
            <a:ext cx="590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  <a:latin typeface="Comic Sans MS" pitchFamily="66" charset="0"/>
              </a:rPr>
              <a:t>S</a:t>
            </a:r>
            <a:r>
              <a:rPr lang="en-US" sz="2000" b="1" dirty="0" smtClean="0">
                <a:solidFill>
                  <a:srgbClr val="92D050"/>
                </a:solidFill>
                <a:latin typeface="Comic Sans MS" pitchFamily="66" charset="0"/>
              </a:rPr>
              <a:t>i</a:t>
            </a:r>
            <a:endParaRPr lang="en-US" sz="28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63" name="Rectangle 6"/>
          <p:cNvSpPr txBox="1">
            <a:spLocks noChangeArrowheads="1"/>
          </p:cNvSpPr>
          <p:nvPr/>
        </p:nvSpPr>
        <p:spPr>
          <a:xfrm>
            <a:off x="457200" y="228600"/>
            <a:ext cx="8686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Efficient Routing for </a:t>
            </a: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Throughput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Maximization</a:t>
            </a: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5675" y="52006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098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2275" y="36004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7" name="Footer Placeholder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7275" y="4943475"/>
            <a:ext cx="466725" cy="46672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8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1888" y="2047875"/>
            <a:ext cx="466725" cy="46672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81" name="TextBox 74"/>
          <p:cNvSpPr txBox="1">
            <a:spLocks noChangeArrowheads="1"/>
          </p:cNvSpPr>
          <p:nvPr/>
        </p:nvSpPr>
        <p:spPr bwMode="auto">
          <a:xfrm>
            <a:off x="4743450" y="5308600"/>
            <a:ext cx="1047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Relay </a:t>
            </a:r>
            <a:r>
              <a:rPr lang="en-US" sz="2000" b="1" dirty="0">
                <a:latin typeface="Comic Sans MS" pitchFamily="66" charset="0"/>
              </a:rPr>
              <a:t>Node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6" grpId="0" animBg="1"/>
      <p:bldP spid="72" grpId="0" animBg="1"/>
      <p:bldP spid="64" grpId="0" animBg="1"/>
      <p:bldP spid="74" grpId="0" animBg="1"/>
      <p:bldP spid="62" grpId="0" animBg="1"/>
      <p:bldP spid="58" grpId="0" animBg="1"/>
      <p:bldP spid="31787" grpId="0"/>
      <p:bldP spid="31788" grpId="0"/>
      <p:bldP spid="48" grpId="0"/>
      <p:bldP spid="48" grpId="1"/>
      <p:bldP spid="52" grpId="0"/>
      <p:bldP spid="52" grpId="1"/>
      <p:bldP spid="54" grpId="0"/>
      <p:bldP spid="54" grpId="1"/>
      <p:bldP spid="60" grpId="0" animBg="1"/>
      <p:bldP spid="70" grpId="0" animBg="1"/>
      <p:bldP spid="73" grpId="0" animBg="1"/>
      <p:bldP spid="75" grpId="0"/>
      <p:bldP spid="76" grpId="0"/>
      <p:bldP spid="76" grpId="1"/>
      <p:bldP spid="77" grpId="0"/>
      <p:bldP spid="78" grpId="0"/>
      <p:bldP spid="79" grpId="0"/>
      <p:bldP spid="80" grpId="0"/>
      <p:bldP spid="82" grpId="0" animBg="1"/>
      <p:bldP spid="82" grpId="1" animBg="1"/>
      <p:bldP spid="83" grpId="0"/>
      <p:bldP spid="83" grpId="1"/>
      <p:bldP spid="8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323850" y="1836003"/>
            <a:ext cx="8267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2400" dirty="0">
                <a:latin typeface="Comic Sans MS" pitchFamily="66" charset="0"/>
              </a:rPr>
              <a:t>The utility function for source Y</a:t>
            </a:r>
            <a:r>
              <a:rPr lang="en-US" sz="2400" baseline="-25000" dirty="0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 in our congestion game is: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020888" y="2790609"/>
          <a:ext cx="4837112" cy="790791"/>
        </p:xfrm>
        <a:graphic>
          <a:graphicData uri="http://schemas.openxmlformats.org/presentationml/2006/ole">
            <p:oleObj spid="_x0000_s1416194" name="Equation" r:id="rId3" imgW="1726920" imgH="368280" progId="Equation.DSMT4">
              <p:embed/>
            </p:oleObj>
          </a:graphicData>
        </a:graphic>
      </p:graphicFrame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304800" y="3629025"/>
            <a:ext cx="82677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>
                <a:latin typeface="Comic Sans MS" pitchFamily="66" charset="0"/>
              </a:rPr>
              <a:t>where S</a:t>
            </a:r>
            <a:r>
              <a:rPr lang="en-US" sz="2400" baseline="-25000" dirty="0">
                <a:latin typeface="Comic Sans MS" pitchFamily="66" charset="0"/>
              </a:rPr>
              <a:t>-</a:t>
            </a:r>
            <a:r>
              <a:rPr lang="en-US" sz="2400" baseline="-25000" dirty="0" err="1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 = (S</a:t>
            </a:r>
            <a:r>
              <a:rPr lang="en-US" sz="2400" baseline="-25000" dirty="0">
                <a:latin typeface="Comic Sans MS" pitchFamily="66" charset="0"/>
              </a:rPr>
              <a:t>1</a:t>
            </a:r>
            <a:r>
              <a:rPr lang="en-US" sz="2400" dirty="0">
                <a:latin typeface="Comic Sans MS" pitchFamily="66" charset="0"/>
              </a:rPr>
              <a:t>, S</a:t>
            </a:r>
            <a:r>
              <a:rPr lang="en-US" sz="2400" baseline="-25000" dirty="0">
                <a:latin typeface="Comic Sans MS" pitchFamily="66" charset="0"/>
              </a:rPr>
              <a:t>2</a:t>
            </a:r>
            <a:r>
              <a:rPr lang="en-US" sz="2400" dirty="0">
                <a:latin typeface="Comic Sans MS" pitchFamily="66" charset="0"/>
              </a:rPr>
              <a:t>,………, S</a:t>
            </a:r>
            <a:r>
              <a:rPr lang="en-US" sz="2400" baseline="-25000" dirty="0">
                <a:latin typeface="Comic Sans MS" pitchFamily="66" charset="0"/>
              </a:rPr>
              <a:t>i-1</a:t>
            </a:r>
            <a:r>
              <a:rPr lang="en-US" sz="2400" dirty="0">
                <a:latin typeface="Comic Sans MS" pitchFamily="66" charset="0"/>
              </a:rPr>
              <a:t>, S</a:t>
            </a:r>
            <a:r>
              <a:rPr lang="en-US" sz="2400" baseline="-25000" dirty="0">
                <a:latin typeface="Comic Sans MS" pitchFamily="66" charset="0"/>
              </a:rPr>
              <a:t>i+1</a:t>
            </a:r>
            <a:r>
              <a:rPr lang="en-US" sz="2400" dirty="0">
                <a:latin typeface="Comic Sans MS" pitchFamily="66" charset="0"/>
              </a:rPr>
              <a:t> ,….,</a:t>
            </a:r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l-GR" sz="2400" baseline="-25000" dirty="0" smtClean="0">
                <a:latin typeface="Arial"/>
                <a:cs typeface="Arial"/>
              </a:rPr>
              <a:t>φ</a:t>
            </a:r>
            <a:r>
              <a:rPr lang="en-US" sz="2400" dirty="0" smtClean="0">
                <a:latin typeface="Comic Sans MS" pitchFamily="66" charset="0"/>
              </a:rPr>
              <a:t>). </a:t>
            </a:r>
          </a:p>
          <a:p>
            <a:pPr algn="l"/>
            <a:endParaRPr lang="en-US" sz="2400" dirty="0">
              <a:latin typeface="Comic Sans MS" pitchFamily="66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400" dirty="0">
                <a:latin typeface="Comic Sans MS" pitchFamily="66" charset="0"/>
              </a:rPr>
              <a:t>The game performance is influenced by the selection of cost functions </a:t>
            </a:r>
            <a:r>
              <a:rPr lang="en-US" sz="2400" dirty="0" err="1">
                <a:latin typeface="Comic Sans MS" pitchFamily="66" charset="0"/>
              </a:rPr>
              <a:t>w</a:t>
            </a:r>
            <a:r>
              <a:rPr lang="en-US" sz="2400" baseline="-25000" dirty="0" err="1">
                <a:latin typeface="Comic Sans MS" pitchFamily="66" charset="0"/>
              </a:rPr>
              <a:t>f</a:t>
            </a:r>
            <a:r>
              <a:rPr lang="en-US" sz="2400" dirty="0">
                <a:latin typeface="Comic Sans MS" pitchFamily="66" charset="0"/>
              </a:rPr>
              <a:t> (S</a:t>
            </a:r>
            <a:r>
              <a:rPr lang="en-US" sz="2400" baseline="-25000" dirty="0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, S</a:t>
            </a:r>
            <a:r>
              <a:rPr lang="en-US" sz="2400" baseline="-25000" dirty="0">
                <a:latin typeface="Comic Sans MS" pitchFamily="66" charset="0"/>
              </a:rPr>
              <a:t>-</a:t>
            </a:r>
            <a:r>
              <a:rPr lang="en-US" sz="2400" baseline="-25000" dirty="0" err="1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) for facilities. 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457200" y="609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Efficient Routing for Energy Minimization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10800000" flipV="1">
            <a:off x="304800" y="1749637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96200" cy="6858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</a:rPr>
              <a:t>OUTLINE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186737" cy="5538787"/>
          </a:xfrm>
        </p:spPr>
        <p:txBody>
          <a:bodyPr/>
          <a:lstStyle/>
          <a:p>
            <a:pPr marL="514350" indent="-514350">
              <a:lnSpc>
                <a:spcPct val="150000"/>
              </a:lnSpc>
            </a:pPr>
            <a:r>
              <a:rPr lang="en-US" sz="20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Introduction for routing in WSNs</a:t>
            </a:r>
          </a:p>
          <a:p>
            <a:pPr marL="514350" indent="-514350">
              <a:lnSpc>
                <a:spcPct val="150000"/>
              </a:lnSpc>
            </a:pPr>
            <a:r>
              <a:rPr lang="en-US" sz="20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System Model &amp; Concepts for WSNs</a:t>
            </a:r>
          </a:p>
          <a:p>
            <a:pPr marL="514350" indent="-514350">
              <a:lnSpc>
                <a:spcPct val="150000"/>
              </a:lnSpc>
            </a:pPr>
            <a:r>
              <a:rPr lang="en-US" sz="20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Game Theory Background</a:t>
            </a:r>
          </a:p>
          <a:p>
            <a:pPr marL="514350" indent="-514350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PART II- Throughput Maximizing for Correlated Data in WSNs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0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	a)Facility Cost Selection for the Congestion Game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0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	b)Simulation Results</a:t>
            </a:r>
          </a:p>
          <a:p>
            <a:pPr marL="514350" indent="-514350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PART III- Iterative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Beamforming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 and Power Control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0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	a)Cooperative Algorithm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0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	b)</a:t>
            </a:r>
            <a:r>
              <a:rPr lang="en-US" sz="2000" dirty="0" err="1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Noncooperative</a:t>
            </a:r>
            <a:r>
              <a:rPr lang="en-US" sz="20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 Regret-Matching Algorithm</a:t>
            </a:r>
            <a:endParaRPr lang="en-US" sz="2000" dirty="0" smtClean="0">
              <a:solidFill>
                <a:srgbClr val="FF0000"/>
              </a:solidFill>
              <a:latin typeface="Comic Sans MS" pitchFamily="66" charset="0"/>
              <a:ea typeface="ＭＳ Ｐゴシック" pitchFamily="34" charset="-128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en-US" sz="2000" dirty="0" smtClean="0">
                <a:latin typeface="Comic Sans MS" pitchFamily="66" charset="0"/>
                <a:ea typeface="ＭＳ Ｐゴシック" pitchFamily="34" charset="-128"/>
                <a:cs typeface="Times New Roman" pitchFamily="18" charset="0"/>
              </a:rPr>
              <a:t>Conclusions &amp; Future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312738" y="2209800"/>
            <a:ext cx="8186737" cy="3100387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In</a:t>
            </a:r>
            <a:r>
              <a:rPr lang="en-US" sz="2400" i="1" dirty="0" smtClean="0">
                <a:latin typeface="Comic Sans MS" pitchFamily="66" charset="0"/>
                <a:ea typeface="ＭＳ Ｐゴシック" pitchFamily="34" charset="-128"/>
              </a:rPr>
              <a:t> 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setting up the costs for facilities, we can consider several parameters: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Obtained energy or throughput for relaying bits on outgoing route from the facility,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 Impact of interference awareness,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 Opportunity for aggregation by exploiting data correlation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7200" y="609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a)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Facility Cost Selection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for the Congestion Game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1785" name="Rectangle 71"/>
          <p:cNvSpPr>
            <a:spLocks noChangeArrowheads="1"/>
          </p:cNvSpPr>
          <p:nvPr/>
        </p:nvSpPr>
        <p:spPr bwMode="auto">
          <a:xfrm>
            <a:off x="742950" y="1214437"/>
            <a:ext cx="5429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i="1" u="sng" dirty="0">
                <a:latin typeface="Comic Sans MS" pitchFamily="66" charset="0"/>
              </a:rPr>
              <a:t>A. Minimum Energy Routing (MER)</a:t>
            </a:r>
          </a:p>
        </p:txBody>
      </p:sp>
      <p:sp>
        <p:nvSpPr>
          <p:cNvPr id="46" name="Rectangle 6"/>
          <p:cNvSpPr txBox="1">
            <a:spLocks noChangeArrowheads="1"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a</a:t>
            </a:r>
            <a:r>
              <a:rPr lang="en-US" sz="3200" noProof="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Facility Cost Selection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for the Congestion Game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j-cs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304800" y="1828800"/>
            <a:ext cx="8610600" cy="4610100"/>
            <a:chOff x="304800" y="1400175"/>
            <a:chExt cx="8610600" cy="4610100"/>
          </a:xfrm>
        </p:grpSpPr>
        <p:cxnSp>
          <p:nvCxnSpPr>
            <p:cNvPr id="43" name="Straight Connector 42"/>
            <p:cNvCxnSpPr/>
            <p:nvPr/>
          </p:nvCxnSpPr>
          <p:spPr>
            <a:xfrm rot="10800000" flipV="1">
              <a:off x="304800" y="1676400"/>
              <a:ext cx="8610600" cy="2"/>
            </a:xfrm>
            <a:prstGeom prst="line">
              <a:avLst/>
            </a:prstGeom>
            <a:ln w="984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7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38738" y="1400175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pic>
          <p:nvPicPr>
            <p:cNvPr id="3174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15188" y="1400175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pic>
          <p:nvPicPr>
            <p:cNvPr id="317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05488" y="3514725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pic>
          <p:nvPicPr>
            <p:cNvPr id="3175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6288" y="2981325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pic>
          <p:nvPicPr>
            <p:cNvPr id="317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28888" y="2047875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pic>
          <p:nvPicPr>
            <p:cNvPr id="3175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33638" y="3457575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pic>
          <p:nvPicPr>
            <p:cNvPr id="3175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86288" y="4981575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pic>
          <p:nvPicPr>
            <p:cNvPr id="3175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29438" y="5419725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pic>
          <p:nvPicPr>
            <p:cNvPr id="3175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09688" y="4124325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cxnSp>
          <p:nvCxnSpPr>
            <p:cNvPr id="40" name="Straight Arrow Connector 39"/>
            <p:cNvCxnSpPr/>
            <p:nvPr/>
          </p:nvCxnSpPr>
          <p:spPr bwMode="auto">
            <a:xfrm flipV="1">
              <a:off x="1181100" y="2457450"/>
              <a:ext cx="1214438" cy="78105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 bwMode="auto">
            <a:xfrm rot="16200000" flipH="1">
              <a:off x="2693194" y="3993356"/>
              <a:ext cx="666750" cy="56673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auto">
            <a:xfrm flipV="1">
              <a:off x="2767013" y="1924050"/>
              <a:ext cx="871537" cy="41910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 bwMode="auto">
            <a:xfrm flipV="1">
              <a:off x="4267200" y="1809750"/>
              <a:ext cx="876300" cy="1905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5486400" y="1847850"/>
              <a:ext cx="647700" cy="49530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 bwMode="auto">
            <a:xfrm rot="10800000" flipV="1">
              <a:off x="6534150" y="1866900"/>
              <a:ext cx="590550" cy="45720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 bwMode="auto">
            <a:xfrm rot="16200000" flipH="1">
              <a:off x="6246019" y="2917031"/>
              <a:ext cx="590550" cy="20478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 bwMode="auto">
            <a:xfrm rot="5400000" flipH="1" flipV="1">
              <a:off x="3705225" y="4086225"/>
              <a:ext cx="381000" cy="20955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4381500" y="3733800"/>
              <a:ext cx="571500" cy="38100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 bwMode="auto">
            <a:xfrm flipV="1">
              <a:off x="5376863" y="4000500"/>
              <a:ext cx="414337" cy="22860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 bwMode="auto">
            <a:xfrm flipV="1">
              <a:off x="6115050" y="3714750"/>
              <a:ext cx="552450" cy="20955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 bwMode="auto">
            <a:xfrm flipV="1">
              <a:off x="1657350" y="4038600"/>
              <a:ext cx="742950" cy="41910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 bwMode="auto">
            <a:xfrm>
              <a:off x="4824413" y="5276850"/>
              <a:ext cx="828675" cy="40005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 bwMode="auto">
            <a:xfrm rot="5400000" flipH="1" flipV="1">
              <a:off x="6172200" y="5048250"/>
              <a:ext cx="571500" cy="49530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 bwMode="auto">
            <a:xfrm rot="16200000" flipV="1">
              <a:off x="7000875" y="5191125"/>
              <a:ext cx="323850" cy="3810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 bwMode="auto">
            <a:xfrm flipV="1">
              <a:off x="7067550" y="3848100"/>
              <a:ext cx="585788" cy="49530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7181850" y="3409950"/>
              <a:ext cx="514350" cy="17145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3178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81913" y="2590800"/>
              <a:ext cx="676275" cy="167640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sp>
          <p:nvSpPr>
            <p:cNvPr id="31787" name="TextBox 73"/>
            <p:cNvSpPr txBox="1">
              <a:spLocks noChangeArrowheads="1"/>
            </p:cNvSpPr>
            <p:nvPr/>
          </p:nvSpPr>
          <p:spPr bwMode="auto">
            <a:xfrm>
              <a:off x="7658100" y="4305300"/>
              <a:ext cx="9906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Comic Sans MS" pitchFamily="66" charset="0"/>
                </a:rPr>
                <a:t>Sink Node</a:t>
              </a:r>
            </a:p>
          </p:txBody>
        </p:sp>
        <p:sp>
          <p:nvSpPr>
            <p:cNvPr id="31788" name="TextBox 74"/>
            <p:cNvSpPr txBox="1">
              <a:spLocks noChangeArrowheads="1"/>
            </p:cNvSpPr>
            <p:nvPr/>
          </p:nvSpPr>
          <p:spPr bwMode="auto">
            <a:xfrm>
              <a:off x="381000" y="3581400"/>
              <a:ext cx="104775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Comic Sans MS" pitchFamily="66" charset="0"/>
                </a:rPr>
                <a:t>Sensor Node</a:t>
              </a:r>
            </a:p>
          </p:txBody>
        </p:sp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2200" y="20764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600" y="31432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24675" y="43624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19675" y="373380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52800" y="42100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6" name="Footer Placeholder 6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pic>
        <p:nvPicPr>
          <p:cNvPr id="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057400"/>
            <a:ext cx="466725" cy="46672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6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886200"/>
            <a:ext cx="466725" cy="46672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5475" y="5705475"/>
            <a:ext cx="466725" cy="46672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19213"/>
            <a:ext cx="8186738" cy="45243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For MER, the following utility function is used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152400" y="2944813"/>
            <a:ext cx="86296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>
                <a:latin typeface="Comic Sans MS" pitchFamily="66" charset="0"/>
              </a:rPr>
              <a:t>where </a:t>
            </a:r>
            <a:r>
              <a:rPr lang="en-US" sz="2400" dirty="0" err="1">
                <a:latin typeface="Comic Sans MS" pitchFamily="66" charset="0"/>
              </a:rPr>
              <a:t>E</a:t>
            </a:r>
            <a:r>
              <a:rPr lang="en-US" sz="2400" baseline="-25000" dirty="0" err="1">
                <a:latin typeface="Comic Sans MS" pitchFamily="66" charset="0"/>
              </a:rPr>
              <a:t>b</a:t>
            </a:r>
            <a:r>
              <a:rPr lang="en-US" sz="2400" baseline="30000" dirty="0" err="1">
                <a:latin typeface="Comic Sans MS" pitchFamily="66" charset="0"/>
              </a:rPr>
              <a:t>f</a:t>
            </a:r>
            <a:r>
              <a:rPr lang="en-US" sz="2400" dirty="0">
                <a:latin typeface="Comic Sans MS" pitchFamily="66" charset="0"/>
              </a:rPr>
              <a:t> is the cost of facility f through the strategy (or route) S</a:t>
            </a:r>
            <a:r>
              <a:rPr lang="en-US" sz="2400" baseline="-25000" dirty="0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 and S</a:t>
            </a:r>
            <a:r>
              <a:rPr lang="en-US" sz="2400" baseline="-25000" dirty="0">
                <a:latin typeface="Comic Sans MS" pitchFamily="66" charset="0"/>
              </a:rPr>
              <a:t>-</a:t>
            </a:r>
            <a:r>
              <a:rPr lang="en-US" sz="2400" baseline="-25000" dirty="0" err="1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.</a:t>
            </a:r>
          </a:p>
        </p:txBody>
      </p:sp>
      <p:cxnSp>
        <p:nvCxnSpPr>
          <p:cNvPr id="10250" name="AutoShape 124"/>
          <p:cNvCxnSpPr>
            <a:cxnSpLocks noChangeShapeType="1"/>
          </p:cNvCxnSpPr>
          <p:nvPr/>
        </p:nvCxnSpPr>
        <p:spPr bwMode="auto">
          <a:xfrm>
            <a:off x="3425825" y="4224338"/>
            <a:ext cx="0" cy="8302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51" name="AutoShape 125"/>
          <p:cNvCxnSpPr>
            <a:cxnSpLocks noChangeShapeType="1"/>
          </p:cNvCxnSpPr>
          <p:nvPr/>
        </p:nvCxnSpPr>
        <p:spPr bwMode="auto">
          <a:xfrm flipV="1">
            <a:off x="3521075" y="5183188"/>
            <a:ext cx="2085975" cy="698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52" name="AutoShape 126"/>
          <p:cNvCxnSpPr>
            <a:cxnSpLocks noChangeShapeType="1"/>
          </p:cNvCxnSpPr>
          <p:nvPr/>
        </p:nvCxnSpPr>
        <p:spPr bwMode="auto">
          <a:xfrm flipV="1">
            <a:off x="1785938" y="5221288"/>
            <a:ext cx="1509712" cy="38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253" name="Line 127"/>
          <p:cNvSpPr>
            <a:spLocks noChangeShapeType="1"/>
          </p:cNvSpPr>
          <p:nvPr/>
        </p:nvSpPr>
        <p:spPr bwMode="auto">
          <a:xfrm>
            <a:off x="3246438" y="4056063"/>
            <a:ext cx="0" cy="10795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Line 128"/>
          <p:cNvSpPr>
            <a:spLocks noChangeShapeType="1"/>
          </p:cNvSpPr>
          <p:nvPr/>
        </p:nvSpPr>
        <p:spPr bwMode="auto">
          <a:xfrm flipV="1">
            <a:off x="3962400" y="5372100"/>
            <a:ext cx="1409700" cy="46038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Line 129"/>
          <p:cNvSpPr>
            <a:spLocks noChangeShapeType="1"/>
          </p:cNvSpPr>
          <p:nvPr/>
        </p:nvSpPr>
        <p:spPr bwMode="auto">
          <a:xfrm flipV="1">
            <a:off x="1866900" y="5459413"/>
            <a:ext cx="1333500" cy="46037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Text Box 135"/>
          <p:cNvSpPr txBox="1">
            <a:spLocks noChangeArrowheads="1"/>
          </p:cNvSpPr>
          <p:nvPr/>
        </p:nvSpPr>
        <p:spPr bwMode="auto">
          <a:xfrm>
            <a:off x="533400" y="4705350"/>
            <a:ext cx="1568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Source Yi</a:t>
            </a:r>
          </a:p>
        </p:txBody>
      </p:sp>
      <p:sp>
        <p:nvSpPr>
          <p:cNvPr id="10257" name="Oval 142"/>
          <p:cNvSpPr>
            <a:spLocks noChangeArrowheads="1"/>
          </p:cNvSpPr>
          <p:nvPr/>
        </p:nvSpPr>
        <p:spPr bwMode="auto">
          <a:xfrm>
            <a:off x="3103563" y="4803775"/>
            <a:ext cx="644525" cy="831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 bwMode="auto">
          <a:xfrm rot="10800000" flipV="1">
            <a:off x="3733800" y="4705350"/>
            <a:ext cx="800100" cy="323850"/>
          </a:xfrm>
          <a:prstGeom prst="straightConnector1">
            <a:avLst/>
          </a:prstGeom>
          <a:ln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60" name="Text Box 136"/>
          <p:cNvSpPr txBox="1">
            <a:spLocks noChangeArrowheads="1"/>
          </p:cNvSpPr>
          <p:nvPr/>
        </p:nvSpPr>
        <p:spPr bwMode="auto">
          <a:xfrm>
            <a:off x="4083050" y="4343400"/>
            <a:ext cx="1636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Facility f1</a:t>
            </a:r>
          </a:p>
        </p:txBody>
      </p:sp>
      <p:sp>
        <p:nvSpPr>
          <p:cNvPr id="10261" name="Text Box 136"/>
          <p:cNvSpPr txBox="1">
            <a:spLocks noChangeArrowheads="1"/>
          </p:cNvSpPr>
          <p:nvPr/>
        </p:nvSpPr>
        <p:spPr bwMode="auto">
          <a:xfrm>
            <a:off x="4311650" y="5391150"/>
            <a:ext cx="695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E</a:t>
            </a:r>
            <a:r>
              <a:rPr lang="en-US" baseline="-25000">
                <a:latin typeface="Comic Sans MS" pitchFamily="66" charset="0"/>
              </a:rPr>
              <a:t>b</a:t>
            </a:r>
            <a:r>
              <a:rPr lang="en-US" baseline="30000">
                <a:latin typeface="Comic Sans MS" pitchFamily="66" charset="0"/>
              </a:rPr>
              <a:t>f1</a:t>
            </a:r>
            <a:endParaRPr lang="en-US">
              <a:latin typeface="Comic Sans MS" pitchFamily="66" charset="0"/>
            </a:endParaRPr>
          </a:p>
        </p:txBody>
      </p:sp>
      <p:cxnSp>
        <p:nvCxnSpPr>
          <p:cNvPr id="10263" name="AutoShape 124"/>
          <p:cNvCxnSpPr>
            <a:cxnSpLocks noChangeShapeType="1"/>
          </p:cNvCxnSpPr>
          <p:nvPr/>
        </p:nvCxnSpPr>
        <p:spPr bwMode="auto">
          <a:xfrm>
            <a:off x="5749925" y="4205288"/>
            <a:ext cx="0" cy="8302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264" name="Line 127"/>
          <p:cNvSpPr>
            <a:spLocks noChangeShapeType="1"/>
          </p:cNvSpPr>
          <p:nvPr/>
        </p:nvSpPr>
        <p:spPr bwMode="auto">
          <a:xfrm>
            <a:off x="6008688" y="4056063"/>
            <a:ext cx="0" cy="10795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265" name="AutoShape 125"/>
          <p:cNvCxnSpPr>
            <a:cxnSpLocks noChangeShapeType="1"/>
          </p:cNvCxnSpPr>
          <p:nvPr/>
        </p:nvCxnSpPr>
        <p:spPr bwMode="auto">
          <a:xfrm flipV="1">
            <a:off x="5883275" y="5105400"/>
            <a:ext cx="2270125" cy="904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Straight Arrow Connector 31"/>
          <p:cNvCxnSpPr/>
          <p:nvPr/>
        </p:nvCxnSpPr>
        <p:spPr bwMode="auto">
          <a:xfrm rot="10800000" flipV="1">
            <a:off x="5867400" y="4667250"/>
            <a:ext cx="800100" cy="323850"/>
          </a:xfrm>
          <a:prstGeom prst="straightConnector1">
            <a:avLst/>
          </a:prstGeom>
          <a:ln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67" name="Text Box 136"/>
          <p:cNvSpPr txBox="1">
            <a:spLocks noChangeArrowheads="1"/>
          </p:cNvSpPr>
          <p:nvPr/>
        </p:nvSpPr>
        <p:spPr bwMode="auto">
          <a:xfrm>
            <a:off x="6654800" y="4419600"/>
            <a:ext cx="1685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Facility f2</a:t>
            </a:r>
          </a:p>
        </p:txBody>
      </p:sp>
      <p:sp>
        <p:nvSpPr>
          <p:cNvPr id="10268" name="Text Box 136"/>
          <p:cNvSpPr txBox="1">
            <a:spLocks noChangeArrowheads="1"/>
          </p:cNvSpPr>
          <p:nvPr/>
        </p:nvSpPr>
        <p:spPr bwMode="auto">
          <a:xfrm>
            <a:off x="6692900" y="5429250"/>
            <a:ext cx="728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E</a:t>
            </a:r>
            <a:r>
              <a:rPr lang="en-US" baseline="-25000">
                <a:latin typeface="Comic Sans MS" pitchFamily="66" charset="0"/>
              </a:rPr>
              <a:t>b</a:t>
            </a:r>
            <a:r>
              <a:rPr lang="en-US" baseline="30000">
                <a:latin typeface="Comic Sans MS" pitchFamily="66" charset="0"/>
              </a:rPr>
              <a:t>f2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0269" name="Line 128"/>
          <p:cNvSpPr>
            <a:spLocks noChangeShapeType="1"/>
          </p:cNvSpPr>
          <p:nvPr/>
        </p:nvSpPr>
        <p:spPr bwMode="auto">
          <a:xfrm flipV="1">
            <a:off x="6305550" y="5276850"/>
            <a:ext cx="1409700" cy="46038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9"/>
          <p:cNvSpPr>
            <a:spLocks noChangeShapeType="1"/>
          </p:cNvSpPr>
          <p:nvPr/>
        </p:nvSpPr>
        <p:spPr bwMode="auto">
          <a:xfrm flipV="1">
            <a:off x="2019300" y="5772150"/>
            <a:ext cx="6115050" cy="57150"/>
          </a:xfrm>
          <a:prstGeom prst="line">
            <a:avLst/>
          </a:prstGeom>
          <a:ln w="53975">
            <a:solidFill>
              <a:srgbClr val="FF0000"/>
            </a:solidFill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1" name="Text Box 136"/>
          <p:cNvSpPr txBox="1">
            <a:spLocks noChangeArrowheads="1"/>
          </p:cNvSpPr>
          <p:nvPr/>
        </p:nvSpPr>
        <p:spPr bwMode="auto">
          <a:xfrm>
            <a:off x="4425950" y="5791200"/>
            <a:ext cx="1874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Strategy Si</a:t>
            </a:r>
          </a:p>
        </p:txBody>
      </p:sp>
      <p:sp>
        <p:nvSpPr>
          <p:cNvPr id="10272" name="Text Box 136"/>
          <p:cNvSpPr txBox="1">
            <a:spLocks noChangeArrowheads="1"/>
          </p:cNvSpPr>
          <p:nvPr/>
        </p:nvSpPr>
        <p:spPr bwMode="auto">
          <a:xfrm>
            <a:off x="996950" y="5372100"/>
            <a:ext cx="728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E</a:t>
            </a:r>
            <a:r>
              <a:rPr lang="en-US" baseline="-25000">
                <a:latin typeface="Comic Sans MS" pitchFamily="66" charset="0"/>
              </a:rPr>
              <a:t>b</a:t>
            </a:r>
            <a:r>
              <a:rPr lang="en-US" baseline="30000">
                <a:latin typeface="Comic Sans MS" pitchFamily="66" charset="0"/>
              </a:rPr>
              <a:t>f0</a:t>
            </a:r>
            <a:endParaRPr lang="en-US">
              <a:latin typeface="Comic Sans MS" pitchFamily="66" charset="0"/>
            </a:endParaRPr>
          </a:p>
        </p:txBody>
      </p:sp>
      <p:graphicFrame>
        <p:nvGraphicFramePr>
          <p:cNvPr id="26627" name="Object 2"/>
          <p:cNvGraphicFramePr>
            <a:graphicFrameLocks noChangeAspect="1"/>
          </p:cNvGraphicFramePr>
          <p:nvPr/>
        </p:nvGraphicFramePr>
        <p:xfrm>
          <a:off x="2163763" y="1854200"/>
          <a:ext cx="4181475" cy="908050"/>
        </p:xfrm>
        <a:graphic>
          <a:graphicData uri="http://schemas.openxmlformats.org/presentationml/2006/ole">
            <p:oleObj spid="_x0000_s1658882" name="Equation" r:id="rId4" imgW="1269720" imgH="368280" progId="Equation.DSMT4">
              <p:embed/>
            </p:oleObj>
          </a:graphicData>
        </a:graphic>
      </p:graphicFrame>
      <p:sp>
        <p:nvSpPr>
          <p:cNvPr id="33" name="Rectangle 6"/>
          <p:cNvSpPr txBox="1">
            <a:spLocks noChangeArrowheads="1"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a)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Facility Cost Selection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for the Congestion Game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j-cs"/>
            </a:endParaRP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3810000"/>
            <a:ext cx="676275" cy="16764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35" name="TextBox 91"/>
          <p:cNvSpPr txBox="1">
            <a:spLocks noChangeArrowheads="1"/>
          </p:cNvSpPr>
          <p:nvPr/>
        </p:nvSpPr>
        <p:spPr bwMode="auto">
          <a:xfrm>
            <a:off x="8205787" y="5391150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omic Sans MS" pitchFamily="66" charset="0"/>
              </a:rPr>
              <a:t>Sink Node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14475" y="49530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3275" y="37338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8958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3075" y="48768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7338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34004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8738" y="14001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14001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1588" y="38766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88" y="29813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27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8888" y="20478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27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3638" y="34575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2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288" y="49815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27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54197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27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688" y="41243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278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3288" y="3843338"/>
            <a:ext cx="466725" cy="46672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27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9688" y="1595438"/>
            <a:ext cx="466725" cy="46672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278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1888" y="1576388"/>
            <a:ext cx="466725" cy="46672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278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4788" y="2624138"/>
            <a:ext cx="466725" cy="46672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278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8338" y="3748088"/>
            <a:ext cx="466725" cy="46672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27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3088" y="5443538"/>
            <a:ext cx="466725" cy="46672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278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5272088"/>
            <a:ext cx="466725" cy="46672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278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7038" y="4548188"/>
            <a:ext cx="466725" cy="46672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278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5588" y="3214688"/>
            <a:ext cx="466725" cy="46672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27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0288" y="2281238"/>
            <a:ext cx="466725" cy="46672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cxnSp>
        <p:nvCxnSpPr>
          <p:cNvPr id="40" name="Straight Arrow Connector 39"/>
          <p:cNvCxnSpPr/>
          <p:nvPr/>
        </p:nvCxnSpPr>
        <p:spPr bwMode="auto">
          <a:xfrm flipV="1">
            <a:off x="1181100" y="2457450"/>
            <a:ext cx="1214438" cy="7810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 flipV="1">
            <a:off x="2743200" y="3695700"/>
            <a:ext cx="1409700" cy="2476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 flipV="1">
            <a:off x="2767013" y="1924050"/>
            <a:ext cx="871537" cy="4191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 flipV="1">
            <a:off x="4267200" y="1809750"/>
            <a:ext cx="876300" cy="190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>
            <a:off x="5486400" y="1847850"/>
            <a:ext cx="647700" cy="4953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 bwMode="auto">
          <a:xfrm rot="10800000" flipV="1">
            <a:off x="6534150" y="1866900"/>
            <a:ext cx="590550" cy="4572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 rot="16200000" flipH="1">
            <a:off x="6246019" y="2917031"/>
            <a:ext cx="590550" cy="204788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>
            <a:off x="4381500" y="3733800"/>
            <a:ext cx="571500" cy="3810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 flipV="1">
            <a:off x="5376863" y="4000500"/>
            <a:ext cx="414337" cy="2286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flipV="1">
            <a:off x="6115050" y="3714750"/>
            <a:ext cx="552450" cy="2095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V="1">
            <a:off x="1657350" y="4038600"/>
            <a:ext cx="742950" cy="4191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 bwMode="auto">
          <a:xfrm>
            <a:off x="4824413" y="5276850"/>
            <a:ext cx="828675" cy="4000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 bwMode="auto">
          <a:xfrm rot="5400000" flipH="1" flipV="1">
            <a:off x="6172200" y="5048250"/>
            <a:ext cx="571500" cy="4953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rot="16200000" flipV="1">
            <a:off x="7000875" y="5191125"/>
            <a:ext cx="323850" cy="381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 flipV="1">
            <a:off x="7067550" y="3848100"/>
            <a:ext cx="585788" cy="4953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 bwMode="auto">
          <a:xfrm>
            <a:off x="7181850" y="3409950"/>
            <a:ext cx="514350" cy="1714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Rectangle 6"/>
          <p:cNvSpPr txBox="1">
            <a:spLocks noChangeArrowheads="1"/>
          </p:cNvSpPr>
          <p:nvPr/>
        </p:nvSpPr>
        <p:spPr bwMode="auto">
          <a:xfrm>
            <a:off x="266700" y="304800"/>
            <a:ext cx="8877300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90487" bIns="44450" anchor="b"/>
          <a:lstStyle/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defRPr/>
            </a:pPr>
            <a:r>
              <a:rPr lang="en-US" sz="3200" kern="0" dirty="0" smtClean="0">
                <a:solidFill>
                  <a:srgbClr val="0070C0"/>
                </a:solidFill>
                <a:latin typeface="Comic Sans MS" pitchFamily="66" charset="0"/>
                <a:cs typeface="ＭＳ Ｐゴシック" pitchFamily="69" charset="-128"/>
              </a:rPr>
              <a:t>a) </a:t>
            </a:r>
            <a:r>
              <a:rPr lang="en-US" sz="3200" kern="0" dirty="0">
                <a:solidFill>
                  <a:srgbClr val="0070C0"/>
                </a:solidFill>
                <a:latin typeface="Comic Sans MS" pitchFamily="66" charset="0"/>
                <a:cs typeface="ＭＳ Ｐゴシック" pitchFamily="69" charset="-128"/>
              </a:rPr>
              <a:t>Facility Cost Selection for the Congestion Game </a:t>
            </a: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3314700" y="2571750"/>
            <a:ext cx="2133600" cy="2438400"/>
            <a:chOff x="3695700" y="971550"/>
            <a:chExt cx="2133600" cy="2438400"/>
          </a:xfrm>
        </p:grpSpPr>
        <p:sp>
          <p:nvSpPr>
            <p:cNvPr id="50" name="Oval 49"/>
            <p:cNvSpPr/>
            <p:nvPr/>
          </p:nvSpPr>
          <p:spPr bwMode="auto">
            <a:xfrm>
              <a:off x="3695700" y="971550"/>
              <a:ext cx="2133600" cy="2438400"/>
            </a:xfrm>
            <a:prstGeom prst="ellipse">
              <a:avLst/>
            </a:prstGeom>
            <a:solidFill>
              <a:srgbClr val="FFC000">
                <a:alpha val="15000"/>
              </a:srgbClr>
            </a:solidFill>
            <a:ln>
              <a:headEnd type="stealth" w="lg" len="lg"/>
              <a:tailEnd type="stealth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>
              <a:spAutoFit/>
            </a:bodyPr>
            <a:lstStyle/>
            <a:p>
              <a:pPr marL="230188" indent="-230188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54" name="Straight Arrow Connector 53"/>
            <p:cNvCxnSpPr>
              <a:endCxn id="50" idx="7"/>
            </p:cNvCxnSpPr>
            <p:nvPr/>
          </p:nvCxnSpPr>
          <p:spPr bwMode="auto">
            <a:xfrm flipV="1">
              <a:off x="4648200" y="1328738"/>
              <a:ext cx="868363" cy="766762"/>
            </a:xfrm>
            <a:prstGeom prst="straightConnector1">
              <a:avLst/>
            </a:prstGeom>
            <a:ln w="53975">
              <a:solidFill>
                <a:srgbClr val="00B050"/>
              </a:solidFill>
              <a:headEnd type="none" w="lg" len="lg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834" name="TextBox 55"/>
            <p:cNvSpPr txBox="1">
              <a:spLocks noChangeArrowheads="1"/>
            </p:cNvSpPr>
            <p:nvPr/>
          </p:nvSpPr>
          <p:spPr bwMode="auto">
            <a:xfrm>
              <a:off x="5086350" y="1619250"/>
              <a:ext cx="5524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Dr</a:t>
              </a:r>
            </a:p>
          </p:txBody>
        </p:sp>
      </p:grpSp>
      <p:sp>
        <p:nvSpPr>
          <p:cNvPr id="32809" name="Rectangle 71"/>
          <p:cNvSpPr>
            <a:spLocks noChangeArrowheads="1"/>
          </p:cNvSpPr>
          <p:nvPr/>
        </p:nvSpPr>
        <p:spPr bwMode="auto">
          <a:xfrm>
            <a:off x="685800" y="1066800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i="1" u="sng" dirty="0" smtClean="0">
                <a:latin typeface="Comic Sans MS" pitchFamily="66" charset="0"/>
              </a:rPr>
              <a:t> </a:t>
            </a:r>
            <a:r>
              <a:rPr lang="en-US" sz="2400" i="1" u="sng" dirty="0">
                <a:latin typeface="Comic Sans MS" pitchFamily="66" charset="0"/>
              </a:rPr>
              <a:t>Interference Aware Routing (IAR</a:t>
            </a:r>
            <a:r>
              <a:rPr lang="en-US" sz="2400" i="1" u="sng" dirty="0" smtClean="0">
                <a:latin typeface="Comic Sans MS" pitchFamily="66" charset="0"/>
              </a:rPr>
              <a:t>) (*)</a:t>
            </a:r>
            <a:endParaRPr lang="en-US" sz="2400" i="1" u="sng" dirty="0"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86150" y="314325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8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6238" y="4224338"/>
            <a:ext cx="466725" cy="46672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28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8838" y="48863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cxnSp>
        <p:nvCxnSpPr>
          <p:cNvPr id="73" name="Straight Arrow Connector 72"/>
          <p:cNvCxnSpPr>
            <a:stCxn id="11276" idx="2"/>
          </p:cNvCxnSpPr>
          <p:nvPr/>
        </p:nvCxnSpPr>
        <p:spPr bwMode="auto">
          <a:xfrm rot="5400000">
            <a:off x="1900237" y="4433888"/>
            <a:ext cx="1038225" cy="266700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 bwMode="auto">
          <a:xfrm>
            <a:off x="2247900" y="5219700"/>
            <a:ext cx="952500" cy="323850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 bwMode="auto">
          <a:xfrm flipV="1">
            <a:off x="3238500" y="5410200"/>
            <a:ext cx="1466850" cy="171450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895850" y="200025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19850" y="230505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391400" y="161925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343400" y="561975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543550" y="590550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143750" y="560070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239000" y="461010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628900" y="565785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295400" y="531495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600450" y="198120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190750" y="169545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866900" y="346710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8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1913" y="2590800"/>
            <a:ext cx="676275" cy="16764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32829" name="TextBox 91"/>
          <p:cNvSpPr txBox="1">
            <a:spLocks noChangeArrowheads="1"/>
          </p:cNvSpPr>
          <p:nvPr/>
        </p:nvSpPr>
        <p:spPr bwMode="auto">
          <a:xfrm>
            <a:off x="7810500" y="4171950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omic Sans MS" pitchFamily="66" charset="0"/>
              </a:rPr>
              <a:t>Sink Node</a:t>
            </a:r>
          </a:p>
        </p:txBody>
      </p:sp>
      <p:sp>
        <p:nvSpPr>
          <p:cNvPr id="32830" name="TextBox 92"/>
          <p:cNvSpPr txBox="1">
            <a:spLocks noChangeArrowheads="1"/>
          </p:cNvSpPr>
          <p:nvPr/>
        </p:nvSpPr>
        <p:spPr bwMode="auto">
          <a:xfrm>
            <a:off x="381000" y="3581400"/>
            <a:ext cx="1047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omic Sans MS" pitchFamily="66" charset="0"/>
              </a:rPr>
              <a:t>Sensor Node</a:t>
            </a:r>
          </a:p>
        </p:txBody>
      </p:sp>
      <p:sp>
        <p:nvSpPr>
          <p:cNvPr id="32831" name="TextBox 93"/>
          <p:cNvSpPr txBox="1">
            <a:spLocks noChangeArrowheads="1"/>
          </p:cNvSpPr>
          <p:nvPr/>
        </p:nvSpPr>
        <p:spPr bwMode="auto">
          <a:xfrm>
            <a:off x="819150" y="1981200"/>
            <a:ext cx="1047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omic Sans MS" pitchFamily="66" charset="0"/>
              </a:rPr>
              <a:t>Relay Node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81000" y="6287869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(*) H. </a:t>
            </a:r>
            <a:r>
              <a:rPr lang="en-US" dirty="0" err="1" smtClean="0"/>
              <a:t>Mahmood</a:t>
            </a:r>
            <a:r>
              <a:rPr lang="en-US" dirty="0" smtClean="0"/>
              <a:t>, C. </a:t>
            </a:r>
            <a:r>
              <a:rPr lang="en-US" dirty="0" err="1" smtClean="0"/>
              <a:t>Comaniciu</a:t>
            </a:r>
            <a:r>
              <a:rPr lang="en-US" dirty="0" smtClean="0"/>
              <a:t>, </a:t>
            </a:r>
            <a:r>
              <a:rPr lang="en-US" dirty="0" smtClean="0">
                <a:hlinkClick r:id="rId6"/>
              </a:rPr>
              <a:t>Interference aware cooperative routing for wireless ad hoc networks</a:t>
            </a:r>
            <a:r>
              <a:rPr lang="en-US" dirty="0" smtClean="0"/>
              <a:t>   Ad Hoc Networks, vol. 7, no. 1, pp. 248–263, 2009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3550"/>
            <a:ext cx="9258300" cy="83185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</a:rPr>
              <a:t>a) Facility Cost Selection for the Congestion Game 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312738" y="1319213"/>
            <a:ext cx="8186737" cy="452437"/>
          </a:xfrm>
        </p:spPr>
        <p:txBody>
          <a:bodyPr/>
          <a:lstStyle/>
          <a:p>
            <a:r>
              <a:rPr lang="en-US" sz="2400" smtClean="0">
                <a:latin typeface="Comic Sans MS" pitchFamily="66" charset="0"/>
                <a:ea typeface="ＭＳ Ｐゴシック" pitchFamily="34" charset="-128"/>
              </a:rPr>
              <a:t>For IAR, the following utility function is used</a:t>
            </a:r>
          </a:p>
        </p:txBody>
      </p:sp>
      <p:cxnSp>
        <p:nvCxnSpPr>
          <p:cNvPr id="11273" name="AutoShape 124"/>
          <p:cNvCxnSpPr>
            <a:cxnSpLocks noChangeShapeType="1"/>
          </p:cNvCxnSpPr>
          <p:nvPr/>
        </p:nvCxnSpPr>
        <p:spPr bwMode="auto">
          <a:xfrm>
            <a:off x="3425825" y="3195638"/>
            <a:ext cx="0" cy="8302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74" name="AutoShape 125"/>
          <p:cNvCxnSpPr>
            <a:cxnSpLocks noChangeShapeType="1"/>
          </p:cNvCxnSpPr>
          <p:nvPr/>
        </p:nvCxnSpPr>
        <p:spPr bwMode="auto">
          <a:xfrm flipV="1">
            <a:off x="3521075" y="4154488"/>
            <a:ext cx="2085975" cy="698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75" name="AutoShape 126"/>
          <p:cNvCxnSpPr>
            <a:cxnSpLocks noChangeShapeType="1"/>
          </p:cNvCxnSpPr>
          <p:nvPr/>
        </p:nvCxnSpPr>
        <p:spPr bwMode="auto">
          <a:xfrm flipV="1">
            <a:off x="1785938" y="4192588"/>
            <a:ext cx="1509712" cy="38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1276" name="Line 127"/>
          <p:cNvSpPr>
            <a:spLocks noChangeShapeType="1"/>
          </p:cNvSpPr>
          <p:nvPr/>
        </p:nvSpPr>
        <p:spPr bwMode="auto">
          <a:xfrm>
            <a:off x="3246438" y="3027363"/>
            <a:ext cx="0" cy="10795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Line 128"/>
          <p:cNvSpPr>
            <a:spLocks noChangeShapeType="1"/>
          </p:cNvSpPr>
          <p:nvPr/>
        </p:nvSpPr>
        <p:spPr bwMode="auto">
          <a:xfrm flipV="1">
            <a:off x="3962400" y="4343400"/>
            <a:ext cx="1409700" cy="46038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Line 129"/>
          <p:cNvSpPr>
            <a:spLocks noChangeShapeType="1"/>
          </p:cNvSpPr>
          <p:nvPr/>
        </p:nvSpPr>
        <p:spPr bwMode="auto">
          <a:xfrm flipV="1">
            <a:off x="1866900" y="4430713"/>
            <a:ext cx="1333500" cy="46037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Text Box 135"/>
          <p:cNvSpPr txBox="1">
            <a:spLocks noChangeArrowheads="1"/>
          </p:cNvSpPr>
          <p:nvPr/>
        </p:nvSpPr>
        <p:spPr bwMode="auto">
          <a:xfrm>
            <a:off x="533400" y="3714750"/>
            <a:ext cx="1338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Source Yi</a:t>
            </a:r>
          </a:p>
        </p:txBody>
      </p:sp>
      <p:sp>
        <p:nvSpPr>
          <p:cNvPr id="11280" name="Oval 142"/>
          <p:cNvSpPr>
            <a:spLocks noChangeArrowheads="1"/>
          </p:cNvSpPr>
          <p:nvPr/>
        </p:nvSpPr>
        <p:spPr bwMode="auto">
          <a:xfrm>
            <a:off x="3103563" y="3775075"/>
            <a:ext cx="644525" cy="831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 bwMode="auto">
          <a:xfrm rot="10800000" flipV="1">
            <a:off x="3733800" y="3676650"/>
            <a:ext cx="800100" cy="323850"/>
          </a:xfrm>
          <a:prstGeom prst="straightConnector1">
            <a:avLst/>
          </a:prstGeom>
          <a:ln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83" name="Text Box 136"/>
          <p:cNvSpPr txBox="1">
            <a:spLocks noChangeArrowheads="1"/>
          </p:cNvSpPr>
          <p:nvPr/>
        </p:nvSpPr>
        <p:spPr bwMode="auto">
          <a:xfrm>
            <a:off x="4083050" y="3314700"/>
            <a:ext cx="1393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Facility f1</a:t>
            </a:r>
          </a:p>
        </p:txBody>
      </p:sp>
      <p:sp>
        <p:nvSpPr>
          <p:cNvPr id="11284" name="Text Box 136"/>
          <p:cNvSpPr txBox="1">
            <a:spLocks noChangeArrowheads="1"/>
          </p:cNvSpPr>
          <p:nvPr/>
        </p:nvSpPr>
        <p:spPr bwMode="auto">
          <a:xfrm>
            <a:off x="4311650" y="4362450"/>
            <a:ext cx="695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E</a:t>
            </a:r>
            <a:r>
              <a:rPr lang="en-US" baseline="-25000">
                <a:latin typeface="Comic Sans MS" pitchFamily="66" charset="0"/>
              </a:rPr>
              <a:t>b</a:t>
            </a:r>
            <a:r>
              <a:rPr lang="en-US" baseline="30000">
                <a:latin typeface="Comic Sans MS" pitchFamily="66" charset="0"/>
              </a:rPr>
              <a:t>f1</a:t>
            </a:r>
            <a:endParaRPr lang="en-US">
              <a:latin typeface="Comic Sans MS" pitchFamily="66" charset="0"/>
            </a:endParaRPr>
          </a:p>
        </p:txBody>
      </p:sp>
      <p:cxnSp>
        <p:nvCxnSpPr>
          <p:cNvPr id="11286" name="AutoShape 124"/>
          <p:cNvCxnSpPr>
            <a:cxnSpLocks noChangeShapeType="1"/>
          </p:cNvCxnSpPr>
          <p:nvPr/>
        </p:nvCxnSpPr>
        <p:spPr bwMode="auto">
          <a:xfrm>
            <a:off x="5749925" y="3176588"/>
            <a:ext cx="0" cy="8302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1287" name="Line 127"/>
          <p:cNvSpPr>
            <a:spLocks noChangeShapeType="1"/>
          </p:cNvSpPr>
          <p:nvPr/>
        </p:nvSpPr>
        <p:spPr bwMode="auto">
          <a:xfrm>
            <a:off x="6008688" y="3027363"/>
            <a:ext cx="0" cy="10795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288" name="AutoShape 125"/>
          <p:cNvCxnSpPr>
            <a:cxnSpLocks noChangeShapeType="1"/>
          </p:cNvCxnSpPr>
          <p:nvPr/>
        </p:nvCxnSpPr>
        <p:spPr bwMode="auto">
          <a:xfrm flipV="1">
            <a:off x="5883275" y="4097338"/>
            <a:ext cx="2085975" cy="698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Straight Arrow Connector 31"/>
          <p:cNvCxnSpPr/>
          <p:nvPr/>
        </p:nvCxnSpPr>
        <p:spPr bwMode="auto">
          <a:xfrm rot="10800000" flipV="1">
            <a:off x="5867400" y="3638550"/>
            <a:ext cx="800100" cy="323850"/>
          </a:xfrm>
          <a:prstGeom prst="straightConnector1">
            <a:avLst/>
          </a:prstGeom>
          <a:ln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90" name="Text Box 136"/>
          <p:cNvSpPr txBox="1">
            <a:spLocks noChangeArrowheads="1"/>
          </p:cNvSpPr>
          <p:nvPr/>
        </p:nvSpPr>
        <p:spPr bwMode="auto">
          <a:xfrm>
            <a:off x="6654800" y="3390900"/>
            <a:ext cx="1435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Facility f2</a:t>
            </a:r>
          </a:p>
        </p:txBody>
      </p:sp>
      <p:sp>
        <p:nvSpPr>
          <p:cNvPr id="11291" name="Text Box 136"/>
          <p:cNvSpPr txBox="1">
            <a:spLocks noChangeArrowheads="1"/>
          </p:cNvSpPr>
          <p:nvPr/>
        </p:nvSpPr>
        <p:spPr bwMode="auto">
          <a:xfrm>
            <a:off x="6692900" y="4400550"/>
            <a:ext cx="728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E</a:t>
            </a:r>
            <a:r>
              <a:rPr lang="en-US" baseline="-25000">
                <a:latin typeface="Comic Sans MS" pitchFamily="66" charset="0"/>
              </a:rPr>
              <a:t>b</a:t>
            </a:r>
            <a:r>
              <a:rPr lang="en-US" baseline="30000">
                <a:latin typeface="Comic Sans MS" pitchFamily="66" charset="0"/>
              </a:rPr>
              <a:t>f2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1292" name="Line 128"/>
          <p:cNvSpPr>
            <a:spLocks noChangeShapeType="1"/>
          </p:cNvSpPr>
          <p:nvPr/>
        </p:nvSpPr>
        <p:spPr bwMode="auto">
          <a:xfrm flipV="1">
            <a:off x="6305550" y="4248150"/>
            <a:ext cx="1409700" cy="46038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9"/>
          <p:cNvSpPr>
            <a:spLocks noChangeShapeType="1"/>
          </p:cNvSpPr>
          <p:nvPr/>
        </p:nvSpPr>
        <p:spPr bwMode="auto">
          <a:xfrm flipV="1">
            <a:off x="2000250" y="5276850"/>
            <a:ext cx="6115050" cy="57150"/>
          </a:xfrm>
          <a:prstGeom prst="line">
            <a:avLst/>
          </a:prstGeom>
          <a:ln w="47625">
            <a:solidFill>
              <a:srgbClr val="FF0000"/>
            </a:solidFill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94" name="Text Box 136"/>
          <p:cNvSpPr txBox="1">
            <a:spLocks noChangeArrowheads="1"/>
          </p:cNvSpPr>
          <p:nvPr/>
        </p:nvSpPr>
        <p:spPr bwMode="auto">
          <a:xfrm>
            <a:off x="4140200" y="5543550"/>
            <a:ext cx="1874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Strategy Si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400300" y="1816100"/>
          <a:ext cx="3371850" cy="889000"/>
        </p:xfrm>
        <a:graphic>
          <a:graphicData uri="http://schemas.openxmlformats.org/presentationml/2006/ole">
            <p:oleObj spid="_x0000_s479234" name="Equation" r:id="rId4" imgW="1396800" imgH="368280" progId="Equation.DSMT4">
              <p:embed/>
            </p:oleObj>
          </a:graphicData>
        </a:graphic>
      </p:graphicFrame>
      <p:sp>
        <p:nvSpPr>
          <p:cNvPr id="11295" name="Text Box 136"/>
          <p:cNvSpPr txBox="1">
            <a:spLocks noChangeArrowheads="1"/>
          </p:cNvSpPr>
          <p:nvPr/>
        </p:nvSpPr>
        <p:spPr bwMode="auto">
          <a:xfrm>
            <a:off x="5511800" y="4362450"/>
            <a:ext cx="641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Comic Sans MS" pitchFamily="66" charset="0"/>
              </a:rPr>
              <a:t>n</a:t>
            </a:r>
            <a:r>
              <a:rPr lang="en-US" sz="1600">
                <a:solidFill>
                  <a:srgbClr val="00B050"/>
                </a:solidFill>
                <a:latin typeface="Comic Sans MS" pitchFamily="66" charset="0"/>
              </a:rPr>
              <a:t>f2</a:t>
            </a:r>
            <a:endParaRPr lang="en-US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1296" name="Text Box 136"/>
          <p:cNvSpPr txBox="1">
            <a:spLocks noChangeArrowheads="1"/>
          </p:cNvSpPr>
          <p:nvPr/>
        </p:nvSpPr>
        <p:spPr bwMode="auto">
          <a:xfrm>
            <a:off x="3130550" y="4533900"/>
            <a:ext cx="641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Comic Sans MS" pitchFamily="66" charset="0"/>
              </a:rPr>
              <a:t>n</a:t>
            </a:r>
            <a:r>
              <a:rPr lang="en-US" sz="1600">
                <a:solidFill>
                  <a:srgbClr val="00B050"/>
                </a:solidFill>
                <a:latin typeface="Comic Sans MS" pitchFamily="66" charset="0"/>
              </a:rPr>
              <a:t>f1</a:t>
            </a:r>
            <a:endParaRPr lang="en-US">
              <a:solidFill>
                <a:srgbClr val="00B050"/>
              </a:solidFill>
              <a:latin typeface="Comic Sans MS" pitchFamily="66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362200" y="2895600"/>
            <a:ext cx="2133600" cy="2438400"/>
            <a:chOff x="3390900" y="228600"/>
            <a:chExt cx="2133600" cy="2438400"/>
          </a:xfrm>
        </p:grpSpPr>
        <p:sp>
          <p:nvSpPr>
            <p:cNvPr id="37" name="Oval 36"/>
            <p:cNvSpPr/>
            <p:nvPr/>
          </p:nvSpPr>
          <p:spPr bwMode="auto">
            <a:xfrm>
              <a:off x="3390900" y="228600"/>
              <a:ext cx="2133600" cy="2438400"/>
            </a:xfrm>
            <a:prstGeom prst="ellipse">
              <a:avLst/>
            </a:prstGeom>
            <a:solidFill>
              <a:srgbClr val="FFC000">
                <a:alpha val="15000"/>
              </a:srgbClr>
            </a:solidFill>
            <a:ln>
              <a:headEnd type="stealth" w="lg" len="lg"/>
              <a:tailEnd type="stealth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>
              <a:spAutoFit/>
            </a:bodyPr>
            <a:lstStyle/>
            <a:p>
              <a:pPr marL="230188" indent="-230188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/>
            <p:cNvCxnSpPr>
              <a:endCxn id="37" idx="7"/>
            </p:cNvCxnSpPr>
            <p:nvPr/>
          </p:nvCxnSpPr>
          <p:spPr bwMode="auto">
            <a:xfrm rot="5400000" flipH="1" flipV="1">
              <a:off x="4318001" y="649287"/>
              <a:ext cx="957262" cy="830263"/>
            </a:xfrm>
            <a:prstGeom prst="straightConnector1">
              <a:avLst/>
            </a:prstGeom>
            <a:ln w="53975">
              <a:solidFill>
                <a:srgbClr val="00B050"/>
              </a:solidFill>
              <a:headEnd type="none" w="lg" len="lg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02" name="TextBox 38"/>
            <p:cNvSpPr txBox="1">
              <a:spLocks noChangeArrowheads="1"/>
            </p:cNvSpPr>
            <p:nvPr/>
          </p:nvSpPr>
          <p:spPr bwMode="auto">
            <a:xfrm>
              <a:off x="4533900" y="533400"/>
              <a:ext cx="5524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D</a:t>
              </a:r>
              <a:r>
                <a:rPr lang="en-US" sz="2000" dirty="0">
                  <a:solidFill>
                    <a:srgbClr val="FF0000"/>
                  </a:solidFill>
                </a:rPr>
                <a:t>r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1298" name="Text Box 136"/>
          <p:cNvSpPr txBox="1">
            <a:spLocks noChangeArrowheads="1"/>
          </p:cNvSpPr>
          <p:nvPr/>
        </p:nvSpPr>
        <p:spPr bwMode="auto">
          <a:xfrm flipH="1">
            <a:off x="1771650" y="4552950"/>
            <a:ext cx="78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E</a:t>
            </a:r>
            <a:r>
              <a:rPr lang="en-US" baseline="-25000">
                <a:latin typeface="Comic Sans MS" pitchFamily="66" charset="0"/>
              </a:rPr>
              <a:t>b</a:t>
            </a:r>
            <a:r>
              <a:rPr lang="en-US" baseline="30000">
                <a:latin typeface="Comic Sans MS" pitchFamily="66" charset="0"/>
              </a:rPr>
              <a:t>f0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1299" name="Text Box 136"/>
          <p:cNvSpPr txBox="1">
            <a:spLocks noChangeArrowheads="1"/>
          </p:cNvSpPr>
          <p:nvPr/>
        </p:nvSpPr>
        <p:spPr bwMode="auto">
          <a:xfrm>
            <a:off x="844550" y="4267200"/>
            <a:ext cx="641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Comic Sans MS" pitchFamily="66" charset="0"/>
              </a:rPr>
              <a:t>n</a:t>
            </a:r>
            <a:r>
              <a:rPr lang="en-US" sz="1600">
                <a:solidFill>
                  <a:srgbClr val="00B050"/>
                </a:solidFill>
                <a:latin typeface="Comic Sans MS" pitchFamily="66" charset="0"/>
              </a:rPr>
              <a:t>f0</a:t>
            </a:r>
            <a:endParaRPr lang="en-US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2816225"/>
            <a:ext cx="676275" cy="16764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44" name="TextBox 91"/>
          <p:cNvSpPr txBox="1">
            <a:spLocks noChangeArrowheads="1"/>
          </p:cNvSpPr>
          <p:nvPr/>
        </p:nvSpPr>
        <p:spPr bwMode="auto">
          <a:xfrm>
            <a:off x="8129587" y="4397375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omic Sans MS" pitchFamily="66" charset="0"/>
              </a:rPr>
              <a:t>Sink Node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25908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29275" y="37338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8100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3275" y="25146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40576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Straight Connector 80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35147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5240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15144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1910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88" y="30956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38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8888" y="19812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3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51244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38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688" y="42386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cxnSp>
        <p:nvCxnSpPr>
          <p:cNvPr id="40" name="Straight Arrow Connector 39"/>
          <p:cNvCxnSpPr/>
          <p:nvPr/>
        </p:nvCxnSpPr>
        <p:spPr bwMode="auto">
          <a:xfrm>
            <a:off x="1181100" y="3352800"/>
            <a:ext cx="3238500" cy="1524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 flipV="1">
            <a:off x="2667000" y="3562350"/>
            <a:ext cx="2133600" cy="4762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>
            <a:off x="2767013" y="2457450"/>
            <a:ext cx="1728787" cy="8191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 rot="16200000" flipH="1">
            <a:off x="4133850" y="2076450"/>
            <a:ext cx="800100" cy="5334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 rot="5400000">
            <a:off x="5248275" y="2124075"/>
            <a:ext cx="400050" cy="762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 bwMode="auto">
          <a:xfrm rot="10800000" flipV="1">
            <a:off x="5562600" y="1981200"/>
            <a:ext cx="1562100" cy="9906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 rot="10800000" flipV="1">
            <a:off x="5486400" y="2838450"/>
            <a:ext cx="952500" cy="5905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75" idx="3"/>
          </p:cNvCxnSpPr>
          <p:nvPr/>
        </p:nvCxnSpPr>
        <p:spPr bwMode="auto">
          <a:xfrm flipV="1">
            <a:off x="3657600" y="3962400"/>
            <a:ext cx="1143000" cy="542925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 flipV="1">
            <a:off x="4381500" y="3733800"/>
            <a:ext cx="419100" cy="1143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3849" idx="2"/>
          </p:cNvCxnSpPr>
          <p:nvPr/>
        </p:nvCxnSpPr>
        <p:spPr bwMode="auto">
          <a:xfrm rot="16200000" flipV="1">
            <a:off x="4817269" y="4360069"/>
            <a:ext cx="762000" cy="119062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3798" idx="0"/>
          </p:cNvCxnSpPr>
          <p:nvPr/>
        </p:nvCxnSpPr>
        <p:spPr bwMode="auto">
          <a:xfrm rot="16200000" flipV="1">
            <a:off x="5660233" y="3636169"/>
            <a:ext cx="381000" cy="728661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V="1">
            <a:off x="1657350" y="4038600"/>
            <a:ext cx="2990850" cy="5334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 bwMode="auto">
          <a:xfrm rot="5400000" flipH="1" flipV="1">
            <a:off x="4212431" y="4726782"/>
            <a:ext cx="1276350" cy="52387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 bwMode="auto">
          <a:xfrm rot="10800000">
            <a:off x="5638800" y="3657600"/>
            <a:ext cx="1066800" cy="1588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rot="16200000" flipH="1">
            <a:off x="723900" y="3886200"/>
            <a:ext cx="971550" cy="438150"/>
          </a:xfrm>
          <a:prstGeom prst="straightConnector1">
            <a:avLst/>
          </a:prstGeom>
          <a:ln w="53975">
            <a:solidFill>
              <a:srgbClr val="FF000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 bwMode="auto">
          <a:xfrm>
            <a:off x="1009650" y="3581400"/>
            <a:ext cx="1423988" cy="285750"/>
          </a:xfrm>
          <a:prstGeom prst="straightConnector1">
            <a:avLst/>
          </a:prstGeom>
          <a:ln w="53975">
            <a:solidFill>
              <a:srgbClr val="FF000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flipV="1">
            <a:off x="1009650" y="2514600"/>
            <a:ext cx="1600200" cy="1009650"/>
          </a:xfrm>
          <a:prstGeom prst="straightConnector1">
            <a:avLst/>
          </a:prstGeom>
          <a:ln w="53975">
            <a:solidFill>
              <a:srgbClr val="FF000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>
            <a:off x="952500" y="3524250"/>
            <a:ext cx="3357563" cy="285750"/>
          </a:xfrm>
          <a:prstGeom prst="straightConnector1">
            <a:avLst/>
          </a:prstGeom>
          <a:ln w="53975">
            <a:solidFill>
              <a:srgbClr val="FF000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 flipV="1">
            <a:off x="1028700" y="1905000"/>
            <a:ext cx="4191000" cy="1619250"/>
          </a:xfrm>
          <a:prstGeom prst="straightConnector1">
            <a:avLst/>
          </a:prstGeom>
          <a:ln w="53975">
            <a:solidFill>
              <a:srgbClr val="FF000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809750" y="2762250"/>
            <a:ext cx="182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Maximum Utility</a:t>
            </a:r>
          </a:p>
        </p:txBody>
      </p:sp>
      <p:cxnSp>
        <p:nvCxnSpPr>
          <p:cNvPr id="77" name="Straight Arrow Connector 76"/>
          <p:cNvCxnSpPr/>
          <p:nvPr/>
        </p:nvCxnSpPr>
        <p:spPr bwMode="auto">
          <a:xfrm flipV="1">
            <a:off x="1009650" y="2514600"/>
            <a:ext cx="1757363" cy="1085850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 bwMode="auto">
          <a:xfrm>
            <a:off x="1547813" y="4533900"/>
            <a:ext cx="3038475" cy="857250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1181100" y="3771900"/>
            <a:ext cx="62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U</a:t>
            </a:r>
            <a:r>
              <a:rPr lang="en-US" sz="2000">
                <a:latin typeface="Comic Sans MS" pitchFamily="66" charset="0"/>
              </a:rPr>
              <a:t>1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1524000" y="3790950"/>
            <a:ext cx="62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U</a:t>
            </a:r>
            <a:r>
              <a:rPr lang="en-US" sz="2000">
                <a:latin typeface="Comic Sans MS" pitchFamily="66" charset="0"/>
              </a:rPr>
              <a:t>2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3009900" y="3276600"/>
            <a:ext cx="62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U</a:t>
            </a:r>
            <a:r>
              <a:rPr lang="en-US" sz="2000">
                <a:latin typeface="Comic Sans MS" pitchFamily="66" charset="0"/>
              </a:rPr>
              <a:t>3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4495800" y="2152650"/>
            <a:ext cx="62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U</a:t>
            </a:r>
            <a:r>
              <a:rPr lang="en-US" sz="2000">
                <a:latin typeface="Comic Sans MS" pitchFamily="66" charset="0"/>
              </a:rPr>
              <a:t>4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1562100" y="2914650"/>
            <a:ext cx="62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U</a:t>
            </a:r>
            <a:r>
              <a:rPr lang="en-US" sz="2000">
                <a:latin typeface="Comic Sans MS" pitchFamily="66" charset="0"/>
              </a:rPr>
              <a:t>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33848" name="Rectangle 65"/>
          <p:cNvSpPr>
            <a:spLocks noChangeArrowheads="1"/>
          </p:cNvSpPr>
          <p:nvPr/>
        </p:nvSpPr>
        <p:spPr bwMode="auto">
          <a:xfrm>
            <a:off x="285750" y="1066800"/>
            <a:ext cx="9163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i="1" u="sng" dirty="0" smtClean="0">
                <a:latin typeface="Comic Sans MS" pitchFamily="66" charset="0"/>
              </a:rPr>
              <a:t>Throughput Maximizing Correlation </a:t>
            </a:r>
            <a:r>
              <a:rPr lang="en-US" sz="2400" i="1" u="sng" dirty="0">
                <a:latin typeface="Comic Sans MS" pitchFamily="66" charset="0"/>
              </a:rPr>
              <a:t>Aware Routing </a:t>
            </a:r>
            <a:r>
              <a:rPr lang="en-US" sz="2400" i="1" u="sng" dirty="0" smtClean="0">
                <a:latin typeface="Comic Sans MS" pitchFamily="66" charset="0"/>
              </a:rPr>
              <a:t>(T-CAR</a:t>
            </a:r>
            <a:r>
              <a:rPr lang="en-US" sz="2400" i="1" u="sng" dirty="0">
                <a:latin typeface="Comic Sans MS" pitchFamily="66" charset="0"/>
              </a:rPr>
              <a:t>)</a:t>
            </a:r>
          </a:p>
        </p:txBody>
      </p:sp>
      <p:pic>
        <p:nvPicPr>
          <p:cNvPr id="338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362200"/>
            <a:ext cx="676275" cy="16764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33850" name="TextBox 72"/>
          <p:cNvSpPr txBox="1">
            <a:spLocks noChangeArrowheads="1"/>
          </p:cNvSpPr>
          <p:nvPr/>
        </p:nvSpPr>
        <p:spPr bwMode="auto">
          <a:xfrm>
            <a:off x="4343400" y="2819400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Comic Sans MS" pitchFamily="66" charset="0"/>
              </a:rPr>
              <a:t>Sink Node</a:t>
            </a:r>
          </a:p>
        </p:txBody>
      </p:sp>
      <p:sp>
        <p:nvSpPr>
          <p:cNvPr id="33851" name="TextBox 73"/>
          <p:cNvSpPr txBox="1">
            <a:spLocks noChangeArrowheads="1"/>
          </p:cNvSpPr>
          <p:nvPr/>
        </p:nvSpPr>
        <p:spPr bwMode="auto">
          <a:xfrm>
            <a:off x="76200" y="3619500"/>
            <a:ext cx="1047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omic Sans MS" pitchFamily="66" charset="0"/>
              </a:rPr>
              <a:t>Sensor Node</a:t>
            </a:r>
          </a:p>
        </p:txBody>
      </p:sp>
      <p:sp>
        <p:nvSpPr>
          <p:cNvPr id="66" name="Rectangle 6"/>
          <p:cNvSpPr txBox="1">
            <a:spLocks noChangeArrowheads="1"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a)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Facility Cost Selection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for the Congestion Game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j-cs"/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2275" y="32194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5720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42100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7475" y="23812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5814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00050" y="5391150"/>
            <a:ext cx="1809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DIRECT</a:t>
            </a:r>
            <a:endParaRPr lang="en-US" sz="32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" name="Right Arrow 71"/>
          <p:cNvSpPr/>
          <p:nvPr/>
        </p:nvSpPr>
        <p:spPr bwMode="auto">
          <a:xfrm>
            <a:off x="2514600" y="5334000"/>
            <a:ext cx="590550" cy="733425"/>
          </a:xfrm>
          <a:prstGeom prst="rightArrow">
            <a:avLst/>
          </a:prstGeom>
          <a:solidFill>
            <a:schemeClr val="tx1"/>
          </a:solidFill>
          <a:ln w="63500">
            <a:headEnd type="stealth" w="lg" len="lg"/>
            <a:tailEnd type="stealth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marL="230188" indent="-230188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2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0" grpId="1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09" grpId="0"/>
      <p:bldP spid="109" grpId="1"/>
      <p:bldP spid="69" grpId="0"/>
      <p:bldP spid="7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Straight Connector 80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35147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5240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15144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1910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88" y="30956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38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8888" y="19812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3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51244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38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688" y="42386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cxnSp>
        <p:nvCxnSpPr>
          <p:cNvPr id="38" name="Straight Arrow Connector 37"/>
          <p:cNvCxnSpPr/>
          <p:nvPr/>
        </p:nvCxnSpPr>
        <p:spPr bwMode="auto">
          <a:xfrm flipV="1">
            <a:off x="2743200" y="3581400"/>
            <a:ext cx="2133600" cy="4762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>
            <a:off x="2767013" y="2457450"/>
            <a:ext cx="1728787" cy="8191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 rot="16200000" flipH="1">
            <a:off x="4133850" y="2076450"/>
            <a:ext cx="800100" cy="5334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 rot="5400000">
            <a:off x="4981575" y="2238375"/>
            <a:ext cx="781050" cy="2286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 bwMode="auto">
          <a:xfrm rot="10800000" flipV="1">
            <a:off x="5334000" y="1981200"/>
            <a:ext cx="1790700" cy="12192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 rot="10800000" flipV="1">
            <a:off x="5486400" y="2838450"/>
            <a:ext cx="952500" cy="59055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75" idx="3"/>
          </p:cNvCxnSpPr>
          <p:nvPr/>
        </p:nvCxnSpPr>
        <p:spPr bwMode="auto">
          <a:xfrm flipV="1">
            <a:off x="3657600" y="3962400"/>
            <a:ext cx="1143000" cy="542925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 flipV="1">
            <a:off x="4381500" y="3733800"/>
            <a:ext cx="419100" cy="1143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3849" idx="2"/>
          </p:cNvCxnSpPr>
          <p:nvPr/>
        </p:nvCxnSpPr>
        <p:spPr bwMode="auto">
          <a:xfrm rot="16200000" flipV="1">
            <a:off x="4817269" y="4360069"/>
            <a:ext cx="762000" cy="119062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3798" idx="0"/>
          </p:cNvCxnSpPr>
          <p:nvPr/>
        </p:nvCxnSpPr>
        <p:spPr bwMode="auto">
          <a:xfrm rot="16200000" flipV="1">
            <a:off x="5660233" y="3636169"/>
            <a:ext cx="381000" cy="728661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 bwMode="auto">
          <a:xfrm rot="5400000" flipH="1" flipV="1">
            <a:off x="4212431" y="4726782"/>
            <a:ext cx="1276350" cy="52387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 bwMode="auto">
          <a:xfrm rot="10800000">
            <a:off x="5638800" y="3657600"/>
            <a:ext cx="1066800" cy="1588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 bwMode="auto">
          <a:xfrm flipV="1">
            <a:off x="1009650" y="2514600"/>
            <a:ext cx="1757363" cy="1085850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 bwMode="auto">
          <a:xfrm>
            <a:off x="1547813" y="4533900"/>
            <a:ext cx="3038475" cy="857250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848" name="Rectangle 65"/>
          <p:cNvSpPr>
            <a:spLocks noChangeArrowheads="1"/>
          </p:cNvSpPr>
          <p:nvPr/>
        </p:nvSpPr>
        <p:spPr bwMode="auto">
          <a:xfrm>
            <a:off x="285750" y="1089025"/>
            <a:ext cx="9163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i="1" u="sng" dirty="0" smtClean="0">
                <a:latin typeface="Comic Sans MS" pitchFamily="66" charset="0"/>
              </a:rPr>
              <a:t>Throughput Maximizing Correlation </a:t>
            </a:r>
            <a:r>
              <a:rPr lang="en-US" sz="2400" i="1" u="sng" dirty="0">
                <a:latin typeface="Comic Sans MS" pitchFamily="66" charset="0"/>
              </a:rPr>
              <a:t>Aware Routing </a:t>
            </a:r>
            <a:r>
              <a:rPr lang="en-US" sz="2400" i="1" u="sng" dirty="0" smtClean="0">
                <a:latin typeface="Comic Sans MS" pitchFamily="66" charset="0"/>
              </a:rPr>
              <a:t>(T-CAR</a:t>
            </a:r>
            <a:r>
              <a:rPr lang="en-US" sz="2400" i="1" u="sng" dirty="0">
                <a:latin typeface="Comic Sans MS" pitchFamily="66" charset="0"/>
              </a:rPr>
              <a:t>)</a:t>
            </a:r>
          </a:p>
        </p:txBody>
      </p:sp>
      <p:pic>
        <p:nvPicPr>
          <p:cNvPr id="338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362200"/>
            <a:ext cx="676275" cy="16764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33850" name="TextBox 72"/>
          <p:cNvSpPr txBox="1">
            <a:spLocks noChangeArrowheads="1"/>
          </p:cNvSpPr>
          <p:nvPr/>
        </p:nvSpPr>
        <p:spPr bwMode="auto">
          <a:xfrm>
            <a:off x="4343400" y="2819400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Comic Sans MS" pitchFamily="66" charset="0"/>
              </a:rPr>
              <a:t>Sink Node</a:t>
            </a:r>
          </a:p>
        </p:txBody>
      </p:sp>
      <p:sp>
        <p:nvSpPr>
          <p:cNvPr id="33851" name="TextBox 73"/>
          <p:cNvSpPr txBox="1">
            <a:spLocks noChangeArrowheads="1"/>
          </p:cNvSpPr>
          <p:nvPr/>
        </p:nvSpPr>
        <p:spPr bwMode="auto">
          <a:xfrm>
            <a:off x="76200" y="3619500"/>
            <a:ext cx="1047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omic Sans MS" pitchFamily="66" charset="0"/>
              </a:rPr>
              <a:t>Sensor Node</a:t>
            </a:r>
          </a:p>
        </p:txBody>
      </p:sp>
      <p:sp>
        <p:nvSpPr>
          <p:cNvPr id="66" name="Rectangle 6"/>
          <p:cNvSpPr txBox="1">
            <a:spLocks noChangeArrowheads="1"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a)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Facility Cost Selection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for the Congestion Game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j-cs"/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2275" y="32194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5720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42100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7475" y="23812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5814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cxnSp>
        <p:nvCxnSpPr>
          <p:cNvPr id="54" name="Straight Arrow Connector 53"/>
          <p:cNvCxnSpPr/>
          <p:nvPr/>
        </p:nvCxnSpPr>
        <p:spPr bwMode="auto">
          <a:xfrm flipV="1">
            <a:off x="2738437" y="1981200"/>
            <a:ext cx="1376363" cy="476250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343400" y="1981200"/>
            <a:ext cx="1066800" cy="19050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rot="10800000" flipV="1">
            <a:off x="5638800" y="1905000"/>
            <a:ext cx="1676400" cy="76200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33796" idx="2"/>
            <a:endCxn id="33850" idx="3"/>
          </p:cNvCxnSpPr>
          <p:nvPr/>
        </p:nvCxnSpPr>
        <p:spPr bwMode="auto">
          <a:xfrm rot="5400000">
            <a:off x="4902201" y="2546350"/>
            <a:ext cx="1058863" cy="195263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33798" idx="2"/>
          </p:cNvCxnSpPr>
          <p:nvPr/>
        </p:nvCxnSpPr>
        <p:spPr bwMode="auto">
          <a:xfrm flipV="1">
            <a:off x="4876800" y="4781550"/>
            <a:ext cx="1338263" cy="781050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33797" idx="2"/>
          </p:cNvCxnSpPr>
          <p:nvPr/>
        </p:nvCxnSpPr>
        <p:spPr bwMode="auto">
          <a:xfrm rot="5400000" flipH="1" flipV="1">
            <a:off x="6310313" y="2652713"/>
            <a:ext cx="1571625" cy="476251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 bwMode="auto">
          <a:xfrm rot="10800000">
            <a:off x="5715001" y="2133600"/>
            <a:ext cx="895349" cy="657226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80" idx="2"/>
          </p:cNvCxnSpPr>
          <p:nvPr/>
        </p:nvCxnSpPr>
        <p:spPr bwMode="auto">
          <a:xfrm rot="10800000">
            <a:off x="2557464" y="4171950"/>
            <a:ext cx="947737" cy="495300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0" idx="3"/>
            <a:endCxn id="33800" idx="2"/>
          </p:cNvCxnSpPr>
          <p:nvPr/>
        </p:nvCxnSpPr>
        <p:spPr bwMode="auto">
          <a:xfrm flipH="1" flipV="1">
            <a:off x="2647951" y="2571750"/>
            <a:ext cx="28574" cy="1304925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 bwMode="auto">
          <a:xfrm flipV="1">
            <a:off x="4219574" y="3810000"/>
            <a:ext cx="581026" cy="161926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endCxn id="33798" idx="2"/>
          </p:cNvCxnSpPr>
          <p:nvPr/>
        </p:nvCxnSpPr>
        <p:spPr bwMode="auto">
          <a:xfrm flipV="1">
            <a:off x="5257800" y="4781550"/>
            <a:ext cx="957263" cy="266700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 bwMode="auto">
          <a:xfrm rot="10800000">
            <a:off x="5562600" y="3962400"/>
            <a:ext cx="685800" cy="647700"/>
          </a:xfrm>
          <a:prstGeom prst="straightConnector1">
            <a:avLst/>
          </a:prstGeom>
          <a:ln w="53975">
            <a:solidFill>
              <a:srgbClr val="00B050"/>
            </a:solidFill>
            <a:headEnd type="none" w="lg" len="lg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0" name="Footer Placeholder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361950" y="5276850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T-CAR</a:t>
            </a:r>
            <a:endParaRPr lang="en-US" sz="32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9" name="Right Arrow 68"/>
          <p:cNvSpPr/>
          <p:nvPr/>
        </p:nvSpPr>
        <p:spPr bwMode="auto">
          <a:xfrm>
            <a:off x="1924050" y="5181600"/>
            <a:ext cx="590550" cy="733425"/>
          </a:xfrm>
          <a:prstGeom prst="rightArrow">
            <a:avLst/>
          </a:prstGeom>
          <a:solidFill>
            <a:schemeClr val="tx1"/>
          </a:solidFill>
          <a:ln w="63500">
            <a:headEnd type="stealth" w="lg" len="lg"/>
            <a:tailEnd type="stealth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marL="230188" indent="-230188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28600" y="1524000"/>
            <a:ext cx="4648200" cy="5105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0" y="3657600"/>
            <a:ext cx="2133600" cy="2438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pic>
        <p:nvPicPr>
          <p:cNvPr id="3175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3563" y="20478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17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2075" y="42672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175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275" y="41148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cxnSp>
        <p:nvCxnSpPr>
          <p:cNvPr id="40" name="Straight Arrow Connector 39"/>
          <p:cNvCxnSpPr>
            <a:stCxn id="31753" idx="3"/>
            <a:endCxn id="54" idx="1"/>
          </p:cNvCxnSpPr>
          <p:nvPr/>
        </p:nvCxnSpPr>
        <p:spPr bwMode="auto">
          <a:xfrm>
            <a:off x="1600200" y="4562475"/>
            <a:ext cx="1285875" cy="1588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1914525" y="2609850"/>
            <a:ext cx="571500" cy="4572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 rot="5400000">
            <a:off x="2667000" y="2600325"/>
            <a:ext cx="590550" cy="4572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31753" idx="1"/>
          </p:cNvCxnSpPr>
          <p:nvPr/>
        </p:nvCxnSpPr>
        <p:spPr bwMode="auto">
          <a:xfrm>
            <a:off x="523875" y="4457700"/>
            <a:ext cx="838200" cy="104775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785" name="Rectangle 71"/>
          <p:cNvSpPr>
            <a:spLocks noChangeArrowheads="1"/>
          </p:cNvSpPr>
          <p:nvPr/>
        </p:nvSpPr>
        <p:spPr bwMode="auto">
          <a:xfrm>
            <a:off x="304800" y="1062335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i="1" u="sng" dirty="0" smtClean="0">
                <a:latin typeface="Comic Sans MS" pitchFamily="66" charset="0"/>
              </a:rPr>
              <a:t>Utility Function of source Yi </a:t>
            </a:r>
            <a:r>
              <a:rPr lang="en-US" sz="2400" i="1" u="sng" dirty="0" err="1" smtClean="0">
                <a:latin typeface="Comic Sans MS" pitchFamily="66" charset="0"/>
              </a:rPr>
              <a:t>forT</a:t>
            </a:r>
            <a:r>
              <a:rPr lang="en-US" sz="2400" i="1" u="sng" dirty="0" smtClean="0">
                <a:latin typeface="Comic Sans MS" pitchFamily="66" charset="0"/>
              </a:rPr>
              <a:t>-CAR:</a:t>
            </a:r>
            <a:endParaRPr lang="en-US" sz="2400" i="1" u="sng" dirty="0">
              <a:latin typeface="Comic Sans MS" pitchFamily="66" charset="0"/>
            </a:endParaRPr>
          </a:p>
        </p:txBody>
      </p:sp>
      <p:sp>
        <p:nvSpPr>
          <p:cNvPr id="31787" name="TextBox 73"/>
          <p:cNvSpPr txBox="1">
            <a:spLocks noChangeArrowheads="1"/>
          </p:cNvSpPr>
          <p:nvPr/>
        </p:nvSpPr>
        <p:spPr bwMode="auto">
          <a:xfrm>
            <a:off x="4724400" y="5715000"/>
            <a:ext cx="144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D,</a:t>
            </a: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Sink Node</a:t>
            </a:r>
            <a:endParaRPr lang="en-US" sz="2000" b="1" dirty="0">
              <a:latin typeface="Comic Sans MS" pitchFamily="66" charset="0"/>
            </a:endParaRPr>
          </a:p>
        </p:txBody>
      </p:sp>
      <p:grpSp>
        <p:nvGrpSpPr>
          <p:cNvPr id="2" name="Group 69"/>
          <p:cNvGrpSpPr/>
          <p:nvPr/>
        </p:nvGrpSpPr>
        <p:grpSpPr>
          <a:xfrm>
            <a:off x="8172450" y="5581650"/>
            <a:ext cx="1047750" cy="1276350"/>
            <a:chOff x="95250" y="1543050"/>
            <a:chExt cx="1047750" cy="1276350"/>
          </a:xfrm>
        </p:grpSpPr>
        <p:pic>
          <p:nvPicPr>
            <p:cNvPr id="3175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15430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sp>
          <p:nvSpPr>
            <p:cNvPr id="31788" name="TextBox 74"/>
            <p:cNvSpPr txBox="1">
              <a:spLocks noChangeArrowheads="1"/>
            </p:cNvSpPr>
            <p:nvPr/>
          </p:nvSpPr>
          <p:spPr bwMode="auto">
            <a:xfrm>
              <a:off x="95250" y="2111375"/>
              <a:ext cx="104775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latin typeface="Comic Sans MS" pitchFamily="66" charset="0"/>
                </a:rPr>
                <a:t>Sensor Node</a:t>
              </a:r>
            </a:p>
          </p:txBody>
        </p:sp>
      </p:grpSp>
      <p:cxnSp>
        <p:nvCxnSpPr>
          <p:cNvPr id="50" name="Straight Arrow Connector 49"/>
          <p:cNvCxnSpPr/>
          <p:nvPr/>
        </p:nvCxnSpPr>
        <p:spPr bwMode="auto">
          <a:xfrm flipV="1">
            <a:off x="762000" y="4591050"/>
            <a:ext cx="666750" cy="904875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6075" y="42672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cxnSp>
        <p:nvCxnSpPr>
          <p:cNvPr id="64" name="Straight Arrow Connector 63"/>
          <p:cNvCxnSpPr/>
          <p:nvPr/>
        </p:nvCxnSpPr>
        <p:spPr bwMode="auto">
          <a:xfrm rot="16200000" flipH="1">
            <a:off x="2314575" y="3771900"/>
            <a:ext cx="990600" cy="3048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 bwMode="auto">
          <a:xfrm>
            <a:off x="3048000" y="4724400"/>
            <a:ext cx="1219200" cy="9906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2971800" y="4267200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990600" y="3881735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124200" y="1976735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rot="5400000" flipH="1" flipV="1">
            <a:off x="7391399" y="6172200"/>
            <a:ext cx="13716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8077200" y="5486400"/>
            <a:ext cx="10668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2971800" y="5181600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Λ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B1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3810000" y="3834825"/>
            <a:ext cx="2133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New Bottleneck </a:t>
            </a:r>
          </a:p>
          <a:p>
            <a:pPr algn="ctr"/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Link</a:t>
            </a:r>
            <a:endParaRPr lang="en-US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rot="5400000" flipH="1" flipV="1">
            <a:off x="2743200" y="5791200"/>
            <a:ext cx="6858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1828800" y="6172200"/>
            <a:ext cx="2133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Bottleneck </a:t>
            </a:r>
          </a:p>
          <a:p>
            <a:pPr algn="ctr"/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Throughput</a:t>
            </a:r>
            <a:endParaRPr lang="en-US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6200" y="2895600"/>
            <a:ext cx="19327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Prune sub-tree of Yi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258050" name="Object 2"/>
          <p:cNvGraphicFramePr>
            <a:graphicFrameLocks noChangeAspect="1"/>
          </p:cNvGraphicFramePr>
          <p:nvPr/>
        </p:nvGraphicFramePr>
        <p:xfrm>
          <a:off x="4106863" y="3276600"/>
          <a:ext cx="4960937" cy="645868"/>
        </p:xfrm>
        <a:graphic>
          <a:graphicData uri="http://schemas.openxmlformats.org/presentationml/2006/ole">
            <p:oleObj spid="_x0000_s330754" name="Equation" r:id="rId5" imgW="2108160" imgH="253800" progId="Equation.DSMT4">
              <p:embed/>
            </p:oleObj>
          </a:graphicData>
        </a:graphic>
      </p:graphicFrame>
      <p:sp>
        <p:nvSpPr>
          <p:cNvPr id="89" name="Rectangle 88"/>
          <p:cNvSpPr/>
          <p:nvPr/>
        </p:nvSpPr>
        <p:spPr>
          <a:xfrm>
            <a:off x="3581400" y="4572000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Λ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'</a:t>
            </a:r>
            <a: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B1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91" name="Straight Arrow Connector 90"/>
          <p:cNvCxnSpPr>
            <a:stCxn id="112" idx="2"/>
            <a:endCxn id="89" idx="0"/>
          </p:cNvCxnSpPr>
          <p:nvPr/>
        </p:nvCxnSpPr>
        <p:spPr>
          <a:xfrm rot="5400000">
            <a:off x="4381500" y="4076700"/>
            <a:ext cx="1524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7747" name="Object 3"/>
          <p:cNvGraphicFramePr>
            <a:graphicFrameLocks noChangeAspect="1"/>
          </p:cNvGraphicFramePr>
          <p:nvPr/>
        </p:nvGraphicFramePr>
        <p:xfrm>
          <a:off x="6324600" y="1981200"/>
          <a:ext cx="2073768" cy="730250"/>
        </p:xfrm>
        <a:graphic>
          <a:graphicData uri="http://schemas.openxmlformats.org/presentationml/2006/ole">
            <p:oleObj spid="_x0000_s330755" name="Equation" r:id="rId6" imgW="685800" imgH="241200" progId="Equation.DSMT4">
              <p:embed/>
            </p:oleObj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1219200" y="5257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Comic Sans MS" pitchFamily="66" charset="0"/>
              </a:rPr>
              <a:t>n</a:t>
            </a:r>
            <a:r>
              <a:rPr lang="en-US" sz="1400" b="1" dirty="0" err="1" smtClean="0">
                <a:latin typeface="Comic Sans MS" pitchFamily="66" charset="0"/>
              </a:rPr>
              <a:t>Yi</a:t>
            </a:r>
            <a:endParaRPr lang="en-US" sz="2400" b="1" dirty="0">
              <a:latin typeface="Comic Sans MS" pitchFamily="66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rot="5400000" flipH="1" flipV="1">
            <a:off x="723900" y="5753100"/>
            <a:ext cx="6858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6200" y="6248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omic Sans MS" pitchFamily="66" charset="0"/>
              </a:rPr>
              <a:t>Number of sources at </a:t>
            </a:r>
            <a:r>
              <a:rPr lang="en-US" sz="1600" b="1" dirty="0" err="1" smtClean="0">
                <a:latin typeface="Comic Sans MS" pitchFamily="66" charset="0"/>
              </a:rPr>
              <a:t>subtree</a:t>
            </a:r>
            <a:r>
              <a:rPr lang="en-US" sz="1600" b="1" dirty="0" smtClean="0">
                <a:latin typeface="Comic Sans MS" pitchFamily="66" charset="0"/>
              </a:rPr>
              <a:t> Yi</a:t>
            </a: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52400" y="1976735"/>
            <a:ext cx="19327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Branch B1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2" name="Rectangle 6"/>
          <p:cNvSpPr txBox="1">
            <a:spLocks noChangeArrowheads="1"/>
          </p:cNvSpPr>
          <p:nvPr/>
        </p:nvSpPr>
        <p:spPr>
          <a:xfrm>
            <a:off x="228600" y="228600"/>
            <a:ext cx="8915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a)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Facility Cost Selection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for the Congestion Game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j-cs"/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8384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graphicFrame>
        <p:nvGraphicFramePr>
          <p:cNvPr id="288772" name="Object 4"/>
          <p:cNvGraphicFramePr>
            <a:graphicFrameLocks noChangeAspect="1"/>
          </p:cNvGraphicFramePr>
          <p:nvPr/>
        </p:nvGraphicFramePr>
        <p:xfrm>
          <a:off x="5640388" y="1409700"/>
          <a:ext cx="2817812" cy="557279"/>
        </p:xfrm>
        <a:graphic>
          <a:graphicData uri="http://schemas.openxmlformats.org/presentationml/2006/ole">
            <p:oleObj spid="_x0000_s330756" name="Equation" r:id="rId7" imgW="1155600" imgH="228600" progId="Equation.DSMT4">
              <p:embed/>
            </p:oleObj>
          </a:graphicData>
        </a:graphic>
      </p:graphicFrame>
      <p:graphicFrame>
        <p:nvGraphicFramePr>
          <p:cNvPr id="288773" name="Object 5"/>
          <p:cNvGraphicFramePr>
            <a:graphicFrameLocks noChangeAspect="1"/>
          </p:cNvGraphicFramePr>
          <p:nvPr/>
        </p:nvGraphicFramePr>
        <p:xfrm>
          <a:off x="5969668" y="2590800"/>
          <a:ext cx="3098132" cy="654050"/>
        </p:xfrm>
        <a:graphic>
          <a:graphicData uri="http://schemas.openxmlformats.org/presentationml/2006/ole">
            <p:oleObj spid="_x0000_s330757" name="Equation" r:id="rId8" imgW="1143000" imgH="241200" progId="Equation.DSMT4">
              <p:embed/>
            </p:oleObj>
          </a:graphicData>
        </a:graphic>
      </p:graphicFrame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8600" y="4724400"/>
            <a:ext cx="676275" cy="16764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1816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0574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330758" name="Object 6"/>
          <p:cNvGraphicFramePr>
            <a:graphicFrameLocks noChangeAspect="1"/>
          </p:cNvGraphicFramePr>
          <p:nvPr/>
        </p:nvGraphicFramePr>
        <p:xfrm>
          <a:off x="2971800" y="2743200"/>
          <a:ext cx="697675" cy="381000"/>
        </p:xfrm>
        <a:graphic>
          <a:graphicData uri="http://schemas.openxmlformats.org/presentationml/2006/ole">
            <p:oleObj spid="_x0000_s330758" name="Equation" r:id="rId10" imgW="419040" imgH="228600" progId="Equation.DSMT4">
              <p:embed/>
            </p:oleObj>
          </a:graphicData>
        </a:graphic>
      </p:graphicFrame>
      <p:graphicFrame>
        <p:nvGraphicFramePr>
          <p:cNvPr id="330759" name="Object 7"/>
          <p:cNvGraphicFramePr>
            <a:graphicFrameLocks noChangeAspect="1"/>
          </p:cNvGraphicFramePr>
          <p:nvPr/>
        </p:nvGraphicFramePr>
        <p:xfrm>
          <a:off x="1162050" y="2552700"/>
          <a:ext cx="1015512" cy="419100"/>
        </p:xfrm>
        <a:graphic>
          <a:graphicData uri="http://schemas.openxmlformats.org/presentationml/2006/ole">
            <p:oleObj spid="_x0000_s330759" name="Equation" r:id="rId11" imgW="507960" imgH="228600" progId="Equation.DSMT4">
              <p:embed/>
            </p:oleObj>
          </a:graphicData>
        </a:graphic>
      </p:graphicFrame>
      <p:graphicFrame>
        <p:nvGraphicFramePr>
          <p:cNvPr id="330760" name="Object 8"/>
          <p:cNvGraphicFramePr>
            <a:graphicFrameLocks noChangeAspect="1"/>
          </p:cNvGraphicFramePr>
          <p:nvPr/>
        </p:nvGraphicFramePr>
        <p:xfrm>
          <a:off x="2827338" y="3429000"/>
          <a:ext cx="962602" cy="381000"/>
        </p:xfrm>
        <a:graphic>
          <a:graphicData uri="http://schemas.openxmlformats.org/presentationml/2006/ole">
            <p:oleObj spid="_x0000_s330760" name="Equation" r:id="rId12" imgW="393480" imgH="228600" progId="Equation.DSMT4">
              <p:embed/>
            </p:oleObj>
          </a:graphicData>
        </a:graphic>
      </p:graphicFrame>
      <p:graphicFrame>
        <p:nvGraphicFramePr>
          <p:cNvPr id="330761" name="Object 9"/>
          <p:cNvGraphicFramePr>
            <a:graphicFrameLocks noChangeAspect="1"/>
          </p:cNvGraphicFramePr>
          <p:nvPr/>
        </p:nvGraphicFramePr>
        <p:xfrm>
          <a:off x="2833688" y="5187950"/>
          <a:ext cx="900342" cy="450850"/>
        </p:xfrm>
        <a:graphic>
          <a:graphicData uri="http://schemas.openxmlformats.org/presentationml/2006/ole">
            <p:oleObj spid="_x0000_s330761" name="Equation" r:id="rId13" imgW="482400" imgH="241200" progId="Equation.DSMT4">
              <p:embed/>
            </p:oleObj>
          </a:graphicData>
        </a:graphic>
      </p:graphicFrame>
      <p:graphicFrame>
        <p:nvGraphicFramePr>
          <p:cNvPr id="330762" name="Object 10"/>
          <p:cNvGraphicFramePr>
            <a:graphicFrameLocks noChangeAspect="1"/>
          </p:cNvGraphicFramePr>
          <p:nvPr/>
        </p:nvGraphicFramePr>
        <p:xfrm>
          <a:off x="3441700" y="4610100"/>
          <a:ext cx="698500" cy="419100"/>
        </p:xfrm>
        <a:graphic>
          <a:graphicData uri="http://schemas.openxmlformats.org/presentationml/2006/ole">
            <p:oleObj spid="_x0000_s330762" name="Equation" r:id="rId14" imgW="380880" imgH="228600" progId="Equation.DSMT4">
              <p:embed/>
            </p:oleObj>
          </a:graphicData>
        </a:graphic>
      </p:graphicFrame>
      <p:graphicFrame>
        <p:nvGraphicFramePr>
          <p:cNvPr id="330763" name="Object 11"/>
          <p:cNvGraphicFramePr>
            <a:graphicFrameLocks noChangeAspect="1"/>
          </p:cNvGraphicFramePr>
          <p:nvPr/>
        </p:nvGraphicFramePr>
        <p:xfrm>
          <a:off x="1752601" y="4038600"/>
          <a:ext cx="685800" cy="425669"/>
        </p:xfrm>
        <a:graphic>
          <a:graphicData uri="http://schemas.openxmlformats.org/presentationml/2006/ole">
            <p:oleObj spid="_x0000_s330763" name="Equation" r:id="rId15" imgW="368280" imgH="228600" progId="Equation.DSMT4">
              <p:embed/>
            </p:oleObj>
          </a:graphicData>
        </a:graphic>
      </p:graphicFrame>
      <p:sp>
        <p:nvSpPr>
          <p:cNvPr id="57" name="Rectangle 56"/>
          <p:cNvSpPr/>
          <p:nvPr/>
        </p:nvSpPr>
        <p:spPr>
          <a:xfrm>
            <a:off x="2438400" y="3124200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676400" y="1828800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N-1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5123" name="Object 9"/>
          <p:cNvGraphicFramePr>
            <a:graphicFrameLocks noChangeAspect="1"/>
          </p:cNvGraphicFramePr>
          <p:nvPr/>
        </p:nvGraphicFramePr>
        <p:xfrm>
          <a:off x="5756275" y="4038600"/>
          <a:ext cx="2127250" cy="1066800"/>
        </p:xfrm>
        <a:graphic>
          <a:graphicData uri="http://schemas.openxmlformats.org/presentationml/2006/ole">
            <p:oleObj spid="_x0000_s330764" name="Equation" r:id="rId16" imgW="977760" imgH="444240" progId="Equation.DSMT4">
              <p:embed/>
            </p:oleObj>
          </a:graphicData>
        </a:graphic>
      </p:graphicFrame>
      <p:graphicFrame>
        <p:nvGraphicFramePr>
          <p:cNvPr id="330765" name="Object 13"/>
          <p:cNvGraphicFramePr>
            <a:graphicFrameLocks noChangeAspect="1"/>
          </p:cNvGraphicFramePr>
          <p:nvPr/>
        </p:nvGraphicFramePr>
        <p:xfrm>
          <a:off x="5740400" y="4953000"/>
          <a:ext cx="2325688" cy="1066800"/>
        </p:xfrm>
        <a:graphic>
          <a:graphicData uri="http://schemas.openxmlformats.org/presentationml/2006/ole">
            <p:oleObj spid="_x0000_s330765" name="Equation" r:id="rId17" imgW="1130040" imgH="444240" progId="Equation.DSMT4">
              <p:embed/>
            </p:oleObj>
          </a:graphicData>
        </a:graphic>
      </p:graphicFrame>
      <p:sp>
        <p:nvSpPr>
          <p:cNvPr id="66" name="Footer Placeholder 6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cxnSp>
        <p:nvCxnSpPr>
          <p:cNvPr id="60" name="Curved Connector 59"/>
          <p:cNvCxnSpPr/>
          <p:nvPr/>
        </p:nvCxnSpPr>
        <p:spPr>
          <a:xfrm>
            <a:off x="1752600" y="4876800"/>
            <a:ext cx="2133600" cy="1066800"/>
          </a:xfrm>
          <a:prstGeom prst="curvedConnector3">
            <a:avLst>
              <a:gd name="adj1" fmla="val 50000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1981200" y="5100935"/>
            <a:ext cx="91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30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3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3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330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330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2" dur="indefinite"/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3" dur="indefinite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28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2" dur="indefinite"/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3" dur="indefinite"/>
                                        <p:tgtEl>
                                          <p:spTgt spid="28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65" grpId="2" animBg="1"/>
      <p:bldP spid="95" grpId="0" animBg="1"/>
      <p:bldP spid="95" grpId="1" animBg="1"/>
      <p:bldP spid="95" grpId="2" animBg="1"/>
      <p:bldP spid="101" grpId="0"/>
      <p:bldP spid="101" grpId="1"/>
      <p:bldP spid="110" grpId="0"/>
      <p:bldP spid="112" grpId="0"/>
      <p:bldP spid="112" grpId="1"/>
      <p:bldP spid="83" grpId="0"/>
      <p:bldP spid="74" grpId="0"/>
      <p:bldP spid="74" grpId="1"/>
      <p:bldP spid="89" grpId="0"/>
      <p:bldP spid="89" grpId="1"/>
      <p:bldP spid="56" grpId="0"/>
      <p:bldP spid="56" grpId="1"/>
      <p:bldP spid="56" grpId="2"/>
      <p:bldP spid="63" grpId="0"/>
      <p:bldP spid="63" grpId="1"/>
      <p:bldP spid="63" grpId="2"/>
      <p:bldP spid="67" grpId="0"/>
      <p:bldP spid="67" grpId="1"/>
      <p:bldP spid="67" grpId="2"/>
      <p:bldP spid="6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381000" y="1905000"/>
            <a:ext cx="8039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i="1" u="sng" dirty="0" smtClean="0">
                <a:latin typeface="Comic Sans MS" pitchFamily="66" charset="0"/>
              </a:rPr>
              <a:t>A </a:t>
            </a:r>
            <a:r>
              <a:rPr lang="en-US" sz="2400" i="1" u="sng" dirty="0">
                <a:latin typeface="Comic Sans MS" pitchFamily="66" charset="0"/>
              </a:rPr>
              <a:t>Potential Game Formulation for </a:t>
            </a:r>
            <a:r>
              <a:rPr lang="en-US" sz="2400" i="1" u="sng" dirty="0" smtClean="0">
                <a:latin typeface="Comic Sans MS" pitchFamily="66" charset="0"/>
              </a:rPr>
              <a:t>T-CAR </a:t>
            </a:r>
            <a:endParaRPr lang="en-US" sz="2400" u="sng" dirty="0">
              <a:latin typeface="Comic Sans MS" pitchFamily="66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457200" y="685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a)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Facility Cost Selection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for the Congestion Game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j-cs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2362200"/>
            <a:ext cx="80391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2400" dirty="0">
                <a:latin typeface="Comic Sans MS" pitchFamily="66" charset="0"/>
              </a:rPr>
              <a:t>It can be shown that </a:t>
            </a:r>
            <a:r>
              <a:rPr lang="en-US" sz="2400" dirty="0" smtClean="0">
                <a:latin typeface="Comic Sans MS" pitchFamily="66" charset="0"/>
              </a:rPr>
              <a:t>T-CAR </a:t>
            </a:r>
            <a:r>
              <a:rPr lang="en-US" sz="2400" dirty="0">
                <a:latin typeface="Comic Sans MS" pitchFamily="66" charset="0"/>
              </a:rPr>
              <a:t>is an exact potential game with the potential function,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2819400" y="3048000"/>
          <a:ext cx="3251200" cy="979488"/>
        </p:xfrm>
        <a:graphic>
          <a:graphicData uri="http://schemas.openxmlformats.org/presentationml/2006/ole">
            <p:oleObj spid="_x0000_s331780" name="Equation" r:id="rId4" imgW="1104840" imgH="431640" progId="Equation.DSMT4">
              <p:embed/>
            </p:oleObj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1600200" y="4876800"/>
          <a:ext cx="5268913" cy="685800"/>
        </p:xfrm>
        <a:graphic>
          <a:graphicData uri="http://schemas.openxmlformats.org/presentationml/2006/ole">
            <p:oleObj spid="_x0000_s331781" name="Equation" r:id="rId5" imgW="2108160" imgH="253800" progId="Equation.DSMT4">
              <p:embed/>
            </p:oleObj>
          </a:graphicData>
        </a:graphic>
      </p:graphicFrame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28600" y="5786735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Therefore, T-CAR converges!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2" name="Up-Down Arrow 11"/>
          <p:cNvSpPr/>
          <p:nvPr/>
        </p:nvSpPr>
        <p:spPr bwMode="auto">
          <a:xfrm>
            <a:off x="4495800" y="3810000"/>
            <a:ext cx="533400" cy="114300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419100" y="4038600"/>
            <a:ext cx="80962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Difference from T-CAR is </a:t>
            </a:r>
            <a:r>
              <a:rPr lang="en-US" sz="2400" b="1" dirty="0" smtClean="0">
                <a:latin typeface="Comic Sans MS" pitchFamily="66" charset="0"/>
              </a:rPr>
              <a:t>starting tree</a:t>
            </a:r>
            <a:r>
              <a:rPr lang="en-US" sz="2400" dirty="0" smtClean="0">
                <a:latin typeface="Comic Sans MS" pitchFamily="66" charset="0"/>
              </a:rPr>
              <a:t>:</a:t>
            </a:r>
          </a:p>
          <a:p>
            <a:pPr algn="l">
              <a:buFont typeface="Wingdings" pitchFamily="2" charset="2"/>
              <a:buChar char="§"/>
            </a:pPr>
            <a:endParaRPr lang="en-US" sz="2400" dirty="0" smtClean="0">
              <a:latin typeface="Comic Sans MS" pitchFamily="66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400" b="1" dirty="0" smtClean="0">
                <a:latin typeface="Comic Sans MS" pitchFamily="66" charset="0"/>
              </a:rPr>
              <a:t>T-ICAR</a:t>
            </a:r>
            <a:r>
              <a:rPr lang="en-US" sz="2400" dirty="0" smtClean="0">
                <a:latin typeface="Comic Sans MS" pitchFamily="66" charset="0"/>
              </a:rPr>
              <a:t> starting tree 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400" b="1" dirty="0" smtClean="0">
                <a:latin typeface="Comic Sans MS" pitchFamily="66" charset="0"/>
                <a:sym typeface="Wingdings" pitchFamily="2" charset="2"/>
              </a:rPr>
              <a:t>IAR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b="1" dirty="0" smtClean="0">
                <a:latin typeface="Comic Sans MS" pitchFamily="66" charset="0"/>
                <a:sym typeface="Wingdings" pitchFamily="2" charset="2"/>
              </a:rPr>
              <a:t>T-CAR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 starting tree    </a:t>
            </a:r>
            <a:r>
              <a:rPr lang="en-US" sz="2400" b="1" dirty="0" smtClean="0">
                <a:latin typeface="Comic Sans MS" pitchFamily="66" charset="0"/>
                <a:sym typeface="Wingdings" pitchFamily="2" charset="2"/>
              </a:rPr>
              <a:t>MER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 or </a:t>
            </a:r>
            <a:r>
              <a:rPr lang="en-US" sz="2400" b="1" dirty="0" smtClean="0">
                <a:latin typeface="Comic Sans MS" pitchFamily="66" charset="0"/>
                <a:sym typeface="Wingdings" pitchFamily="2" charset="2"/>
              </a:rPr>
              <a:t>DIRECT</a:t>
            </a:r>
            <a:endParaRPr lang="en-US" sz="2400" b="1" dirty="0" smtClean="0">
              <a:latin typeface="Comic Sans MS" pitchFamily="66" charset="0"/>
            </a:endParaRPr>
          </a:p>
          <a:p>
            <a:pPr algn="l">
              <a:buFont typeface="Wingdings" pitchFamily="2" charset="2"/>
              <a:buChar char="§"/>
            </a:pPr>
            <a:endParaRPr lang="en-US" sz="2400" dirty="0" smtClean="0">
              <a:latin typeface="Comic Sans MS" pitchFamily="66" charset="0"/>
            </a:endParaRPr>
          </a:p>
          <a:p>
            <a:pPr algn="l">
              <a:buFont typeface="Wingdings" pitchFamily="2" charset="2"/>
              <a:buChar char="§"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09550" y="1747837"/>
            <a:ext cx="8782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400" i="1" u="sng" dirty="0" smtClean="0">
                <a:latin typeface="Comic Sans MS" pitchFamily="66" charset="0"/>
              </a:rPr>
              <a:t>Throughput maximizing interference </a:t>
            </a:r>
            <a:r>
              <a:rPr lang="en-US" sz="2400" i="1" u="sng" dirty="0">
                <a:latin typeface="Comic Sans MS" pitchFamily="66" charset="0"/>
              </a:rPr>
              <a:t>and Correlation Aware Routing </a:t>
            </a:r>
            <a:r>
              <a:rPr lang="en-US" sz="2400" i="1" u="sng" dirty="0" smtClean="0">
                <a:latin typeface="Comic Sans MS" pitchFamily="66" charset="0"/>
              </a:rPr>
              <a:t>(T-ICAR</a:t>
            </a:r>
            <a:r>
              <a:rPr lang="en-US" sz="2400" i="1" u="sng" dirty="0">
                <a:latin typeface="Comic Sans MS" pitchFamily="66" charset="0"/>
              </a:rPr>
              <a:t>)</a:t>
            </a:r>
          </a:p>
        </p:txBody>
      </p:sp>
      <p:sp>
        <p:nvSpPr>
          <p:cNvPr id="13320" name="Rectangle 5"/>
          <p:cNvSpPr>
            <a:spLocks noChangeArrowheads="1"/>
          </p:cNvSpPr>
          <p:nvPr/>
        </p:nvSpPr>
        <p:spPr bwMode="auto">
          <a:xfrm>
            <a:off x="381000" y="2814637"/>
            <a:ext cx="809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2400" dirty="0">
                <a:latin typeface="Comic Sans MS" pitchFamily="66" charset="0"/>
              </a:rPr>
              <a:t>The utility of source Yi: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457200" y="685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a)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Facility Cost Selection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for the Congestion Game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j-cs"/>
            </a:endParaRPr>
          </a:p>
        </p:txBody>
      </p:sp>
      <p:graphicFrame>
        <p:nvGraphicFramePr>
          <p:cNvPr id="681988" name="Object 4"/>
          <p:cNvGraphicFramePr>
            <a:graphicFrameLocks noChangeAspect="1"/>
          </p:cNvGraphicFramePr>
          <p:nvPr/>
        </p:nvGraphicFramePr>
        <p:xfrm>
          <a:off x="1524000" y="3199203"/>
          <a:ext cx="4953000" cy="644835"/>
        </p:xfrm>
        <a:graphic>
          <a:graphicData uri="http://schemas.openxmlformats.org/presentationml/2006/ole">
            <p:oleObj spid="_x0000_s681988" name="Equation" r:id="rId4" imgW="2108160" imgH="253800" progId="Equation.DSMT4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8638" y="35528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36671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8" y="34194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1288" y="34385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53625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54959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6388" y="42767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225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8613" y="2990850"/>
            <a:ext cx="676275" cy="16764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2254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88" y="4205288"/>
            <a:ext cx="466725" cy="92392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2254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8838" y="4376738"/>
            <a:ext cx="466725" cy="92392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cxnSp>
        <p:nvCxnSpPr>
          <p:cNvPr id="93" name="Straight Connector 92"/>
          <p:cNvCxnSpPr/>
          <p:nvPr/>
        </p:nvCxnSpPr>
        <p:spPr bwMode="auto">
          <a:xfrm>
            <a:off x="4495800" y="3990975"/>
            <a:ext cx="704850" cy="257175"/>
          </a:xfrm>
          <a:prstGeom prst="line">
            <a:avLst/>
          </a:prstGeom>
          <a:ln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 bwMode="auto">
          <a:xfrm flipV="1">
            <a:off x="5524500" y="4095750"/>
            <a:ext cx="609600" cy="133350"/>
          </a:xfrm>
          <a:prstGeom prst="line">
            <a:avLst/>
          </a:prstGeom>
          <a:ln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 bwMode="auto">
          <a:xfrm flipV="1">
            <a:off x="6210300" y="3695700"/>
            <a:ext cx="762000" cy="419100"/>
          </a:xfrm>
          <a:prstGeom prst="line">
            <a:avLst/>
          </a:prstGeom>
          <a:ln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 bwMode="auto">
          <a:xfrm>
            <a:off x="7339013" y="3600450"/>
            <a:ext cx="852487" cy="514350"/>
          </a:xfrm>
          <a:prstGeom prst="line">
            <a:avLst/>
          </a:prstGeom>
          <a:ln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 bwMode="auto">
          <a:xfrm flipV="1">
            <a:off x="1790700" y="3943350"/>
            <a:ext cx="895350" cy="742950"/>
          </a:xfrm>
          <a:prstGeom prst="line">
            <a:avLst/>
          </a:prstGeom>
          <a:ln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 bwMode="auto">
          <a:xfrm>
            <a:off x="1790700" y="4686300"/>
            <a:ext cx="914400" cy="914400"/>
          </a:xfrm>
          <a:prstGeom prst="line">
            <a:avLst/>
          </a:prstGeom>
          <a:ln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 bwMode="auto">
          <a:xfrm flipV="1">
            <a:off x="2838450" y="4857750"/>
            <a:ext cx="952500" cy="781050"/>
          </a:xfrm>
          <a:prstGeom prst="line">
            <a:avLst/>
          </a:prstGeom>
          <a:ln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 bwMode="auto">
          <a:xfrm>
            <a:off x="2762250" y="3829050"/>
            <a:ext cx="1085850" cy="952500"/>
          </a:xfrm>
          <a:prstGeom prst="line">
            <a:avLst/>
          </a:prstGeom>
          <a:ln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 bwMode="auto">
          <a:xfrm rot="5400000" flipH="1" flipV="1">
            <a:off x="3686175" y="4200525"/>
            <a:ext cx="876300" cy="514350"/>
          </a:xfrm>
          <a:prstGeom prst="line">
            <a:avLst/>
          </a:prstGeom>
          <a:ln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57" name="TextBox 42"/>
          <p:cNvSpPr txBox="1">
            <a:spLocks noChangeArrowheads="1"/>
          </p:cNvSpPr>
          <p:nvPr/>
        </p:nvSpPr>
        <p:spPr bwMode="auto">
          <a:xfrm>
            <a:off x="7924800" y="4705350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omic Sans MS" pitchFamily="66" charset="0"/>
              </a:rPr>
              <a:t>Sink Node</a:t>
            </a:r>
          </a:p>
        </p:txBody>
      </p:sp>
      <p:sp>
        <p:nvSpPr>
          <p:cNvPr id="22558" name="TextBox 43"/>
          <p:cNvSpPr txBox="1">
            <a:spLocks noChangeArrowheads="1"/>
          </p:cNvSpPr>
          <p:nvPr/>
        </p:nvSpPr>
        <p:spPr bwMode="auto">
          <a:xfrm>
            <a:off x="114300" y="4019550"/>
            <a:ext cx="1047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omic Sans MS" pitchFamily="66" charset="0"/>
              </a:rPr>
              <a:t>Sensor Node</a:t>
            </a:r>
          </a:p>
        </p:txBody>
      </p:sp>
      <p:sp>
        <p:nvSpPr>
          <p:cNvPr id="22560" name="Rectangle 41"/>
          <p:cNvSpPr>
            <a:spLocks noChangeArrowheads="1"/>
          </p:cNvSpPr>
          <p:nvPr/>
        </p:nvSpPr>
        <p:spPr bwMode="auto">
          <a:xfrm>
            <a:off x="304800" y="1066800"/>
            <a:ext cx="83439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Efficient distributed routing </a:t>
            </a:r>
            <a:r>
              <a:rPr lang="en-US" sz="2400" dirty="0">
                <a:latin typeface="Comic Sans MS" pitchFamily="66" charset="0"/>
              </a:rPr>
              <a:t>algorithms are of utmost </a:t>
            </a:r>
            <a:r>
              <a:rPr lang="en-US" sz="2400" dirty="0" smtClean="0">
                <a:latin typeface="Comic Sans MS" pitchFamily="66" charset="0"/>
              </a:rPr>
              <a:t>importance </a:t>
            </a:r>
            <a:r>
              <a:rPr lang="en-US" sz="2400" dirty="0">
                <a:latin typeface="Comic Sans MS" pitchFamily="66" charset="0"/>
              </a:rPr>
              <a:t>for </a:t>
            </a:r>
            <a:r>
              <a:rPr lang="en-US" sz="2400" dirty="0" smtClean="0">
                <a:latin typeface="Comic Sans MS" pitchFamily="66" charset="0"/>
              </a:rPr>
              <a:t>connectivity and resource allocation </a:t>
            </a:r>
            <a:r>
              <a:rPr lang="en-US" sz="2400" dirty="0">
                <a:latin typeface="Comic Sans MS" pitchFamily="66" charset="0"/>
              </a:rPr>
              <a:t>of wireless sensor networks (WSNs) 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pPr algn="l"/>
            <a:r>
              <a:rPr lang="en-US" sz="24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400" dirty="0">
                <a:latin typeface="Comic Sans MS" pitchFamily="66" charset="0"/>
              </a:rPr>
              <a:t>Many routing protocols emphasizing various metrics depending on the application and design specifications. 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3340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4275" y="44958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2075" y="39052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2766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5910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55054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32" name="Rectangle 6"/>
          <p:cNvSpPr txBox="1">
            <a:spLocks noChangeArrowheads="1"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. Introduction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721584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Comic Sans MS" pitchFamily="66" charset="0"/>
              </a:rPr>
              <a:t>Proposition 1</a:t>
            </a:r>
            <a:r>
              <a:rPr lang="en-US" sz="2000" dirty="0" smtClean="0">
                <a:latin typeface="Comic Sans MS" pitchFamily="66" charset="0"/>
              </a:rPr>
              <a:t>: Let </a:t>
            </a:r>
            <a:r>
              <a:rPr lang="en-US" sz="2000" b="1" dirty="0" err="1" smtClean="0">
                <a:latin typeface="Comic Sans MS" pitchFamily="66" charset="0"/>
              </a:rPr>
              <a:t>S</a:t>
            </a:r>
            <a:r>
              <a:rPr lang="en-US" sz="1600" b="1" dirty="0" err="1" smtClean="0">
                <a:latin typeface="Comic Sans MS" pitchFamily="66" charset="0"/>
              </a:rPr>
              <a:t>direct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be the selected strategy for each source </a:t>
            </a:r>
            <a:r>
              <a:rPr lang="en-US" sz="2000" i="1" dirty="0" smtClean="0">
                <a:latin typeface="Comic Sans MS" pitchFamily="66" charset="0"/>
              </a:rPr>
              <a:t>Yi, ∀ </a:t>
            </a:r>
            <a:r>
              <a:rPr lang="en-US" sz="2000" i="1" dirty="0" err="1" smtClean="0">
                <a:latin typeface="Comic Sans MS" pitchFamily="66" charset="0"/>
              </a:rPr>
              <a:t>i</a:t>
            </a:r>
            <a:r>
              <a:rPr lang="en-US" sz="2000" i="1" dirty="0" smtClean="0">
                <a:latin typeface="Comic Sans MS" pitchFamily="66" charset="0"/>
              </a:rPr>
              <a:t> ∈ N </a:t>
            </a:r>
            <a:r>
              <a:rPr lang="en-US" sz="2000" dirty="0" smtClean="0">
                <a:latin typeface="Comic Sans MS" pitchFamily="66" charset="0"/>
              </a:rPr>
              <a:t>where all nodes communicate directly with sink node. Then, the set of state </a:t>
            </a:r>
            <a:r>
              <a:rPr lang="en-US" sz="2000" b="1" dirty="0" err="1" smtClean="0">
                <a:latin typeface="Comic Sans MS" pitchFamily="66" charset="0"/>
              </a:rPr>
              <a:t>S</a:t>
            </a:r>
            <a:r>
              <a:rPr lang="en-US" sz="1600" b="1" dirty="0" err="1" smtClean="0">
                <a:latin typeface="Comic Sans MS" pitchFamily="66" charset="0"/>
              </a:rPr>
              <a:t>direct</a:t>
            </a:r>
            <a:r>
              <a:rPr lang="en-US" sz="2000" dirty="0" smtClean="0">
                <a:latin typeface="Comic Sans MS" pitchFamily="66" charset="0"/>
              </a:rPr>
              <a:t> = </a:t>
            </a:r>
            <a:r>
              <a:rPr lang="en-US" sz="2000" i="1" dirty="0" smtClean="0">
                <a:latin typeface="Comic Sans MS" pitchFamily="66" charset="0"/>
              </a:rPr>
              <a:t>{S</a:t>
            </a:r>
            <a:r>
              <a:rPr lang="en-US" sz="1600" i="1" dirty="0" smtClean="0">
                <a:latin typeface="Comic Sans MS" pitchFamily="66" charset="0"/>
              </a:rPr>
              <a:t>1,</a:t>
            </a:r>
            <a:r>
              <a:rPr lang="en-US" sz="2000" i="1" dirty="0" smtClean="0">
                <a:latin typeface="Comic Sans MS" pitchFamily="66" charset="0"/>
              </a:rPr>
              <a:t>S</a:t>
            </a:r>
            <a:r>
              <a:rPr lang="en-US" sz="1600" i="1" dirty="0" smtClean="0">
                <a:latin typeface="Comic Sans MS" pitchFamily="66" charset="0"/>
              </a:rPr>
              <a:t>2</a:t>
            </a:r>
            <a:r>
              <a:rPr lang="en-US" sz="2000" i="1" dirty="0" smtClean="0">
                <a:latin typeface="Comic Sans MS" pitchFamily="66" charset="0"/>
              </a:rPr>
              <a:t>, ..., S</a:t>
            </a:r>
            <a:r>
              <a:rPr lang="el-GR" sz="1600" i="1" dirty="0" smtClean="0">
                <a:latin typeface="Arial"/>
                <a:cs typeface="Arial"/>
              </a:rPr>
              <a:t>φ</a:t>
            </a:r>
            <a:r>
              <a:rPr lang="en-US" sz="2000" i="1" dirty="0" smtClean="0">
                <a:latin typeface="Comic Sans MS" pitchFamily="66" charset="0"/>
              </a:rPr>
              <a:t>} is </a:t>
            </a:r>
            <a:r>
              <a:rPr lang="en-US" sz="2000" b="1" i="1" dirty="0" smtClean="0">
                <a:latin typeface="Comic Sans MS" pitchFamily="66" charset="0"/>
              </a:rPr>
              <a:t>NE solution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Condition for the Nash equilibrium (NE) strategy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DEFENSE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762000" y="2983468"/>
            <a:ext cx="8763000" cy="3287018"/>
            <a:chOff x="762000" y="2983468"/>
            <a:chExt cx="8763000" cy="3287018"/>
          </a:xfrm>
        </p:grpSpPr>
        <p:grpSp>
          <p:nvGrpSpPr>
            <p:cNvPr id="19" name="Group 18"/>
            <p:cNvGrpSpPr/>
            <p:nvPr/>
          </p:nvGrpSpPr>
          <p:grpSpPr>
            <a:xfrm>
              <a:off x="762000" y="2983468"/>
              <a:ext cx="8001000" cy="3287018"/>
              <a:chOff x="762000" y="2983468"/>
              <a:chExt cx="8001000" cy="328701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762000" y="2983468"/>
                <a:ext cx="8001000" cy="3287018"/>
                <a:chOff x="762000" y="2983468"/>
                <a:chExt cx="8001000" cy="3287018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762000" y="5562600"/>
                  <a:ext cx="80010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>
                      <a:latin typeface="Comic Sans MS" pitchFamily="66" charset="0"/>
                    </a:rPr>
                    <a:t>where </a:t>
                  </a:r>
                  <a:r>
                    <a:rPr lang="en-US" sz="2000" dirty="0" err="1" smtClean="0">
                      <a:latin typeface="Comic Sans MS" pitchFamily="66" charset="0"/>
                    </a:rPr>
                    <a:t>L</a:t>
                  </a:r>
                  <a:r>
                    <a:rPr lang="en-US" sz="1600" dirty="0" err="1" smtClean="0">
                      <a:latin typeface="Comic Sans MS" pitchFamily="66" charset="0"/>
                    </a:rPr>
                    <a:t>i,D</a:t>
                  </a:r>
                  <a:r>
                    <a:rPr lang="en-US" sz="2000" dirty="0" smtClean="0">
                      <a:latin typeface="Comic Sans MS" pitchFamily="66" charset="0"/>
                    </a:rPr>
                    <a:t> is the minimum spreading gain from node Yi to sink D,</a:t>
                  </a:r>
                </a:p>
                <a:p>
                  <a:r>
                    <a:rPr lang="en-US" sz="2000" dirty="0" err="1" smtClean="0">
                      <a:latin typeface="Comic Sans MS" pitchFamily="66" charset="0"/>
                    </a:rPr>
                    <a:t>L</a:t>
                  </a:r>
                  <a:r>
                    <a:rPr lang="en-US" sz="1600" dirty="0" err="1" smtClean="0">
                      <a:latin typeface="Comic Sans MS" pitchFamily="66" charset="0"/>
                    </a:rPr>
                    <a:t>i,j</a:t>
                  </a:r>
                  <a:r>
                    <a:rPr lang="en-US" sz="2000" dirty="0" smtClean="0">
                      <a:latin typeface="Comic Sans MS" pitchFamily="66" charset="0"/>
                    </a:rPr>
                    <a:t> is the minimum spreading gain between nodes Yi and </a:t>
                  </a:r>
                  <a:r>
                    <a:rPr lang="en-US" sz="2000" dirty="0" err="1" smtClean="0">
                      <a:latin typeface="Comic Sans MS" pitchFamily="66" charset="0"/>
                    </a:rPr>
                    <a:t>Yj</a:t>
                  </a:r>
                  <a:r>
                    <a:rPr lang="en-US" sz="2000" dirty="0" smtClean="0">
                      <a:latin typeface="Comic Sans MS" pitchFamily="66" charset="0"/>
                    </a:rPr>
                    <a:t>.</a:t>
                  </a:r>
                </a:p>
              </p:txBody>
            </p:sp>
            <p:grpSp>
              <p:nvGrpSpPr>
                <p:cNvPr id="14" name="Group 13"/>
                <p:cNvGrpSpPr/>
                <p:nvPr/>
              </p:nvGrpSpPr>
              <p:grpSpPr>
                <a:xfrm>
                  <a:off x="762000" y="2989262"/>
                  <a:ext cx="7924800" cy="1808163"/>
                  <a:chOff x="762000" y="2644938"/>
                  <a:chExt cx="7924800" cy="1808163"/>
                </a:xfrm>
              </p:grpSpPr>
              <p:graphicFrame>
                <p:nvGraphicFramePr>
                  <p:cNvPr id="477187" name="Object 3"/>
                  <p:cNvGraphicFramePr>
                    <a:graphicFrameLocks noChangeAspect="1"/>
                  </p:cNvGraphicFramePr>
                  <p:nvPr/>
                </p:nvGraphicFramePr>
                <p:xfrm>
                  <a:off x="6640513" y="3313276"/>
                  <a:ext cx="1589087" cy="1139825"/>
                </p:xfrm>
                <a:graphic>
                  <a:graphicData uri="http://schemas.openxmlformats.org/presentationml/2006/ole">
                    <p:oleObj spid="_x0000_s477187" name="Equation" r:id="rId3" imgW="723600" imgH="482400" progId="Equation.DSMT4">
                      <p:embed/>
                    </p:oleObj>
                  </a:graphicData>
                </a:graphic>
              </p:graphicFrame>
              <p:graphicFrame>
                <p:nvGraphicFramePr>
                  <p:cNvPr id="477188" name="Object 4"/>
                  <p:cNvGraphicFramePr>
                    <a:graphicFrameLocks noChangeAspect="1"/>
                  </p:cNvGraphicFramePr>
                  <p:nvPr/>
                </p:nvGraphicFramePr>
                <p:xfrm>
                  <a:off x="2709863" y="3008476"/>
                  <a:ext cx="3173412" cy="1012825"/>
                </p:xfrm>
                <a:graphic>
                  <a:graphicData uri="http://schemas.openxmlformats.org/presentationml/2006/ole">
                    <p:oleObj spid="_x0000_s477188" name="Equation" r:id="rId4" imgW="1473120" imgH="469800" progId="Equation.DSMT4">
                      <p:embed/>
                    </p:oleObj>
                  </a:graphicData>
                </a:graphic>
              </p:graphicFrame>
              <p:graphicFrame>
                <p:nvGraphicFramePr>
                  <p:cNvPr id="477189" name="Object 5"/>
                  <p:cNvGraphicFramePr>
                    <a:graphicFrameLocks noChangeAspect="1"/>
                  </p:cNvGraphicFramePr>
                  <p:nvPr/>
                </p:nvGraphicFramePr>
                <p:xfrm>
                  <a:off x="1192213" y="2644938"/>
                  <a:ext cx="2389187" cy="515938"/>
                </p:xfrm>
                <a:graphic>
                  <a:graphicData uri="http://schemas.openxmlformats.org/presentationml/2006/ole">
                    <p:oleObj spid="_x0000_s477189" name="Equation" r:id="rId5" imgW="1117440" imgH="241200" progId="Equation.DSMT4">
                      <p:embed/>
                    </p:oleObj>
                  </a:graphicData>
                </a:graphic>
              </p:graphicFrame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762000" y="4038600"/>
                    <a:ext cx="7924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u="sng" dirty="0" err="1" smtClean="0">
                        <a:latin typeface="Comic Sans MS" pitchFamily="66" charset="0"/>
                      </a:rPr>
                      <a:t>elseif</a:t>
                    </a:r>
                    <a:endParaRPr lang="en-US" dirty="0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762000" y="2983468"/>
                  <a:ext cx="792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u="sng" dirty="0" smtClean="0">
                      <a:latin typeface="Comic Sans MS" pitchFamily="66" charset="0"/>
                    </a:rPr>
                    <a:t>if</a:t>
                  </a:r>
                  <a:endParaRPr lang="en-US" dirty="0">
                    <a:latin typeface="Comic Sans MS" pitchFamily="66" charset="0"/>
                  </a:endParaRPr>
                </a:p>
              </p:txBody>
            </p:sp>
          </p:grpSp>
          <p:graphicFrame>
            <p:nvGraphicFramePr>
              <p:cNvPr id="17" name="Object 5"/>
              <p:cNvGraphicFramePr>
                <a:graphicFrameLocks noChangeAspect="1"/>
              </p:cNvGraphicFramePr>
              <p:nvPr/>
            </p:nvGraphicFramePr>
            <p:xfrm>
              <a:off x="1649413" y="4310742"/>
              <a:ext cx="2389187" cy="515938"/>
            </p:xfrm>
            <a:graphic>
              <a:graphicData uri="http://schemas.openxmlformats.org/presentationml/2006/ole">
                <p:oleObj spid="_x0000_s477192" name="Equation" r:id="rId6" imgW="1117440" imgH="241200" progId="Equation.DSMT4">
                  <p:embed/>
                </p:oleObj>
              </a:graphicData>
            </a:graphic>
          </p:graphicFrame>
          <p:graphicFrame>
            <p:nvGraphicFramePr>
              <p:cNvPr id="18" name="Object 4"/>
              <p:cNvGraphicFramePr>
                <a:graphicFrameLocks noChangeAspect="1"/>
              </p:cNvGraphicFramePr>
              <p:nvPr/>
            </p:nvGraphicFramePr>
            <p:xfrm>
              <a:off x="2743200" y="4549775"/>
              <a:ext cx="3173412" cy="1012825"/>
            </p:xfrm>
            <a:graphic>
              <a:graphicData uri="http://schemas.openxmlformats.org/presentationml/2006/ole">
                <p:oleObj spid="_x0000_s477193" name="Equation" r:id="rId7" imgW="1473120" imgH="469800" progId="Equation.DSMT4">
                  <p:embed/>
                </p:oleObj>
              </a:graphicData>
            </a:graphic>
          </p:graphicFrame>
        </p:grpSp>
        <p:sp>
          <p:nvSpPr>
            <p:cNvPr id="20" name="TextBox 19"/>
            <p:cNvSpPr txBox="1"/>
            <p:nvPr/>
          </p:nvSpPr>
          <p:spPr>
            <a:xfrm>
              <a:off x="1600200" y="3657600"/>
              <a:ext cx="792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smtClean="0">
                  <a:latin typeface="Comic Sans MS" pitchFamily="66" charset="0"/>
                </a:rPr>
                <a:t>and</a:t>
              </a: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00200" y="4888468"/>
              <a:ext cx="792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smtClean="0">
                  <a:latin typeface="Comic Sans MS" pitchFamily="66" charset="0"/>
                </a:rPr>
                <a:t>and</a:t>
              </a:r>
              <a:endParaRPr lang="en-US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DEFENSE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3962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Comic Sans MS" pitchFamily="66" charset="0"/>
              </a:rPr>
              <a:t>Proof of Proposition 1</a:t>
            </a:r>
            <a:r>
              <a:rPr lang="en-US" sz="2800" dirty="0" smtClean="0">
                <a:latin typeface="Comic Sans MS" pitchFamily="66" charset="0"/>
              </a:rPr>
              <a:t>:</a:t>
            </a:r>
            <a:endParaRPr lang="en-US" sz="2800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rot="5400000">
            <a:off x="1981200" y="2590800"/>
            <a:ext cx="304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10800000">
            <a:off x="2362201" y="2057400"/>
            <a:ext cx="838201" cy="3048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0" idx="2"/>
          </p:cNvCxnSpPr>
          <p:nvPr/>
        </p:nvCxnSpPr>
        <p:spPr bwMode="auto">
          <a:xfrm rot="16200000" flipV="1">
            <a:off x="2063166" y="2367965"/>
            <a:ext cx="689977" cy="517693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3733800" y="990600"/>
            <a:ext cx="3352801" cy="2819400"/>
            <a:chOff x="4762499" y="990600"/>
            <a:chExt cx="4191000" cy="281940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7800" y="1971675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cxnSp>
          <p:nvCxnSpPr>
            <p:cNvPr id="22" name="Straight Arrow Connector 21"/>
            <p:cNvCxnSpPr>
              <a:endCxn id="26" idx="0"/>
            </p:cNvCxnSpPr>
            <p:nvPr/>
          </p:nvCxnSpPr>
          <p:spPr bwMode="auto">
            <a:xfrm>
              <a:off x="5486400" y="2533650"/>
              <a:ext cx="957263" cy="68580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92"/>
            <p:cNvSpPr txBox="1">
              <a:spLocks noChangeArrowheads="1"/>
            </p:cNvSpPr>
            <p:nvPr/>
          </p:nvSpPr>
          <p:spPr bwMode="auto">
            <a:xfrm>
              <a:off x="4762499" y="2438400"/>
              <a:ext cx="68103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Comic Sans MS" pitchFamily="66" charset="0"/>
                </a:rPr>
                <a:t>Yi </a:t>
              </a:r>
              <a:endParaRPr lang="en-US" sz="2000" b="1" dirty="0">
                <a:latin typeface="Comic Sans MS" pitchFamily="66" charset="0"/>
              </a:endParaRPr>
            </a:p>
          </p:txBody>
        </p:sp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9000" y="990600"/>
              <a:ext cx="533400" cy="1322231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sp>
          <p:nvSpPr>
            <p:cNvPr id="25" name="TextBox 72"/>
            <p:cNvSpPr txBox="1">
              <a:spLocks noChangeArrowheads="1"/>
            </p:cNvSpPr>
            <p:nvPr/>
          </p:nvSpPr>
          <p:spPr bwMode="auto">
            <a:xfrm>
              <a:off x="7848600" y="990600"/>
              <a:ext cx="838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Comic Sans MS" pitchFamily="66" charset="0"/>
                </a:rPr>
                <a:t>D</a:t>
              </a:r>
              <a:endParaRPr lang="en-US" sz="2000" b="1" dirty="0">
                <a:latin typeface="Comic Sans MS" pitchFamily="66" charset="0"/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32194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cxnSp>
          <p:nvCxnSpPr>
            <p:cNvPr id="27" name="Straight Arrow Connector 26"/>
            <p:cNvCxnSpPr/>
            <p:nvPr/>
          </p:nvCxnSpPr>
          <p:spPr bwMode="auto">
            <a:xfrm rot="5400000" flipH="1" flipV="1">
              <a:off x="6479381" y="2516981"/>
              <a:ext cx="914400" cy="75723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92"/>
            <p:cNvSpPr txBox="1">
              <a:spLocks noChangeArrowheads="1"/>
            </p:cNvSpPr>
            <p:nvPr/>
          </p:nvSpPr>
          <p:spPr bwMode="auto">
            <a:xfrm>
              <a:off x="5619749" y="3352800"/>
              <a:ext cx="7810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err="1" smtClean="0">
                  <a:latin typeface="Comic Sans MS" pitchFamily="66" charset="0"/>
                </a:rPr>
                <a:t>Yj</a:t>
              </a:r>
              <a:r>
                <a:rPr lang="en-US" sz="2000" b="1" dirty="0" smtClean="0">
                  <a:latin typeface="Comic Sans MS" pitchFamily="66" charset="0"/>
                </a:rPr>
                <a:t> </a:t>
              </a:r>
              <a:endParaRPr lang="en-US" sz="2000" b="1" dirty="0">
                <a:latin typeface="Comic Sans MS" pitchFamily="66" charset="0"/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5374" y="21526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cxnSp>
          <p:nvCxnSpPr>
            <p:cNvPr id="37" name="Straight Arrow Connector 36"/>
            <p:cNvCxnSpPr/>
            <p:nvPr/>
          </p:nvCxnSpPr>
          <p:spPr bwMode="auto">
            <a:xfrm rot="10800000">
              <a:off x="7734299" y="2133600"/>
              <a:ext cx="1066800" cy="38100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05775" y="28384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cxnSp>
          <p:nvCxnSpPr>
            <p:cNvPr id="39" name="Straight Arrow Connector 38"/>
            <p:cNvCxnSpPr/>
            <p:nvPr/>
          </p:nvCxnSpPr>
          <p:spPr bwMode="auto">
            <a:xfrm rot="16200000" flipV="1">
              <a:off x="7385766" y="2394665"/>
              <a:ext cx="887569" cy="723901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62579" y="1066800"/>
            <a:ext cx="3066422" cy="2590800"/>
            <a:chOff x="358375" y="1066800"/>
            <a:chExt cx="3765950" cy="2819400"/>
          </a:xfrm>
        </p:grpSpPr>
        <p:grpSp>
          <p:nvGrpSpPr>
            <p:cNvPr id="19" name="Group 18"/>
            <p:cNvGrpSpPr/>
            <p:nvPr/>
          </p:nvGrpSpPr>
          <p:grpSpPr>
            <a:xfrm>
              <a:off x="358375" y="1066800"/>
              <a:ext cx="3375425" cy="2819400"/>
              <a:chOff x="815575" y="1066800"/>
              <a:chExt cx="3375425" cy="2819400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95350" y="2047875"/>
                <a:ext cx="238125" cy="590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1300162" y="2057400"/>
                <a:ext cx="1290638" cy="24765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92"/>
              <p:cNvSpPr txBox="1">
                <a:spLocks noChangeArrowheads="1"/>
              </p:cNvSpPr>
              <p:nvPr/>
            </p:nvSpPr>
            <p:spPr bwMode="auto">
              <a:xfrm>
                <a:off x="815575" y="2667000"/>
                <a:ext cx="958455" cy="435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latin typeface="Comic Sans MS" pitchFamily="66" charset="0"/>
                  </a:rPr>
                  <a:t>Yi </a:t>
                </a:r>
                <a:endParaRPr lang="en-US" sz="2000" b="1" dirty="0">
                  <a:latin typeface="Comic Sans MS" pitchFamily="66" charset="0"/>
                </a:endParaRPr>
              </a:p>
            </p:txBody>
          </p:sp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43200" y="1066800"/>
                <a:ext cx="533400" cy="1322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sp>
            <p:nvSpPr>
              <p:cNvPr id="11" name="TextBox 72"/>
              <p:cNvSpPr txBox="1">
                <a:spLocks noChangeArrowheads="1"/>
              </p:cNvSpPr>
              <p:nvPr/>
            </p:nvSpPr>
            <p:spPr bwMode="auto">
              <a:xfrm>
                <a:off x="3352800" y="1066800"/>
                <a:ext cx="838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latin typeface="Comic Sans MS" pitchFamily="66" charset="0"/>
                  </a:rPr>
                  <a:t>D</a:t>
                </a:r>
                <a:endParaRPr lang="en-US" sz="2000" b="1" dirty="0">
                  <a:latin typeface="Comic Sans MS" pitchFamily="66" charset="0"/>
                </a:endParaRPr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28800" y="3295650"/>
                <a:ext cx="238125" cy="590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cxnSp>
            <p:nvCxnSpPr>
              <p:cNvPr id="14" name="Straight Arrow Connector 13"/>
              <p:cNvCxnSpPr/>
              <p:nvPr/>
            </p:nvCxnSpPr>
            <p:spPr bwMode="auto">
              <a:xfrm rot="5400000" flipH="1" flipV="1">
                <a:off x="1983581" y="2593181"/>
                <a:ext cx="914400" cy="75723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92"/>
              <p:cNvSpPr txBox="1">
                <a:spLocks noChangeArrowheads="1"/>
              </p:cNvSpPr>
              <p:nvPr/>
            </p:nvSpPr>
            <p:spPr bwMode="auto">
              <a:xfrm>
                <a:off x="1212531" y="3429000"/>
                <a:ext cx="692469" cy="435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 smtClean="0">
                    <a:latin typeface="Comic Sans MS" pitchFamily="66" charset="0"/>
                  </a:rPr>
                  <a:t>Yj</a:t>
                </a:r>
                <a:r>
                  <a:rPr lang="en-US" sz="2000" b="1" dirty="0" smtClean="0">
                    <a:latin typeface="Comic Sans MS" pitchFamily="66" charset="0"/>
                  </a:rPr>
                  <a:t> </a:t>
                </a:r>
                <a:endParaRPr lang="en-US" sz="2000" b="1" dirty="0">
                  <a:latin typeface="Comic Sans MS" pitchFamily="66" charset="0"/>
                </a:endParaRPr>
              </a:p>
            </p:txBody>
          </p:sp>
        </p:grp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6200" y="22288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0400" y="29908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sp>
          <p:nvSpPr>
            <p:cNvPr id="41" name="TextBox 92"/>
            <p:cNvSpPr txBox="1">
              <a:spLocks noChangeArrowheads="1"/>
            </p:cNvSpPr>
            <p:nvPr/>
          </p:nvSpPr>
          <p:spPr bwMode="auto">
            <a:xfrm>
              <a:off x="533400" y="1143000"/>
              <a:ext cx="1447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Comic Sans MS" pitchFamily="66" charset="0"/>
                </a:rPr>
                <a:t>DIRECT </a:t>
              </a:r>
              <a:endParaRPr lang="en-US" sz="2000" b="1" dirty="0">
                <a:latin typeface="Comic Sans MS" pitchFamily="66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26193" y="4038600"/>
            <a:ext cx="7532007" cy="1981200"/>
            <a:chOff x="468993" y="4038600"/>
            <a:chExt cx="7532007" cy="1981200"/>
          </a:xfrm>
        </p:grpSpPr>
        <p:graphicFrame>
          <p:nvGraphicFramePr>
            <p:cNvPr id="711682" name="Object 2"/>
            <p:cNvGraphicFramePr>
              <a:graphicFrameLocks noChangeAspect="1"/>
            </p:cNvGraphicFramePr>
            <p:nvPr/>
          </p:nvGraphicFramePr>
          <p:xfrm>
            <a:off x="468993" y="4044950"/>
            <a:ext cx="2502807" cy="984250"/>
          </p:xfrm>
          <a:graphic>
            <a:graphicData uri="http://schemas.openxmlformats.org/presentationml/2006/ole">
              <p:oleObj spid="_x0000_s711682" name="Equation" r:id="rId5" imgW="1130040" imgH="444240" progId="Equation.DSMT4">
                <p:embed/>
              </p:oleObj>
            </a:graphicData>
          </a:graphic>
        </p:graphicFrame>
        <p:graphicFrame>
          <p:nvGraphicFramePr>
            <p:cNvPr id="711684" name="Object 4"/>
            <p:cNvGraphicFramePr>
              <a:graphicFrameLocks noChangeAspect="1"/>
            </p:cNvGraphicFramePr>
            <p:nvPr/>
          </p:nvGraphicFramePr>
          <p:xfrm>
            <a:off x="3951287" y="4038600"/>
            <a:ext cx="4049713" cy="1981200"/>
          </p:xfrm>
          <a:graphic>
            <a:graphicData uri="http://schemas.openxmlformats.org/presentationml/2006/ole">
              <p:oleObj spid="_x0000_s711684" name="Equation" r:id="rId6" imgW="2044440" imgH="914400" progId="Equation.DSMT4">
                <p:embed/>
              </p:oleObj>
            </a:graphicData>
          </a:graphic>
        </p:graphicFrame>
        <p:graphicFrame>
          <p:nvGraphicFramePr>
            <p:cNvPr id="711685" name="Object 5"/>
            <p:cNvGraphicFramePr>
              <a:graphicFrameLocks noChangeAspect="1"/>
            </p:cNvGraphicFramePr>
            <p:nvPr/>
          </p:nvGraphicFramePr>
          <p:xfrm>
            <a:off x="3276600" y="4311650"/>
            <a:ext cx="304800" cy="444500"/>
          </p:xfrm>
          <a:graphic>
            <a:graphicData uri="http://schemas.openxmlformats.org/presentationml/2006/ole">
              <p:oleObj spid="_x0000_s711685" name="Equation" r:id="rId7" imgW="126720" imgH="126720" progId="Equation.DSMT4">
                <p:embed/>
              </p:oleObj>
            </a:graphicData>
          </a:graphic>
        </p:graphicFrame>
      </p:grpSp>
      <p:sp>
        <p:nvSpPr>
          <p:cNvPr id="43" name="TextBox 92"/>
          <p:cNvSpPr txBox="1">
            <a:spLocks noChangeArrowheads="1"/>
          </p:cNvSpPr>
          <p:nvPr/>
        </p:nvSpPr>
        <p:spPr bwMode="auto">
          <a:xfrm>
            <a:off x="4764730" y="2190690"/>
            <a:ext cx="1178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</a:rPr>
              <a:t>S’</a:t>
            </a:r>
            <a:r>
              <a:rPr lang="en-US" sz="1600" b="1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92"/>
          <p:cNvSpPr txBox="1">
            <a:spLocks noChangeArrowheads="1"/>
          </p:cNvSpPr>
          <p:nvPr/>
        </p:nvSpPr>
        <p:spPr bwMode="auto">
          <a:xfrm>
            <a:off x="1107130" y="2343090"/>
            <a:ext cx="1178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8" name="Curved Connector 47"/>
          <p:cNvCxnSpPr/>
          <p:nvPr/>
        </p:nvCxnSpPr>
        <p:spPr bwMode="auto">
          <a:xfrm flipV="1">
            <a:off x="990600" y="2209800"/>
            <a:ext cx="762000" cy="2286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grpSp>
        <p:nvGrpSpPr>
          <p:cNvPr id="57" name="Group 56"/>
          <p:cNvGrpSpPr/>
          <p:nvPr/>
        </p:nvGrpSpPr>
        <p:grpSpPr>
          <a:xfrm>
            <a:off x="4419600" y="2133600"/>
            <a:ext cx="1143000" cy="685800"/>
            <a:chOff x="4419600" y="2133600"/>
            <a:chExt cx="1143000" cy="762000"/>
          </a:xfrm>
        </p:grpSpPr>
        <p:cxnSp>
          <p:nvCxnSpPr>
            <p:cNvPr id="54" name="Curved Connector 53"/>
            <p:cNvCxnSpPr/>
            <p:nvPr/>
          </p:nvCxnSpPr>
          <p:spPr bwMode="auto">
            <a:xfrm>
              <a:off x="4419600" y="2286000"/>
              <a:ext cx="685800" cy="6096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/>
            </a:ln>
            <a:effectLst/>
          </p:spPr>
        </p:cxnSp>
        <p:cxnSp>
          <p:nvCxnSpPr>
            <p:cNvPr id="56" name="Curved Connector 55"/>
            <p:cNvCxnSpPr/>
            <p:nvPr/>
          </p:nvCxnSpPr>
          <p:spPr bwMode="auto">
            <a:xfrm rot="5400000" flipH="1" flipV="1">
              <a:off x="4953000" y="2286000"/>
              <a:ext cx="762000" cy="4572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58" name="Rectangle 57"/>
          <p:cNvSpPr/>
          <p:nvPr/>
        </p:nvSpPr>
        <p:spPr>
          <a:xfrm>
            <a:off x="609600" y="5269468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Comic Sans MS" pitchFamily="66" charset="0"/>
                <a:ea typeface="ＭＳ Ｐゴシック" pitchFamily="34" charset="-128"/>
              </a:rPr>
              <a:t>Ψ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(Y</a:t>
            </a:r>
            <a:r>
              <a:rPr lang="en-US" sz="2000" dirty="0" smtClean="0">
                <a:latin typeface="Comic Sans MS" pitchFamily="66" charset="0"/>
                <a:ea typeface="ＭＳ Ｐゴシック" pitchFamily="34" charset="-128"/>
              </a:rPr>
              <a:t>i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) = </a:t>
            </a:r>
            <a:r>
              <a:rPr lang="el-GR" sz="2400" dirty="0" smtClean="0">
                <a:latin typeface="Comic Sans MS" pitchFamily="66" charset="0"/>
                <a:ea typeface="ＭＳ Ｐゴシック" pitchFamily="34" charset="-128"/>
              </a:rPr>
              <a:t>Ψ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(</a:t>
            </a:r>
            <a:r>
              <a:rPr lang="en-US" sz="2400" dirty="0" err="1" smtClean="0">
                <a:latin typeface="Comic Sans MS" pitchFamily="66" charset="0"/>
                <a:ea typeface="ＭＳ Ｐゴシック" pitchFamily="34" charset="-128"/>
              </a:rPr>
              <a:t>Y</a:t>
            </a:r>
            <a:r>
              <a:rPr lang="en-US" sz="2000" dirty="0" err="1" smtClean="0">
                <a:latin typeface="Comic Sans MS" pitchFamily="66" charset="0"/>
                <a:ea typeface="ＭＳ Ｐゴシック" pitchFamily="34" charset="-128"/>
              </a:rPr>
              <a:t>j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) = </a:t>
            </a:r>
            <a:r>
              <a:rPr lang="el-GR" sz="2400" dirty="0" smtClean="0">
                <a:latin typeface="Comic Sans MS" pitchFamily="66" charset="0"/>
                <a:ea typeface="ＭＳ Ｐゴシック" pitchFamily="34" charset="-128"/>
              </a:rPr>
              <a:t>μ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 (bits/symbol)</a:t>
            </a:r>
            <a:endParaRPr lang="en-US" sz="2400" dirty="0"/>
          </a:p>
        </p:txBody>
      </p:sp>
      <p:cxnSp>
        <p:nvCxnSpPr>
          <p:cNvPr id="49" name="Straight Arrow Connector 48"/>
          <p:cNvCxnSpPr/>
          <p:nvPr/>
        </p:nvCxnSpPr>
        <p:spPr bwMode="auto">
          <a:xfrm rot="16200000" flipV="1">
            <a:off x="5372100" y="3086100"/>
            <a:ext cx="6096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50" name="TextBox 92"/>
          <p:cNvSpPr txBox="1">
            <a:spLocks noChangeArrowheads="1"/>
          </p:cNvSpPr>
          <p:nvPr/>
        </p:nvSpPr>
        <p:spPr bwMode="auto">
          <a:xfrm>
            <a:off x="5562600" y="3562290"/>
            <a:ext cx="2474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Bottleneck link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76828" y="4262735"/>
            <a:ext cx="5613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1-)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3" name="TextBox 92"/>
          <p:cNvSpPr txBox="1">
            <a:spLocks noChangeArrowheads="1"/>
          </p:cNvSpPr>
          <p:nvPr/>
        </p:nvSpPr>
        <p:spPr bwMode="auto">
          <a:xfrm>
            <a:off x="4536130" y="478971"/>
            <a:ext cx="14074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CASE 1: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3962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Comic Sans MS" pitchFamily="66" charset="0"/>
              </a:rPr>
              <a:t>Proof of Proposition 1</a:t>
            </a:r>
            <a:r>
              <a:rPr lang="en-US" sz="2800" dirty="0" smtClean="0">
                <a:latin typeface="Comic Sans MS" pitchFamily="66" charset="0"/>
              </a:rPr>
              <a:t>:</a:t>
            </a:r>
            <a:endParaRPr lang="en-US" sz="2800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rot="5400000">
            <a:off x="1981200" y="2590800"/>
            <a:ext cx="304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10800000">
            <a:off x="2362201" y="2057400"/>
            <a:ext cx="838201" cy="3048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0" idx="2"/>
          </p:cNvCxnSpPr>
          <p:nvPr/>
        </p:nvCxnSpPr>
        <p:spPr bwMode="auto">
          <a:xfrm rot="16200000" flipV="1">
            <a:off x="2063166" y="2367965"/>
            <a:ext cx="689977" cy="517693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46"/>
          <p:cNvGrpSpPr/>
          <p:nvPr/>
        </p:nvGrpSpPr>
        <p:grpSpPr>
          <a:xfrm>
            <a:off x="3733800" y="990600"/>
            <a:ext cx="3352801" cy="2819400"/>
            <a:chOff x="4762499" y="990600"/>
            <a:chExt cx="4191000" cy="281940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7800" y="1971675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cxnSp>
          <p:nvCxnSpPr>
            <p:cNvPr id="22" name="Straight Arrow Connector 21"/>
            <p:cNvCxnSpPr>
              <a:endCxn id="26" idx="0"/>
            </p:cNvCxnSpPr>
            <p:nvPr/>
          </p:nvCxnSpPr>
          <p:spPr bwMode="auto">
            <a:xfrm>
              <a:off x="5486400" y="2533650"/>
              <a:ext cx="957263" cy="68580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92"/>
            <p:cNvSpPr txBox="1">
              <a:spLocks noChangeArrowheads="1"/>
            </p:cNvSpPr>
            <p:nvPr/>
          </p:nvSpPr>
          <p:spPr bwMode="auto">
            <a:xfrm>
              <a:off x="4762499" y="2438400"/>
              <a:ext cx="68103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Comic Sans MS" pitchFamily="66" charset="0"/>
                </a:rPr>
                <a:t>Yi </a:t>
              </a:r>
              <a:endParaRPr lang="en-US" sz="2000" b="1" dirty="0">
                <a:latin typeface="Comic Sans MS" pitchFamily="66" charset="0"/>
              </a:endParaRPr>
            </a:p>
          </p:txBody>
        </p:sp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9000" y="990600"/>
              <a:ext cx="533400" cy="1322231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sp>
          <p:nvSpPr>
            <p:cNvPr id="25" name="TextBox 72"/>
            <p:cNvSpPr txBox="1">
              <a:spLocks noChangeArrowheads="1"/>
            </p:cNvSpPr>
            <p:nvPr/>
          </p:nvSpPr>
          <p:spPr bwMode="auto">
            <a:xfrm>
              <a:off x="7848600" y="990600"/>
              <a:ext cx="838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Comic Sans MS" pitchFamily="66" charset="0"/>
                </a:rPr>
                <a:t>D</a:t>
              </a:r>
              <a:endParaRPr lang="en-US" sz="2000" b="1" dirty="0">
                <a:latin typeface="Comic Sans MS" pitchFamily="66" charset="0"/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32194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cxnSp>
          <p:nvCxnSpPr>
            <p:cNvPr id="27" name="Straight Arrow Connector 26"/>
            <p:cNvCxnSpPr/>
            <p:nvPr/>
          </p:nvCxnSpPr>
          <p:spPr bwMode="auto">
            <a:xfrm rot="5400000" flipH="1" flipV="1">
              <a:off x="6479381" y="2516981"/>
              <a:ext cx="914400" cy="75723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92"/>
            <p:cNvSpPr txBox="1">
              <a:spLocks noChangeArrowheads="1"/>
            </p:cNvSpPr>
            <p:nvPr/>
          </p:nvSpPr>
          <p:spPr bwMode="auto">
            <a:xfrm>
              <a:off x="5619749" y="3352800"/>
              <a:ext cx="7810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err="1" smtClean="0">
                  <a:latin typeface="Comic Sans MS" pitchFamily="66" charset="0"/>
                </a:rPr>
                <a:t>Yj</a:t>
              </a:r>
              <a:r>
                <a:rPr lang="en-US" sz="2000" b="1" dirty="0" smtClean="0">
                  <a:latin typeface="Comic Sans MS" pitchFamily="66" charset="0"/>
                </a:rPr>
                <a:t> </a:t>
              </a:r>
              <a:endParaRPr lang="en-US" sz="2000" b="1" dirty="0">
                <a:latin typeface="Comic Sans MS" pitchFamily="66" charset="0"/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5374" y="21526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cxnSp>
          <p:nvCxnSpPr>
            <p:cNvPr id="37" name="Straight Arrow Connector 36"/>
            <p:cNvCxnSpPr/>
            <p:nvPr/>
          </p:nvCxnSpPr>
          <p:spPr bwMode="auto">
            <a:xfrm rot="10800000">
              <a:off x="7734299" y="2133600"/>
              <a:ext cx="1066800" cy="38100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05775" y="28384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cxnSp>
          <p:nvCxnSpPr>
            <p:cNvPr id="39" name="Straight Arrow Connector 38"/>
            <p:cNvCxnSpPr/>
            <p:nvPr/>
          </p:nvCxnSpPr>
          <p:spPr bwMode="auto">
            <a:xfrm rot="16200000" flipV="1">
              <a:off x="7385766" y="2394665"/>
              <a:ext cx="887569" cy="723901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43"/>
          <p:cNvGrpSpPr/>
          <p:nvPr/>
        </p:nvGrpSpPr>
        <p:grpSpPr>
          <a:xfrm>
            <a:off x="362579" y="1066800"/>
            <a:ext cx="3066422" cy="2590800"/>
            <a:chOff x="358375" y="1066800"/>
            <a:chExt cx="3765950" cy="2819400"/>
          </a:xfrm>
        </p:grpSpPr>
        <p:grpSp>
          <p:nvGrpSpPr>
            <p:cNvPr id="15" name="Group 18"/>
            <p:cNvGrpSpPr/>
            <p:nvPr/>
          </p:nvGrpSpPr>
          <p:grpSpPr>
            <a:xfrm>
              <a:off x="358375" y="1066800"/>
              <a:ext cx="3375425" cy="2819400"/>
              <a:chOff x="815575" y="1066800"/>
              <a:chExt cx="3375425" cy="2819400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95350" y="2047875"/>
                <a:ext cx="238125" cy="590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1300162" y="2057400"/>
                <a:ext cx="1290638" cy="24765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92"/>
              <p:cNvSpPr txBox="1">
                <a:spLocks noChangeArrowheads="1"/>
              </p:cNvSpPr>
              <p:nvPr/>
            </p:nvSpPr>
            <p:spPr bwMode="auto">
              <a:xfrm>
                <a:off x="815575" y="2667000"/>
                <a:ext cx="958455" cy="435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latin typeface="Comic Sans MS" pitchFamily="66" charset="0"/>
                  </a:rPr>
                  <a:t>Yi </a:t>
                </a:r>
                <a:endParaRPr lang="en-US" sz="2000" b="1" dirty="0">
                  <a:latin typeface="Comic Sans MS" pitchFamily="66" charset="0"/>
                </a:endParaRPr>
              </a:p>
            </p:txBody>
          </p:sp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43200" y="1066800"/>
                <a:ext cx="533400" cy="1322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sp>
            <p:nvSpPr>
              <p:cNvPr id="11" name="TextBox 72"/>
              <p:cNvSpPr txBox="1">
                <a:spLocks noChangeArrowheads="1"/>
              </p:cNvSpPr>
              <p:nvPr/>
            </p:nvSpPr>
            <p:spPr bwMode="auto">
              <a:xfrm>
                <a:off x="3352800" y="1066800"/>
                <a:ext cx="838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latin typeface="Comic Sans MS" pitchFamily="66" charset="0"/>
                  </a:rPr>
                  <a:t>D</a:t>
                </a:r>
                <a:endParaRPr lang="en-US" sz="2000" b="1" dirty="0">
                  <a:latin typeface="Comic Sans MS" pitchFamily="66" charset="0"/>
                </a:endParaRPr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28800" y="3295650"/>
                <a:ext cx="238125" cy="590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cxnSp>
            <p:nvCxnSpPr>
              <p:cNvPr id="14" name="Straight Arrow Connector 13"/>
              <p:cNvCxnSpPr/>
              <p:nvPr/>
            </p:nvCxnSpPr>
            <p:spPr bwMode="auto">
              <a:xfrm rot="5400000" flipH="1" flipV="1">
                <a:off x="1983581" y="2593181"/>
                <a:ext cx="914400" cy="75723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92"/>
              <p:cNvSpPr txBox="1">
                <a:spLocks noChangeArrowheads="1"/>
              </p:cNvSpPr>
              <p:nvPr/>
            </p:nvSpPr>
            <p:spPr bwMode="auto">
              <a:xfrm>
                <a:off x="1212531" y="3429000"/>
                <a:ext cx="692469" cy="435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 smtClean="0">
                    <a:latin typeface="Comic Sans MS" pitchFamily="66" charset="0"/>
                  </a:rPr>
                  <a:t>Yj</a:t>
                </a:r>
                <a:r>
                  <a:rPr lang="en-US" sz="2000" b="1" dirty="0" smtClean="0">
                    <a:latin typeface="Comic Sans MS" pitchFamily="66" charset="0"/>
                  </a:rPr>
                  <a:t> </a:t>
                </a:r>
                <a:endParaRPr lang="en-US" sz="2000" b="1" dirty="0">
                  <a:latin typeface="Comic Sans MS" pitchFamily="66" charset="0"/>
                </a:endParaRPr>
              </a:p>
            </p:txBody>
          </p:sp>
        </p:grp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6200" y="22288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0400" y="29908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sp>
          <p:nvSpPr>
            <p:cNvPr id="41" name="TextBox 92"/>
            <p:cNvSpPr txBox="1">
              <a:spLocks noChangeArrowheads="1"/>
            </p:cNvSpPr>
            <p:nvPr/>
          </p:nvSpPr>
          <p:spPr bwMode="auto">
            <a:xfrm>
              <a:off x="533400" y="1143000"/>
              <a:ext cx="1447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Comic Sans MS" pitchFamily="66" charset="0"/>
                </a:rPr>
                <a:t>DIRECT </a:t>
              </a:r>
              <a:endParaRPr lang="en-US" sz="2000" b="1" dirty="0">
                <a:latin typeface="Comic Sans MS" pitchFamily="66" charset="0"/>
              </a:endParaRPr>
            </a:p>
          </p:txBody>
        </p:sp>
      </p:grpSp>
      <p:sp>
        <p:nvSpPr>
          <p:cNvPr id="43" name="TextBox 92"/>
          <p:cNvSpPr txBox="1">
            <a:spLocks noChangeArrowheads="1"/>
          </p:cNvSpPr>
          <p:nvPr/>
        </p:nvSpPr>
        <p:spPr bwMode="auto">
          <a:xfrm>
            <a:off x="4764730" y="2190690"/>
            <a:ext cx="1178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</a:rPr>
              <a:t>S’</a:t>
            </a:r>
            <a:r>
              <a:rPr lang="en-US" sz="1600" b="1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92"/>
          <p:cNvSpPr txBox="1">
            <a:spLocks noChangeArrowheads="1"/>
          </p:cNvSpPr>
          <p:nvPr/>
        </p:nvSpPr>
        <p:spPr bwMode="auto">
          <a:xfrm>
            <a:off x="1107130" y="2343090"/>
            <a:ext cx="1178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8" name="Curved Connector 47"/>
          <p:cNvCxnSpPr/>
          <p:nvPr/>
        </p:nvCxnSpPr>
        <p:spPr bwMode="auto">
          <a:xfrm flipV="1">
            <a:off x="990600" y="2209800"/>
            <a:ext cx="762000" cy="2286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grpSp>
        <p:nvGrpSpPr>
          <p:cNvPr id="16" name="Group 56"/>
          <p:cNvGrpSpPr/>
          <p:nvPr/>
        </p:nvGrpSpPr>
        <p:grpSpPr>
          <a:xfrm>
            <a:off x="4419600" y="2133600"/>
            <a:ext cx="1143000" cy="685800"/>
            <a:chOff x="4419600" y="2133600"/>
            <a:chExt cx="1143000" cy="762000"/>
          </a:xfrm>
        </p:grpSpPr>
        <p:cxnSp>
          <p:nvCxnSpPr>
            <p:cNvPr id="54" name="Curved Connector 53"/>
            <p:cNvCxnSpPr/>
            <p:nvPr/>
          </p:nvCxnSpPr>
          <p:spPr bwMode="auto">
            <a:xfrm>
              <a:off x="4419600" y="2286000"/>
              <a:ext cx="685800" cy="6096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/>
            </a:ln>
            <a:effectLst/>
          </p:spPr>
        </p:cxnSp>
        <p:cxnSp>
          <p:nvCxnSpPr>
            <p:cNvPr id="56" name="Curved Connector 55"/>
            <p:cNvCxnSpPr/>
            <p:nvPr/>
          </p:nvCxnSpPr>
          <p:spPr bwMode="auto">
            <a:xfrm rot="5400000" flipH="1" flipV="1">
              <a:off x="4953000" y="2286000"/>
              <a:ext cx="762000" cy="4572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graphicFrame>
        <p:nvGraphicFramePr>
          <p:cNvPr id="711684" name="Object 4"/>
          <p:cNvGraphicFramePr>
            <a:graphicFrameLocks noChangeAspect="1"/>
          </p:cNvGraphicFramePr>
          <p:nvPr/>
        </p:nvGraphicFramePr>
        <p:xfrm>
          <a:off x="4344988" y="4191000"/>
          <a:ext cx="2817812" cy="963613"/>
        </p:xfrm>
        <a:graphic>
          <a:graphicData uri="http://schemas.openxmlformats.org/presentationml/2006/ole">
            <p:oleObj spid="_x0000_s1513475" name="Equation" r:id="rId5" imgW="1422360" imgH="444240" progId="Equation.DSMT4">
              <p:embed/>
            </p:oleObj>
          </a:graphicData>
        </a:graphic>
      </p:graphicFrame>
      <p:cxnSp>
        <p:nvCxnSpPr>
          <p:cNvPr id="46" name="Straight Arrow Connector 45"/>
          <p:cNvCxnSpPr/>
          <p:nvPr/>
        </p:nvCxnSpPr>
        <p:spPr bwMode="auto">
          <a:xfrm rot="16200000" flipV="1">
            <a:off x="5372100" y="3086100"/>
            <a:ext cx="6096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49" name="TextBox 92"/>
          <p:cNvSpPr txBox="1">
            <a:spLocks noChangeArrowheads="1"/>
          </p:cNvSpPr>
          <p:nvPr/>
        </p:nvSpPr>
        <p:spPr bwMode="auto">
          <a:xfrm>
            <a:off x="5562600" y="3562290"/>
            <a:ext cx="2474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Bottleneck link</a:t>
            </a:r>
            <a:endParaRPr lang="en-US" sz="2000" b="1" dirty="0">
              <a:latin typeface="Comic Sans MS" pitchFamily="66" charset="0"/>
            </a:endParaRPr>
          </a:p>
        </p:txBody>
      </p:sp>
      <p:graphicFrame>
        <p:nvGraphicFramePr>
          <p:cNvPr id="1513479" name="Object 7"/>
          <p:cNvGraphicFramePr>
            <a:graphicFrameLocks noChangeAspect="1"/>
          </p:cNvGraphicFramePr>
          <p:nvPr/>
        </p:nvGraphicFramePr>
        <p:xfrm>
          <a:off x="4518025" y="5351463"/>
          <a:ext cx="2314575" cy="523875"/>
        </p:xfrm>
        <a:graphic>
          <a:graphicData uri="http://schemas.openxmlformats.org/presentationml/2006/ole">
            <p:oleObj spid="_x0000_s1513479" name="Equation" r:id="rId6" imgW="1168200" imgH="241200" progId="Equation.DSMT4">
              <p:embed/>
            </p:oleObj>
          </a:graphicData>
        </a:graphic>
      </p:graphicFrame>
      <p:sp>
        <p:nvSpPr>
          <p:cNvPr id="50" name="Rectangle 49"/>
          <p:cNvSpPr/>
          <p:nvPr/>
        </p:nvSpPr>
        <p:spPr>
          <a:xfrm>
            <a:off x="3810000" y="5329535"/>
            <a:ext cx="5613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-)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TextBox 92"/>
          <p:cNvSpPr txBox="1">
            <a:spLocks noChangeArrowheads="1"/>
          </p:cNvSpPr>
          <p:nvPr/>
        </p:nvSpPr>
        <p:spPr bwMode="auto">
          <a:xfrm>
            <a:off x="4536130" y="478971"/>
            <a:ext cx="14074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CASE 1: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3962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Comic Sans MS" pitchFamily="66" charset="0"/>
              </a:rPr>
              <a:t>Proof of Proposition 1</a:t>
            </a:r>
            <a:r>
              <a:rPr lang="en-US" sz="2800" dirty="0" smtClean="0">
                <a:latin typeface="Comic Sans MS" pitchFamily="66" charset="0"/>
              </a:rPr>
              <a:t>:</a:t>
            </a:r>
            <a:endParaRPr lang="en-US" sz="2800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rot="5400000">
            <a:off x="1981200" y="2590800"/>
            <a:ext cx="304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10800000">
            <a:off x="2362201" y="2057400"/>
            <a:ext cx="838201" cy="3048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0" idx="2"/>
          </p:cNvCxnSpPr>
          <p:nvPr/>
        </p:nvCxnSpPr>
        <p:spPr bwMode="auto">
          <a:xfrm rot="16200000" flipV="1">
            <a:off x="2063166" y="2367965"/>
            <a:ext cx="689977" cy="517693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oup 46"/>
          <p:cNvGrpSpPr/>
          <p:nvPr/>
        </p:nvGrpSpPr>
        <p:grpSpPr>
          <a:xfrm>
            <a:off x="3733800" y="990600"/>
            <a:ext cx="3352801" cy="2819400"/>
            <a:chOff x="4762499" y="990600"/>
            <a:chExt cx="4191000" cy="281940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7800" y="1971675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cxnSp>
          <p:nvCxnSpPr>
            <p:cNvPr id="22" name="Straight Arrow Connector 21"/>
            <p:cNvCxnSpPr>
              <a:endCxn id="26" idx="0"/>
            </p:cNvCxnSpPr>
            <p:nvPr/>
          </p:nvCxnSpPr>
          <p:spPr bwMode="auto">
            <a:xfrm>
              <a:off x="5486400" y="2533650"/>
              <a:ext cx="957263" cy="68580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92"/>
            <p:cNvSpPr txBox="1">
              <a:spLocks noChangeArrowheads="1"/>
            </p:cNvSpPr>
            <p:nvPr/>
          </p:nvSpPr>
          <p:spPr bwMode="auto">
            <a:xfrm>
              <a:off x="4762499" y="2438400"/>
              <a:ext cx="68103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Comic Sans MS" pitchFamily="66" charset="0"/>
                </a:rPr>
                <a:t>Yi </a:t>
              </a:r>
              <a:endParaRPr lang="en-US" sz="2000" b="1" dirty="0">
                <a:latin typeface="Comic Sans MS" pitchFamily="66" charset="0"/>
              </a:endParaRPr>
            </a:p>
          </p:txBody>
        </p:sp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9000" y="990600"/>
              <a:ext cx="533400" cy="1322231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sp>
          <p:nvSpPr>
            <p:cNvPr id="25" name="TextBox 72"/>
            <p:cNvSpPr txBox="1">
              <a:spLocks noChangeArrowheads="1"/>
            </p:cNvSpPr>
            <p:nvPr/>
          </p:nvSpPr>
          <p:spPr bwMode="auto">
            <a:xfrm>
              <a:off x="7848600" y="990600"/>
              <a:ext cx="838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Comic Sans MS" pitchFamily="66" charset="0"/>
                </a:rPr>
                <a:t>D</a:t>
              </a:r>
              <a:endParaRPr lang="en-US" sz="2000" b="1" dirty="0">
                <a:latin typeface="Comic Sans MS" pitchFamily="66" charset="0"/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32194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cxnSp>
          <p:nvCxnSpPr>
            <p:cNvPr id="27" name="Straight Arrow Connector 26"/>
            <p:cNvCxnSpPr/>
            <p:nvPr/>
          </p:nvCxnSpPr>
          <p:spPr bwMode="auto">
            <a:xfrm rot="5400000" flipH="1" flipV="1">
              <a:off x="6479381" y="2516981"/>
              <a:ext cx="914400" cy="75723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92"/>
            <p:cNvSpPr txBox="1">
              <a:spLocks noChangeArrowheads="1"/>
            </p:cNvSpPr>
            <p:nvPr/>
          </p:nvSpPr>
          <p:spPr bwMode="auto">
            <a:xfrm>
              <a:off x="5619749" y="3352800"/>
              <a:ext cx="7810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err="1" smtClean="0">
                  <a:latin typeface="Comic Sans MS" pitchFamily="66" charset="0"/>
                </a:rPr>
                <a:t>Yj</a:t>
              </a:r>
              <a:r>
                <a:rPr lang="en-US" sz="2000" b="1" dirty="0" smtClean="0">
                  <a:latin typeface="Comic Sans MS" pitchFamily="66" charset="0"/>
                </a:rPr>
                <a:t> </a:t>
              </a:r>
              <a:endParaRPr lang="en-US" sz="2000" b="1" dirty="0">
                <a:latin typeface="Comic Sans MS" pitchFamily="66" charset="0"/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5374" y="21526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cxnSp>
          <p:nvCxnSpPr>
            <p:cNvPr id="37" name="Straight Arrow Connector 36"/>
            <p:cNvCxnSpPr/>
            <p:nvPr/>
          </p:nvCxnSpPr>
          <p:spPr bwMode="auto">
            <a:xfrm rot="10800000">
              <a:off x="7734299" y="2133600"/>
              <a:ext cx="1066800" cy="38100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05775" y="28384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cxnSp>
          <p:nvCxnSpPr>
            <p:cNvPr id="39" name="Straight Arrow Connector 38"/>
            <p:cNvCxnSpPr/>
            <p:nvPr/>
          </p:nvCxnSpPr>
          <p:spPr bwMode="auto">
            <a:xfrm rot="16200000" flipV="1">
              <a:off x="7385766" y="2394665"/>
              <a:ext cx="887569" cy="723901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43"/>
          <p:cNvGrpSpPr/>
          <p:nvPr/>
        </p:nvGrpSpPr>
        <p:grpSpPr>
          <a:xfrm>
            <a:off x="362579" y="1066800"/>
            <a:ext cx="3066422" cy="2590800"/>
            <a:chOff x="358375" y="1066800"/>
            <a:chExt cx="3765950" cy="2819400"/>
          </a:xfrm>
        </p:grpSpPr>
        <p:grpSp>
          <p:nvGrpSpPr>
            <p:cNvPr id="16" name="Group 18"/>
            <p:cNvGrpSpPr/>
            <p:nvPr/>
          </p:nvGrpSpPr>
          <p:grpSpPr>
            <a:xfrm>
              <a:off x="358375" y="1066800"/>
              <a:ext cx="3375425" cy="2819400"/>
              <a:chOff x="815575" y="1066800"/>
              <a:chExt cx="3375425" cy="2819400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95350" y="2047875"/>
                <a:ext cx="238125" cy="590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1300162" y="2057400"/>
                <a:ext cx="1290638" cy="24765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92"/>
              <p:cNvSpPr txBox="1">
                <a:spLocks noChangeArrowheads="1"/>
              </p:cNvSpPr>
              <p:nvPr/>
            </p:nvSpPr>
            <p:spPr bwMode="auto">
              <a:xfrm>
                <a:off x="815575" y="2667000"/>
                <a:ext cx="958455" cy="435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latin typeface="Comic Sans MS" pitchFamily="66" charset="0"/>
                  </a:rPr>
                  <a:t>Yi </a:t>
                </a:r>
                <a:endParaRPr lang="en-US" sz="2000" b="1" dirty="0">
                  <a:latin typeface="Comic Sans MS" pitchFamily="66" charset="0"/>
                </a:endParaRPr>
              </a:p>
            </p:txBody>
          </p:sp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43200" y="1066800"/>
                <a:ext cx="533400" cy="1322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sp>
            <p:nvSpPr>
              <p:cNvPr id="11" name="TextBox 72"/>
              <p:cNvSpPr txBox="1">
                <a:spLocks noChangeArrowheads="1"/>
              </p:cNvSpPr>
              <p:nvPr/>
            </p:nvSpPr>
            <p:spPr bwMode="auto">
              <a:xfrm>
                <a:off x="3352800" y="1066800"/>
                <a:ext cx="838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latin typeface="Comic Sans MS" pitchFamily="66" charset="0"/>
                  </a:rPr>
                  <a:t>D</a:t>
                </a:r>
                <a:endParaRPr lang="en-US" sz="2000" b="1" dirty="0">
                  <a:latin typeface="Comic Sans MS" pitchFamily="66" charset="0"/>
                </a:endParaRPr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28800" y="3295650"/>
                <a:ext cx="238125" cy="590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cxnSp>
            <p:nvCxnSpPr>
              <p:cNvPr id="14" name="Straight Arrow Connector 13"/>
              <p:cNvCxnSpPr/>
              <p:nvPr/>
            </p:nvCxnSpPr>
            <p:spPr bwMode="auto">
              <a:xfrm rot="5400000" flipH="1" flipV="1">
                <a:off x="1983581" y="2593181"/>
                <a:ext cx="914400" cy="75723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92"/>
              <p:cNvSpPr txBox="1">
                <a:spLocks noChangeArrowheads="1"/>
              </p:cNvSpPr>
              <p:nvPr/>
            </p:nvSpPr>
            <p:spPr bwMode="auto">
              <a:xfrm>
                <a:off x="1212531" y="3429000"/>
                <a:ext cx="692469" cy="435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 smtClean="0">
                    <a:latin typeface="Comic Sans MS" pitchFamily="66" charset="0"/>
                  </a:rPr>
                  <a:t>Yj</a:t>
                </a:r>
                <a:r>
                  <a:rPr lang="en-US" sz="2000" b="1" dirty="0" smtClean="0">
                    <a:latin typeface="Comic Sans MS" pitchFamily="66" charset="0"/>
                  </a:rPr>
                  <a:t> </a:t>
                </a:r>
                <a:endParaRPr lang="en-US" sz="2000" b="1" dirty="0">
                  <a:latin typeface="Comic Sans MS" pitchFamily="66" charset="0"/>
                </a:endParaRPr>
              </a:p>
            </p:txBody>
          </p:sp>
        </p:grp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6200" y="22288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0400" y="29908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sp>
          <p:nvSpPr>
            <p:cNvPr id="41" name="TextBox 92"/>
            <p:cNvSpPr txBox="1">
              <a:spLocks noChangeArrowheads="1"/>
            </p:cNvSpPr>
            <p:nvPr/>
          </p:nvSpPr>
          <p:spPr bwMode="auto">
            <a:xfrm>
              <a:off x="533400" y="1143000"/>
              <a:ext cx="1447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Comic Sans MS" pitchFamily="66" charset="0"/>
                </a:rPr>
                <a:t>DIRECT </a:t>
              </a:r>
              <a:endParaRPr lang="en-US" sz="2000" b="1" dirty="0">
                <a:latin typeface="Comic Sans MS" pitchFamily="66" charset="0"/>
              </a:endParaRPr>
            </a:p>
          </p:txBody>
        </p:sp>
      </p:grpSp>
      <p:sp>
        <p:nvSpPr>
          <p:cNvPr id="40" name="TextBox 92"/>
          <p:cNvSpPr txBox="1">
            <a:spLocks noChangeArrowheads="1"/>
          </p:cNvSpPr>
          <p:nvPr/>
        </p:nvSpPr>
        <p:spPr bwMode="auto">
          <a:xfrm>
            <a:off x="1107130" y="2343090"/>
            <a:ext cx="1178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419600" y="2133600"/>
            <a:ext cx="1143000" cy="762000"/>
            <a:chOff x="4419600" y="2133600"/>
            <a:chExt cx="1143000" cy="762000"/>
          </a:xfrm>
        </p:grpSpPr>
        <p:cxnSp>
          <p:nvCxnSpPr>
            <p:cNvPr id="44" name="Curved Connector 43"/>
            <p:cNvCxnSpPr/>
            <p:nvPr/>
          </p:nvCxnSpPr>
          <p:spPr bwMode="auto">
            <a:xfrm>
              <a:off x="4419600" y="2286000"/>
              <a:ext cx="685800" cy="6096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/>
            </a:ln>
            <a:effectLst/>
          </p:spPr>
        </p:cxnSp>
        <p:cxnSp>
          <p:nvCxnSpPr>
            <p:cNvPr id="45" name="Curved Connector 44"/>
            <p:cNvCxnSpPr/>
            <p:nvPr/>
          </p:nvCxnSpPr>
          <p:spPr bwMode="auto">
            <a:xfrm rot="5400000" flipH="1" flipV="1">
              <a:off x="4953000" y="2286000"/>
              <a:ext cx="762000" cy="4572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46" name="TextBox 92"/>
          <p:cNvSpPr txBox="1">
            <a:spLocks noChangeArrowheads="1"/>
          </p:cNvSpPr>
          <p:nvPr/>
        </p:nvSpPr>
        <p:spPr bwMode="auto">
          <a:xfrm>
            <a:off x="4764730" y="2190690"/>
            <a:ext cx="1178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</a:rPr>
              <a:t>S’</a:t>
            </a:r>
            <a:r>
              <a:rPr lang="en-US" sz="1600" b="1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7" name="Curved Connector 46"/>
          <p:cNvCxnSpPr/>
          <p:nvPr/>
        </p:nvCxnSpPr>
        <p:spPr bwMode="auto">
          <a:xfrm flipV="1">
            <a:off x="990600" y="2209800"/>
            <a:ext cx="762000" cy="2286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grpSp>
        <p:nvGrpSpPr>
          <p:cNvPr id="49" name="Group 48"/>
          <p:cNvGrpSpPr/>
          <p:nvPr/>
        </p:nvGrpSpPr>
        <p:grpSpPr>
          <a:xfrm>
            <a:off x="2063750" y="4724402"/>
            <a:ext cx="6699250" cy="1014501"/>
            <a:chOff x="2444750" y="4021138"/>
            <a:chExt cx="8097370" cy="1301750"/>
          </a:xfrm>
        </p:grpSpPr>
        <p:graphicFrame>
          <p:nvGraphicFramePr>
            <p:cNvPr id="712709" name="Object 5"/>
            <p:cNvGraphicFramePr>
              <a:graphicFrameLocks noChangeAspect="1"/>
            </p:cNvGraphicFramePr>
            <p:nvPr/>
          </p:nvGraphicFramePr>
          <p:xfrm>
            <a:off x="6503512" y="4429906"/>
            <a:ext cx="4038608" cy="736600"/>
          </p:xfrm>
          <a:graphic>
            <a:graphicData uri="http://schemas.openxmlformats.org/presentationml/2006/ole">
              <p:oleObj spid="_x0000_s712709" name="Equation" r:id="rId5" imgW="1422360" imgH="241200" progId="Equation.DSMT4">
                <p:embed/>
              </p:oleObj>
            </a:graphicData>
          </a:graphic>
        </p:graphicFrame>
        <p:graphicFrame>
          <p:nvGraphicFramePr>
            <p:cNvPr id="712711" name="Object 7"/>
            <p:cNvGraphicFramePr>
              <a:graphicFrameLocks noChangeAspect="1"/>
            </p:cNvGraphicFramePr>
            <p:nvPr/>
          </p:nvGraphicFramePr>
          <p:xfrm>
            <a:off x="2444750" y="4021138"/>
            <a:ext cx="4079875" cy="1301750"/>
          </p:xfrm>
          <a:graphic>
            <a:graphicData uri="http://schemas.openxmlformats.org/presentationml/2006/ole">
              <p:oleObj spid="_x0000_s712711" name="Equation" r:id="rId6" imgW="1473120" imgH="469800" progId="Equation.DSMT4">
                <p:embed/>
              </p:oleObj>
            </a:graphicData>
          </a:graphic>
        </p:graphicFrame>
      </p:grpSp>
      <p:sp>
        <p:nvSpPr>
          <p:cNvPr id="48" name="Rectangle 47"/>
          <p:cNvSpPr/>
          <p:nvPr/>
        </p:nvSpPr>
        <p:spPr>
          <a:xfrm>
            <a:off x="228600" y="4114800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Therefore, if </a:t>
            </a:r>
            <a:endParaRPr lang="en-US" sz="2400" dirty="0"/>
          </a:p>
        </p:txBody>
      </p:sp>
      <p:graphicFrame>
        <p:nvGraphicFramePr>
          <p:cNvPr id="712712" name="Object 8"/>
          <p:cNvGraphicFramePr>
            <a:graphicFrameLocks noChangeAspect="1"/>
          </p:cNvGraphicFramePr>
          <p:nvPr/>
        </p:nvGraphicFramePr>
        <p:xfrm>
          <a:off x="2409825" y="4114800"/>
          <a:ext cx="2314575" cy="523875"/>
        </p:xfrm>
        <a:graphic>
          <a:graphicData uri="http://schemas.openxmlformats.org/presentationml/2006/ole">
            <p:oleObj spid="_x0000_s712712" name="Equation" r:id="rId7" imgW="1168200" imgH="241200" progId="Equation.DSMT4">
              <p:embed/>
            </p:oleObj>
          </a:graphicData>
        </a:graphic>
      </p:graphicFrame>
      <p:sp>
        <p:nvSpPr>
          <p:cNvPr id="50" name="Rectangle 49"/>
          <p:cNvSpPr/>
          <p:nvPr/>
        </p:nvSpPr>
        <p:spPr>
          <a:xfrm>
            <a:off x="1143000" y="5024735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and</a:t>
            </a:r>
            <a:endParaRPr lang="en-US" sz="2400" dirty="0"/>
          </a:p>
        </p:txBody>
      </p:sp>
      <p:cxnSp>
        <p:nvCxnSpPr>
          <p:cNvPr id="51" name="Straight Arrow Connector 50"/>
          <p:cNvCxnSpPr/>
          <p:nvPr/>
        </p:nvCxnSpPr>
        <p:spPr bwMode="auto">
          <a:xfrm rot="16200000" flipV="1">
            <a:off x="5372100" y="3086100"/>
            <a:ext cx="6096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52" name="TextBox 92"/>
          <p:cNvSpPr txBox="1">
            <a:spLocks noChangeArrowheads="1"/>
          </p:cNvSpPr>
          <p:nvPr/>
        </p:nvSpPr>
        <p:spPr bwMode="auto">
          <a:xfrm>
            <a:off x="5562600" y="3562290"/>
            <a:ext cx="2474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Bottleneck link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53" name="TextBox 92"/>
          <p:cNvSpPr txBox="1">
            <a:spLocks noChangeArrowheads="1"/>
          </p:cNvSpPr>
          <p:nvPr/>
        </p:nvSpPr>
        <p:spPr bwMode="auto">
          <a:xfrm>
            <a:off x="4536130" y="478971"/>
            <a:ext cx="14074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CASE 1: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DEFENSE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3962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Comic Sans MS" pitchFamily="66" charset="0"/>
              </a:rPr>
              <a:t>Proof of Proposition 1</a:t>
            </a:r>
            <a:r>
              <a:rPr lang="en-US" sz="2800" dirty="0" smtClean="0">
                <a:latin typeface="Comic Sans MS" pitchFamily="66" charset="0"/>
              </a:rPr>
              <a:t>:</a:t>
            </a:r>
            <a:endParaRPr lang="en-US" sz="2800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rot="5400000">
            <a:off x="1981200" y="2590800"/>
            <a:ext cx="304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10800000">
            <a:off x="2362201" y="2057400"/>
            <a:ext cx="838201" cy="3048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0" idx="2"/>
          </p:cNvCxnSpPr>
          <p:nvPr/>
        </p:nvCxnSpPr>
        <p:spPr bwMode="auto">
          <a:xfrm rot="16200000" flipV="1">
            <a:off x="2063166" y="2367965"/>
            <a:ext cx="689977" cy="517693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46"/>
          <p:cNvGrpSpPr/>
          <p:nvPr/>
        </p:nvGrpSpPr>
        <p:grpSpPr>
          <a:xfrm>
            <a:off x="3733800" y="990600"/>
            <a:ext cx="3352801" cy="2819400"/>
            <a:chOff x="4762499" y="990600"/>
            <a:chExt cx="4191000" cy="281940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7800" y="1971675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cxnSp>
          <p:nvCxnSpPr>
            <p:cNvPr id="22" name="Straight Arrow Connector 21"/>
            <p:cNvCxnSpPr>
              <a:endCxn id="26" idx="0"/>
            </p:cNvCxnSpPr>
            <p:nvPr/>
          </p:nvCxnSpPr>
          <p:spPr bwMode="auto">
            <a:xfrm>
              <a:off x="5486400" y="2533650"/>
              <a:ext cx="957263" cy="68580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92"/>
            <p:cNvSpPr txBox="1">
              <a:spLocks noChangeArrowheads="1"/>
            </p:cNvSpPr>
            <p:nvPr/>
          </p:nvSpPr>
          <p:spPr bwMode="auto">
            <a:xfrm>
              <a:off x="4762499" y="2438400"/>
              <a:ext cx="68103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Comic Sans MS" pitchFamily="66" charset="0"/>
                </a:rPr>
                <a:t>Yi </a:t>
              </a:r>
              <a:endParaRPr lang="en-US" sz="2000" b="1" dirty="0">
                <a:latin typeface="Comic Sans MS" pitchFamily="66" charset="0"/>
              </a:endParaRPr>
            </a:p>
          </p:txBody>
        </p:sp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9000" y="990600"/>
              <a:ext cx="533400" cy="1322231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sp>
          <p:nvSpPr>
            <p:cNvPr id="25" name="TextBox 72"/>
            <p:cNvSpPr txBox="1">
              <a:spLocks noChangeArrowheads="1"/>
            </p:cNvSpPr>
            <p:nvPr/>
          </p:nvSpPr>
          <p:spPr bwMode="auto">
            <a:xfrm>
              <a:off x="7848600" y="990600"/>
              <a:ext cx="838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Comic Sans MS" pitchFamily="66" charset="0"/>
                </a:rPr>
                <a:t>D</a:t>
              </a:r>
              <a:endParaRPr lang="en-US" sz="2000" b="1" dirty="0">
                <a:latin typeface="Comic Sans MS" pitchFamily="66" charset="0"/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32194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cxnSp>
          <p:nvCxnSpPr>
            <p:cNvPr id="27" name="Straight Arrow Connector 26"/>
            <p:cNvCxnSpPr/>
            <p:nvPr/>
          </p:nvCxnSpPr>
          <p:spPr bwMode="auto">
            <a:xfrm rot="5400000" flipH="1" flipV="1">
              <a:off x="6479381" y="2516981"/>
              <a:ext cx="914400" cy="75723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92"/>
            <p:cNvSpPr txBox="1">
              <a:spLocks noChangeArrowheads="1"/>
            </p:cNvSpPr>
            <p:nvPr/>
          </p:nvSpPr>
          <p:spPr bwMode="auto">
            <a:xfrm>
              <a:off x="5619749" y="3352800"/>
              <a:ext cx="7810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err="1" smtClean="0">
                  <a:latin typeface="Comic Sans MS" pitchFamily="66" charset="0"/>
                </a:rPr>
                <a:t>Yj</a:t>
              </a:r>
              <a:r>
                <a:rPr lang="en-US" sz="2000" b="1" dirty="0" smtClean="0">
                  <a:latin typeface="Comic Sans MS" pitchFamily="66" charset="0"/>
                </a:rPr>
                <a:t> </a:t>
              </a:r>
              <a:endParaRPr lang="en-US" sz="2000" b="1" dirty="0">
                <a:latin typeface="Comic Sans MS" pitchFamily="66" charset="0"/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5374" y="21526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cxnSp>
          <p:nvCxnSpPr>
            <p:cNvPr id="37" name="Straight Arrow Connector 36"/>
            <p:cNvCxnSpPr/>
            <p:nvPr/>
          </p:nvCxnSpPr>
          <p:spPr bwMode="auto">
            <a:xfrm rot="10800000">
              <a:off x="7734299" y="2133600"/>
              <a:ext cx="1066800" cy="38100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05775" y="28384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cxnSp>
          <p:nvCxnSpPr>
            <p:cNvPr id="39" name="Straight Arrow Connector 38"/>
            <p:cNvCxnSpPr/>
            <p:nvPr/>
          </p:nvCxnSpPr>
          <p:spPr bwMode="auto">
            <a:xfrm rot="16200000" flipV="1">
              <a:off x="7385766" y="2394665"/>
              <a:ext cx="887569" cy="723901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43"/>
          <p:cNvGrpSpPr/>
          <p:nvPr/>
        </p:nvGrpSpPr>
        <p:grpSpPr>
          <a:xfrm>
            <a:off x="362579" y="1066800"/>
            <a:ext cx="3066422" cy="2590800"/>
            <a:chOff x="358375" y="1066800"/>
            <a:chExt cx="3765950" cy="2819400"/>
          </a:xfrm>
        </p:grpSpPr>
        <p:grpSp>
          <p:nvGrpSpPr>
            <p:cNvPr id="15" name="Group 18"/>
            <p:cNvGrpSpPr/>
            <p:nvPr/>
          </p:nvGrpSpPr>
          <p:grpSpPr>
            <a:xfrm>
              <a:off x="358375" y="1066800"/>
              <a:ext cx="3375425" cy="2819400"/>
              <a:chOff x="815575" y="1066800"/>
              <a:chExt cx="3375425" cy="2819400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95350" y="2047875"/>
                <a:ext cx="238125" cy="590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1300162" y="2057400"/>
                <a:ext cx="1290638" cy="24765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92"/>
              <p:cNvSpPr txBox="1">
                <a:spLocks noChangeArrowheads="1"/>
              </p:cNvSpPr>
              <p:nvPr/>
            </p:nvSpPr>
            <p:spPr bwMode="auto">
              <a:xfrm>
                <a:off x="815575" y="2667000"/>
                <a:ext cx="958455" cy="435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latin typeface="Comic Sans MS" pitchFamily="66" charset="0"/>
                  </a:rPr>
                  <a:t>Yi </a:t>
                </a:r>
                <a:endParaRPr lang="en-US" sz="2000" b="1" dirty="0">
                  <a:latin typeface="Comic Sans MS" pitchFamily="66" charset="0"/>
                </a:endParaRPr>
              </a:p>
            </p:txBody>
          </p:sp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43200" y="1066800"/>
                <a:ext cx="533400" cy="1322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sp>
            <p:nvSpPr>
              <p:cNvPr id="11" name="TextBox 72"/>
              <p:cNvSpPr txBox="1">
                <a:spLocks noChangeArrowheads="1"/>
              </p:cNvSpPr>
              <p:nvPr/>
            </p:nvSpPr>
            <p:spPr bwMode="auto">
              <a:xfrm>
                <a:off x="3352800" y="1066800"/>
                <a:ext cx="838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latin typeface="Comic Sans MS" pitchFamily="66" charset="0"/>
                  </a:rPr>
                  <a:t>D</a:t>
                </a:r>
                <a:endParaRPr lang="en-US" sz="2000" b="1" dirty="0">
                  <a:latin typeface="Comic Sans MS" pitchFamily="66" charset="0"/>
                </a:endParaRPr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28800" y="3295650"/>
                <a:ext cx="238125" cy="590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cxnSp>
            <p:nvCxnSpPr>
              <p:cNvPr id="14" name="Straight Arrow Connector 13"/>
              <p:cNvCxnSpPr/>
              <p:nvPr/>
            </p:nvCxnSpPr>
            <p:spPr bwMode="auto">
              <a:xfrm rot="5400000" flipH="1" flipV="1">
                <a:off x="1983581" y="2593181"/>
                <a:ext cx="914400" cy="75723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92"/>
              <p:cNvSpPr txBox="1">
                <a:spLocks noChangeArrowheads="1"/>
              </p:cNvSpPr>
              <p:nvPr/>
            </p:nvSpPr>
            <p:spPr bwMode="auto">
              <a:xfrm>
                <a:off x="1212531" y="3429000"/>
                <a:ext cx="692469" cy="435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 smtClean="0">
                    <a:latin typeface="Comic Sans MS" pitchFamily="66" charset="0"/>
                  </a:rPr>
                  <a:t>Yj</a:t>
                </a:r>
                <a:r>
                  <a:rPr lang="en-US" sz="2000" b="1" dirty="0" smtClean="0">
                    <a:latin typeface="Comic Sans MS" pitchFamily="66" charset="0"/>
                  </a:rPr>
                  <a:t> </a:t>
                </a:r>
                <a:endParaRPr lang="en-US" sz="2000" b="1" dirty="0">
                  <a:latin typeface="Comic Sans MS" pitchFamily="66" charset="0"/>
                </a:endParaRPr>
              </a:p>
            </p:txBody>
          </p:sp>
        </p:grp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6200" y="22288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0400" y="29908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sp>
          <p:nvSpPr>
            <p:cNvPr id="41" name="TextBox 92"/>
            <p:cNvSpPr txBox="1">
              <a:spLocks noChangeArrowheads="1"/>
            </p:cNvSpPr>
            <p:nvPr/>
          </p:nvSpPr>
          <p:spPr bwMode="auto">
            <a:xfrm>
              <a:off x="533400" y="1143000"/>
              <a:ext cx="1447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Comic Sans MS" pitchFamily="66" charset="0"/>
                </a:rPr>
                <a:t>DIRECT </a:t>
              </a:r>
              <a:endParaRPr lang="en-US" sz="2000" b="1" dirty="0">
                <a:latin typeface="Comic Sans MS" pitchFamily="66" charset="0"/>
              </a:endParaRPr>
            </a:p>
          </p:txBody>
        </p:sp>
      </p:grpSp>
      <p:grpSp>
        <p:nvGrpSpPr>
          <p:cNvPr id="16" name="Group 51"/>
          <p:cNvGrpSpPr/>
          <p:nvPr/>
        </p:nvGrpSpPr>
        <p:grpSpPr>
          <a:xfrm>
            <a:off x="914400" y="3973287"/>
            <a:ext cx="6934200" cy="1032100"/>
            <a:chOff x="468993" y="3997100"/>
            <a:chExt cx="6934200" cy="1032100"/>
          </a:xfrm>
        </p:grpSpPr>
        <p:graphicFrame>
          <p:nvGraphicFramePr>
            <p:cNvPr id="711682" name="Object 2"/>
            <p:cNvGraphicFramePr>
              <a:graphicFrameLocks noChangeAspect="1"/>
            </p:cNvGraphicFramePr>
            <p:nvPr/>
          </p:nvGraphicFramePr>
          <p:xfrm>
            <a:off x="468993" y="4044950"/>
            <a:ext cx="2502807" cy="984250"/>
          </p:xfrm>
          <a:graphic>
            <a:graphicData uri="http://schemas.openxmlformats.org/presentationml/2006/ole">
              <p:oleObj spid="_x0000_s1585154" name="Equation" r:id="rId5" imgW="1130040" imgH="444240" progId="Equation.DSMT4">
                <p:embed/>
              </p:oleObj>
            </a:graphicData>
          </a:graphic>
        </p:graphicFrame>
        <p:graphicFrame>
          <p:nvGraphicFramePr>
            <p:cNvPr id="711684" name="Object 4"/>
            <p:cNvGraphicFramePr>
              <a:graphicFrameLocks noChangeAspect="1"/>
            </p:cNvGraphicFramePr>
            <p:nvPr/>
          </p:nvGraphicFramePr>
          <p:xfrm>
            <a:off x="4132943" y="3997100"/>
            <a:ext cx="3270250" cy="962025"/>
          </p:xfrm>
          <a:graphic>
            <a:graphicData uri="http://schemas.openxmlformats.org/presentationml/2006/ole">
              <p:oleObj spid="_x0000_s1585155" name="Equation" r:id="rId6" imgW="1650960" imgH="444240" progId="Equation.DSMT4">
                <p:embed/>
              </p:oleObj>
            </a:graphicData>
          </a:graphic>
        </p:graphicFrame>
        <p:graphicFrame>
          <p:nvGraphicFramePr>
            <p:cNvPr id="711685" name="Object 5"/>
            <p:cNvGraphicFramePr>
              <a:graphicFrameLocks noChangeAspect="1"/>
            </p:cNvGraphicFramePr>
            <p:nvPr/>
          </p:nvGraphicFramePr>
          <p:xfrm>
            <a:off x="3124200" y="4206876"/>
            <a:ext cx="304800" cy="444500"/>
          </p:xfrm>
          <a:graphic>
            <a:graphicData uri="http://schemas.openxmlformats.org/presentationml/2006/ole">
              <p:oleObj spid="_x0000_s1585156" name="Equation" r:id="rId7" imgW="126720" imgH="126720" progId="Equation.DSMT4">
                <p:embed/>
              </p:oleObj>
            </a:graphicData>
          </a:graphic>
        </p:graphicFrame>
      </p:grpSp>
      <p:sp>
        <p:nvSpPr>
          <p:cNvPr id="43" name="TextBox 92"/>
          <p:cNvSpPr txBox="1">
            <a:spLocks noChangeArrowheads="1"/>
          </p:cNvSpPr>
          <p:nvPr/>
        </p:nvSpPr>
        <p:spPr bwMode="auto">
          <a:xfrm>
            <a:off x="4764730" y="2190690"/>
            <a:ext cx="1178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</a:rPr>
              <a:t>S’</a:t>
            </a:r>
            <a:r>
              <a:rPr lang="en-US" sz="1600" b="1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92"/>
          <p:cNvSpPr txBox="1">
            <a:spLocks noChangeArrowheads="1"/>
          </p:cNvSpPr>
          <p:nvPr/>
        </p:nvSpPr>
        <p:spPr bwMode="auto">
          <a:xfrm>
            <a:off x="1107130" y="2343090"/>
            <a:ext cx="1178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8" name="Curved Connector 47"/>
          <p:cNvCxnSpPr/>
          <p:nvPr/>
        </p:nvCxnSpPr>
        <p:spPr bwMode="auto">
          <a:xfrm flipV="1">
            <a:off x="990600" y="2209800"/>
            <a:ext cx="762000" cy="2286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grpSp>
        <p:nvGrpSpPr>
          <p:cNvPr id="19" name="Group 56"/>
          <p:cNvGrpSpPr/>
          <p:nvPr/>
        </p:nvGrpSpPr>
        <p:grpSpPr>
          <a:xfrm>
            <a:off x="4419600" y="2133600"/>
            <a:ext cx="1143000" cy="685800"/>
            <a:chOff x="4419600" y="2133600"/>
            <a:chExt cx="1143000" cy="762000"/>
          </a:xfrm>
        </p:grpSpPr>
        <p:cxnSp>
          <p:nvCxnSpPr>
            <p:cNvPr id="54" name="Curved Connector 53"/>
            <p:cNvCxnSpPr/>
            <p:nvPr/>
          </p:nvCxnSpPr>
          <p:spPr bwMode="auto">
            <a:xfrm>
              <a:off x="4419600" y="2286000"/>
              <a:ext cx="685800" cy="6096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/>
            </a:ln>
            <a:effectLst/>
          </p:spPr>
        </p:cxnSp>
        <p:cxnSp>
          <p:nvCxnSpPr>
            <p:cNvPr id="56" name="Curved Connector 55"/>
            <p:cNvCxnSpPr/>
            <p:nvPr/>
          </p:nvCxnSpPr>
          <p:spPr bwMode="auto">
            <a:xfrm rot="5400000" flipH="1" flipV="1">
              <a:off x="4953000" y="2286000"/>
              <a:ext cx="762000" cy="4572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58" name="Rectangle 57"/>
          <p:cNvSpPr/>
          <p:nvPr/>
        </p:nvSpPr>
        <p:spPr>
          <a:xfrm>
            <a:off x="609600" y="5269468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Comic Sans MS" pitchFamily="66" charset="0"/>
                <a:ea typeface="ＭＳ Ｐゴシック" pitchFamily="34" charset="-128"/>
              </a:rPr>
              <a:t>Ψ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(Y</a:t>
            </a:r>
            <a:r>
              <a:rPr lang="en-US" sz="2000" dirty="0" smtClean="0">
                <a:latin typeface="Comic Sans MS" pitchFamily="66" charset="0"/>
                <a:ea typeface="ＭＳ Ｐゴシック" pitchFamily="34" charset="-128"/>
              </a:rPr>
              <a:t>i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) = </a:t>
            </a:r>
            <a:r>
              <a:rPr lang="el-GR" sz="2400" dirty="0" smtClean="0">
                <a:latin typeface="Comic Sans MS" pitchFamily="66" charset="0"/>
                <a:ea typeface="ＭＳ Ｐゴシック" pitchFamily="34" charset="-128"/>
              </a:rPr>
              <a:t>Ψ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(</a:t>
            </a:r>
            <a:r>
              <a:rPr lang="en-US" sz="2400" dirty="0" err="1" smtClean="0">
                <a:latin typeface="Comic Sans MS" pitchFamily="66" charset="0"/>
                <a:ea typeface="ＭＳ Ｐゴシック" pitchFamily="34" charset="-128"/>
              </a:rPr>
              <a:t>Y</a:t>
            </a:r>
            <a:r>
              <a:rPr lang="en-US" sz="2000" dirty="0" err="1" smtClean="0">
                <a:latin typeface="Comic Sans MS" pitchFamily="66" charset="0"/>
                <a:ea typeface="ＭＳ Ｐゴシック" pitchFamily="34" charset="-128"/>
              </a:rPr>
              <a:t>j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) = </a:t>
            </a:r>
            <a:r>
              <a:rPr lang="el-GR" sz="2400" dirty="0" smtClean="0">
                <a:latin typeface="Comic Sans MS" pitchFamily="66" charset="0"/>
                <a:ea typeface="ＭＳ Ｐゴシック" pitchFamily="34" charset="-128"/>
              </a:rPr>
              <a:t>μ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 (bits/symbol)</a:t>
            </a:r>
            <a:endParaRPr lang="en-US" sz="2400" dirty="0"/>
          </a:p>
        </p:txBody>
      </p:sp>
      <p:cxnSp>
        <p:nvCxnSpPr>
          <p:cNvPr id="49" name="Straight Arrow Connector 48"/>
          <p:cNvCxnSpPr/>
          <p:nvPr/>
        </p:nvCxnSpPr>
        <p:spPr bwMode="auto">
          <a:xfrm rot="5400000">
            <a:off x="4191000" y="1905000"/>
            <a:ext cx="9906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50" name="TextBox 92"/>
          <p:cNvSpPr txBox="1">
            <a:spLocks noChangeArrowheads="1"/>
          </p:cNvSpPr>
          <p:nvPr/>
        </p:nvSpPr>
        <p:spPr bwMode="auto">
          <a:xfrm>
            <a:off x="4114800" y="1066800"/>
            <a:ext cx="24742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Bottleneck </a:t>
            </a: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link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76828" y="4262735"/>
            <a:ext cx="5613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1-)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2" name="TextBox 92"/>
          <p:cNvSpPr txBox="1">
            <a:spLocks noChangeArrowheads="1"/>
          </p:cNvSpPr>
          <p:nvPr/>
        </p:nvSpPr>
        <p:spPr bwMode="auto">
          <a:xfrm>
            <a:off x="4536130" y="478971"/>
            <a:ext cx="14074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CASE 2: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3962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Comic Sans MS" pitchFamily="66" charset="0"/>
              </a:rPr>
              <a:t>Proof of Proposition 1</a:t>
            </a:r>
            <a:r>
              <a:rPr lang="en-US" sz="2800" dirty="0" smtClean="0">
                <a:latin typeface="Comic Sans MS" pitchFamily="66" charset="0"/>
              </a:rPr>
              <a:t>:</a:t>
            </a:r>
            <a:endParaRPr lang="en-US" sz="2800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rot="5400000">
            <a:off x="1981200" y="2590800"/>
            <a:ext cx="304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10800000">
            <a:off x="2362201" y="2057400"/>
            <a:ext cx="838201" cy="3048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0" idx="2"/>
          </p:cNvCxnSpPr>
          <p:nvPr/>
        </p:nvCxnSpPr>
        <p:spPr bwMode="auto">
          <a:xfrm rot="16200000" flipV="1">
            <a:off x="2063166" y="2367965"/>
            <a:ext cx="689977" cy="517693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46"/>
          <p:cNvGrpSpPr/>
          <p:nvPr/>
        </p:nvGrpSpPr>
        <p:grpSpPr>
          <a:xfrm>
            <a:off x="3733800" y="990600"/>
            <a:ext cx="3352801" cy="2819400"/>
            <a:chOff x="4762499" y="990600"/>
            <a:chExt cx="4191000" cy="281940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7800" y="1971675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cxnSp>
          <p:nvCxnSpPr>
            <p:cNvPr id="22" name="Straight Arrow Connector 21"/>
            <p:cNvCxnSpPr>
              <a:endCxn id="26" idx="0"/>
            </p:cNvCxnSpPr>
            <p:nvPr/>
          </p:nvCxnSpPr>
          <p:spPr bwMode="auto">
            <a:xfrm>
              <a:off x="5486400" y="2533650"/>
              <a:ext cx="957263" cy="68580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92"/>
            <p:cNvSpPr txBox="1">
              <a:spLocks noChangeArrowheads="1"/>
            </p:cNvSpPr>
            <p:nvPr/>
          </p:nvSpPr>
          <p:spPr bwMode="auto">
            <a:xfrm>
              <a:off x="4762499" y="2438400"/>
              <a:ext cx="68103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Comic Sans MS" pitchFamily="66" charset="0"/>
                </a:rPr>
                <a:t>Yi </a:t>
              </a:r>
              <a:endParaRPr lang="en-US" sz="2000" b="1" dirty="0">
                <a:latin typeface="Comic Sans MS" pitchFamily="66" charset="0"/>
              </a:endParaRPr>
            </a:p>
          </p:txBody>
        </p:sp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9000" y="990600"/>
              <a:ext cx="533400" cy="1322231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sp>
          <p:nvSpPr>
            <p:cNvPr id="25" name="TextBox 72"/>
            <p:cNvSpPr txBox="1">
              <a:spLocks noChangeArrowheads="1"/>
            </p:cNvSpPr>
            <p:nvPr/>
          </p:nvSpPr>
          <p:spPr bwMode="auto">
            <a:xfrm>
              <a:off x="7848600" y="990600"/>
              <a:ext cx="838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Comic Sans MS" pitchFamily="66" charset="0"/>
                </a:rPr>
                <a:t>D</a:t>
              </a:r>
              <a:endParaRPr lang="en-US" sz="2000" b="1" dirty="0">
                <a:latin typeface="Comic Sans MS" pitchFamily="66" charset="0"/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32194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cxnSp>
          <p:nvCxnSpPr>
            <p:cNvPr id="27" name="Straight Arrow Connector 26"/>
            <p:cNvCxnSpPr/>
            <p:nvPr/>
          </p:nvCxnSpPr>
          <p:spPr bwMode="auto">
            <a:xfrm rot="5400000" flipH="1" flipV="1">
              <a:off x="6479381" y="2516981"/>
              <a:ext cx="914400" cy="75723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92"/>
            <p:cNvSpPr txBox="1">
              <a:spLocks noChangeArrowheads="1"/>
            </p:cNvSpPr>
            <p:nvPr/>
          </p:nvSpPr>
          <p:spPr bwMode="auto">
            <a:xfrm>
              <a:off x="5619749" y="3352800"/>
              <a:ext cx="7810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err="1" smtClean="0">
                  <a:latin typeface="Comic Sans MS" pitchFamily="66" charset="0"/>
                </a:rPr>
                <a:t>Yj</a:t>
              </a:r>
              <a:r>
                <a:rPr lang="en-US" sz="2000" b="1" dirty="0" smtClean="0">
                  <a:latin typeface="Comic Sans MS" pitchFamily="66" charset="0"/>
                </a:rPr>
                <a:t> </a:t>
              </a:r>
              <a:endParaRPr lang="en-US" sz="2000" b="1" dirty="0">
                <a:latin typeface="Comic Sans MS" pitchFamily="66" charset="0"/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5374" y="21526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cxnSp>
          <p:nvCxnSpPr>
            <p:cNvPr id="37" name="Straight Arrow Connector 36"/>
            <p:cNvCxnSpPr/>
            <p:nvPr/>
          </p:nvCxnSpPr>
          <p:spPr bwMode="auto">
            <a:xfrm rot="10800000">
              <a:off x="7734299" y="2133600"/>
              <a:ext cx="1066800" cy="38100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05775" y="28384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cxnSp>
          <p:nvCxnSpPr>
            <p:cNvPr id="39" name="Straight Arrow Connector 38"/>
            <p:cNvCxnSpPr/>
            <p:nvPr/>
          </p:nvCxnSpPr>
          <p:spPr bwMode="auto">
            <a:xfrm rot="16200000" flipV="1">
              <a:off x="7385766" y="2394665"/>
              <a:ext cx="887569" cy="723901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43"/>
          <p:cNvGrpSpPr/>
          <p:nvPr/>
        </p:nvGrpSpPr>
        <p:grpSpPr>
          <a:xfrm>
            <a:off x="362579" y="1066800"/>
            <a:ext cx="3066422" cy="2590800"/>
            <a:chOff x="358375" y="1066800"/>
            <a:chExt cx="3765950" cy="2819400"/>
          </a:xfrm>
        </p:grpSpPr>
        <p:grpSp>
          <p:nvGrpSpPr>
            <p:cNvPr id="15" name="Group 18"/>
            <p:cNvGrpSpPr/>
            <p:nvPr/>
          </p:nvGrpSpPr>
          <p:grpSpPr>
            <a:xfrm>
              <a:off x="358375" y="1066800"/>
              <a:ext cx="3375425" cy="2819400"/>
              <a:chOff x="815575" y="1066800"/>
              <a:chExt cx="3375425" cy="2819400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95350" y="2047875"/>
                <a:ext cx="238125" cy="590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1300162" y="2057400"/>
                <a:ext cx="1290638" cy="24765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92"/>
              <p:cNvSpPr txBox="1">
                <a:spLocks noChangeArrowheads="1"/>
              </p:cNvSpPr>
              <p:nvPr/>
            </p:nvSpPr>
            <p:spPr bwMode="auto">
              <a:xfrm>
                <a:off x="815575" y="2667000"/>
                <a:ext cx="958455" cy="435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latin typeface="Comic Sans MS" pitchFamily="66" charset="0"/>
                  </a:rPr>
                  <a:t>Yi </a:t>
                </a:r>
                <a:endParaRPr lang="en-US" sz="2000" b="1" dirty="0">
                  <a:latin typeface="Comic Sans MS" pitchFamily="66" charset="0"/>
                </a:endParaRPr>
              </a:p>
            </p:txBody>
          </p:sp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43200" y="1066800"/>
                <a:ext cx="533400" cy="1322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sp>
            <p:nvSpPr>
              <p:cNvPr id="11" name="TextBox 72"/>
              <p:cNvSpPr txBox="1">
                <a:spLocks noChangeArrowheads="1"/>
              </p:cNvSpPr>
              <p:nvPr/>
            </p:nvSpPr>
            <p:spPr bwMode="auto">
              <a:xfrm>
                <a:off x="3352800" y="1066800"/>
                <a:ext cx="838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latin typeface="Comic Sans MS" pitchFamily="66" charset="0"/>
                  </a:rPr>
                  <a:t>D</a:t>
                </a:r>
                <a:endParaRPr lang="en-US" sz="2000" b="1" dirty="0">
                  <a:latin typeface="Comic Sans MS" pitchFamily="66" charset="0"/>
                </a:endParaRPr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28800" y="3295650"/>
                <a:ext cx="238125" cy="590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cxnSp>
            <p:nvCxnSpPr>
              <p:cNvPr id="14" name="Straight Arrow Connector 13"/>
              <p:cNvCxnSpPr/>
              <p:nvPr/>
            </p:nvCxnSpPr>
            <p:spPr bwMode="auto">
              <a:xfrm rot="5400000" flipH="1" flipV="1">
                <a:off x="1983581" y="2593181"/>
                <a:ext cx="914400" cy="75723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92"/>
              <p:cNvSpPr txBox="1">
                <a:spLocks noChangeArrowheads="1"/>
              </p:cNvSpPr>
              <p:nvPr/>
            </p:nvSpPr>
            <p:spPr bwMode="auto">
              <a:xfrm>
                <a:off x="1212531" y="3429000"/>
                <a:ext cx="692469" cy="435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 smtClean="0">
                    <a:latin typeface="Comic Sans MS" pitchFamily="66" charset="0"/>
                  </a:rPr>
                  <a:t>Yj</a:t>
                </a:r>
                <a:r>
                  <a:rPr lang="en-US" sz="2000" b="1" dirty="0" smtClean="0">
                    <a:latin typeface="Comic Sans MS" pitchFamily="66" charset="0"/>
                  </a:rPr>
                  <a:t> </a:t>
                </a:r>
                <a:endParaRPr lang="en-US" sz="2000" b="1" dirty="0">
                  <a:latin typeface="Comic Sans MS" pitchFamily="66" charset="0"/>
                </a:endParaRPr>
              </a:p>
            </p:txBody>
          </p:sp>
        </p:grp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6200" y="22288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0400" y="29908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sp>
          <p:nvSpPr>
            <p:cNvPr id="41" name="TextBox 92"/>
            <p:cNvSpPr txBox="1">
              <a:spLocks noChangeArrowheads="1"/>
            </p:cNvSpPr>
            <p:nvPr/>
          </p:nvSpPr>
          <p:spPr bwMode="auto">
            <a:xfrm>
              <a:off x="533400" y="1143000"/>
              <a:ext cx="1447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Comic Sans MS" pitchFamily="66" charset="0"/>
                </a:rPr>
                <a:t>DIRECT </a:t>
              </a:r>
              <a:endParaRPr lang="en-US" sz="2000" b="1" dirty="0">
                <a:latin typeface="Comic Sans MS" pitchFamily="66" charset="0"/>
              </a:endParaRPr>
            </a:p>
          </p:txBody>
        </p:sp>
      </p:grpSp>
      <p:sp>
        <p:nvSpPr>
          <p:cNvPr id="43" name="TextBox 92"/>
          <p:cNvSpPr txBox="1">
            <a:spLocks noChangeArrowheads="1"/>
          </p:cNvSpPr>
          <p:nvPr/>
        </p:nvSpPr>
        <p:spPr bwMode="auto">
          <a:xfrm>
            <a:off x="4764730" y="2190690"/>
            <a:ext cx="1178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</a:rPr>
              <a:t>S’</a:t>
            </a:r>
            <a:r>
              <a:rPr lang="en-US" sz="1600" b="1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92"/>
          <p:cNvSpPr txBox="1">
            <a:spLocks noChangeArrowheads="1"/>
          </p:cNvSpPr>
          <p:nvPr/>
        </p:nvSpPr>
        <p:spPr bwMode="auto">
          <a:xfrm>
            <a:off x="1107130" y="2343090"/>
            <a:ext cx="1178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8" name="Curved Connector 47"/>
          <p:cNvCxnSpPr/>
          <p:nvPr/>
        </p:nvCxnSpPr>
        <p:spPr bwMode="auto">
          <a:xfrm flipV="1">
            <a:off x="990600" y="2209800"/>
            <a:ext cx="762000" cy="2286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grpSp>
        <p:nvGrpSpPr>
          <p:cNvPr id="16" name="Group 56"/>
          <p:cNvGrpSpPr/>
          <p:nvPr/>
        </p:nvGrpSpPr>
        <p:grpSpPr>
          <a:xfrm>
            <a:off x="4419600" y="2133600"/>
            <a:ext cx="1143000" cy="685800"/>
            <a:chOff x="4419600" y="2133600"/>
            <a:chExt cx="1143000" cy="762000"/>
          </a:xfrm>
        </p:grpSpPr>
        <p:cxnSp>
          <p:nvCxnSpPr>
            <p:cNvPr id="54" name="Curved Connector 53"/>
            <p:cNvCxnSpPr/>
            <p:nvPr/>
          </p:nvCxnSpPr>
          <p:spPr bwMode="auto">
            <a:xfrm>
              <a:off x="4419600" y="2286000"/>
              <a:ext cx="685800" cy="6096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/>
            </a:ln>
            <a:effectLst/>
          </p:spPr>
        </p:cxnSp>
        <p:cxnSp>
          <p:nvCxnSpPr>
            <p:cNvPr id="56" name="Curved Connector 55"/>
            <p:cNvCxnSpPr/>
            <p:nvPr/>
          </p:nvCxnSpPr>
          <p:spPr bwMode="auto">
            <a:xfrm rot="5400000" flipH="1" flipV="1">
              <a:off x="4953000" y="2286000"/>
              <a:ext cx="762000" cy="4572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graphicFrame>
        <p:nvGraphicFramePr>
          <p:cNvPr id="711684" name="Object 4"/>
          <p:cNvGraphicFramePr>
            <a:graphicFrameLocks noChangeAspect="1"/>
          </p:cNvGraphicFramePr>
          <p:nvPr/>
        </p:nvGraphicFramePr>
        <p:xfrm>
          <a:off x="4357688" y="4191000"/>
          <a:ext cx="2792412" cy="963613"/>
        </p:xfrm>
        <a:graphic>
          <a:graphicData uri="http://schemas.openxmlformats.org/presentationml/2006/ole">
            <p:oleObj spid="_x0000_s1586178" name="Equation" r:id="rId5" imgW="1409400" imgH="444240" progId="Equation.DSMT4">
              <p:embed/>
            </p:oleObj>
          </a:graphicData>
        </a:graphic>
      </p:graphicFrame>
      <p:graphicFrame>
        <p:nvGraphicFramePr>
          <p:cNvPr id="1513479" name="Object 7"/>
          <p:cNvGraphicFramePr>
            <a:graphicFrameLocks noChangeAspect="1"/>
          </p:cNvGraphicFramePr>
          <p:nvPr/>
        </p:nvGraphicFramePr>
        <p:xfrm>
          <a:off x="4518025" y="5351463"/>
          <a:ext cx="2314575" cy="523875"/>
        </p:xfrm>
        <a:graphic>
          <a:graphicData uri="http://schemas.openxmlformats.org/presentationml/2006/ole">
            <p:oleObj spid="_x0000_s1586179" name="Equation" r:id="rId6" imgW="1168200" imgH="241200" progId="Equation.DSMT4">
              <p:embed/>
            </p:oleObj>
          </a:graphicData>
        </a:graphic>
      </p:graphicFrame>
      <p:sp>
        <p:nvSpPr>
          <p:cNvPr id="50" name="Rectangle 49"/>
          <p:cNvSpPr/>
          <p:nvPr/>
        </p:nvSpPr>
        <p:spPr>
          <a:xfrm>
            <a:off x="3810000" y="5329535"/>
            <a:ext cx="5613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-)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rot="5400000">
            <a:off x="4191000" y="1905000"/>
            <a:ext cx="9906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51" name="TextBox 92"/>
          <p:cNvSpPr txBox="1">
            <a:spLocks noChangeArrowheads="1"/>
          </p:cNvSpPr>
          <p:nvPr/>
        </p:nvSpPr>
        <p:spPr bwMode="auto">
          <a:xfrm>
            <a:off x="4114800" y="1066800"/>
            <a:ext cx="24742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Bottleneck </a:t>
            </a: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link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46" name="TextBox 92"/>
          <p:cNvSpPr txBox="1">
            <a:spLocks noChangeArrowheads="1"/>
          </p:cNvSpPr>
          <p:nvPr/>
        </p:nvSpPr>
        <p:spPr bwMode="auto">
          <a:xfrm>
            <a:off x="4536130" y="478971"/>
            <a:ext cx="14074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CASE 2: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3962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Comic Sans MS" pitchFamily="66" charset="0"/>
              </a:rPr>
              <a:t>Proof of Proposition 1</a:t>
            </a:r>
            <a:r>
              <a:rPr lang="en-US" sz="2800" dirty="0" smtClean="0">
                <a:latin typeface="Comic Sans MS" pitchFamily="66" charset="0"/>
              </a:rPr>
              <a:t>:</a:t>
            </a:r>
            <a:endParaRPr lang="en-US" sz="2800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rot="5400000">
            <a:off x="1981200" y="2590800"/>
            <a:ext cx="304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10800000">
            <a:off x="2362201" y="2057400"/>
            <a:ext cx="838201" cy="304800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0" idx="2"/>
          </p:cNvCxnSpPr>
          <p:nvPr/>
        </p:nvCxnSpPr>
        <p:spPr bwMode="auto">
          <a:xfrm rot="16200000" flipV="1">
            <a:off x="2063166" y="2367965"/>
            <a:ext cx="689977" cy="517693"/>
          </a:xfrm>
          <a:prstGeom prst="straightConnector1">
            <a:avLst/>
          </a:prstGeom>
          <a:ln>
            <a:solidFill>
              <a:srgbClr val="0070C0"/>
            </a:solidFill>
            <a:headEnd type="none" w="lg" len="lg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46"/>
          <p:cNvGrpSpPr/>
          <p:nvPr/>
        </p:nvGrpSpPr>
        <p:grpSpPr>
          <a:xfrm>
            <a:off x="3733800" y="990600"/>
            <a:ext cx="3352801" cy="2819400"/>
            <a:chOff x="4762499" y="990600"/>
            <a:chExt cx="4191000" cy="281940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7800" y="1971675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cxnSp>
          <p:nvCxnSpPr>
            <p:cNvPr id="22" name="Straight Arrow Connector 21"/>
            <p:cNvCxnSpPr>
              <a:endCxn id="26" idx="0"/>
            </p:cNvCxnSpPr>
            <p:nvPr/>
          </p:nvCxnSpPr>
          <p:spPr bwMode="auto">
            <a:xfrm>
              <a:off x="5486400" y="2533650"/>
              <a:ext cx="957263" cy="68580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92"/>
            <p:cNvSpPr txBox="1">
              <a:spLocks noChangeArrowheads="1"/>
            </p:cNvSpPr>
            <p:nvPr/>
          </p:nvSpPr>
          <p:spPr bwMode="auto">
            <a:xfrm>
              <a:off x="4762499" y="2438400"/>
              <a:ext cx="68103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Comic Sans MS" pitchFamily="66" charset="0"/>
                </a:rPr>
                <a:t>Yi </a:t>
              </a:r>
              <a:endParaRPr lang="en-US" sz="2000" b="1" dirty="0">
                <a:latin typeface="Comic Sans MS" pitchFamily="66" charset="0"/>
              </a:endParaRPr>
            </a:p>
          </p:txBody>
        </p:sp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9000" y="990600"/>
              <a:ext cx="533400" cy="1322231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sp>
          <p:nvSpPr>
            <p:cNvPr id="25" name="TextBox 72"/>
            <p:cNvSpPr txBox="1">
              <a:spLocks noChangeArrowheads="1"/>
            </p:cNvSpPr>
            <p:nvPr/>
          </p:nvSpPr>
          <p:spPr bwMode="auto">
            <a:xfrm>
              <a:off x="7848600" y="990600"/>
              <a:ext cx="838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Comic Sans MS" pitchFamily="66" charset="0"/>
                </a:rPr>
                <a:t>D</a:t>
              </a:r>
              <a:endParaRPr lang="en-US" sz="2000" b="1" dirty="0">
                <a:latin typeface="Comic Sans MS" pitchFamily="66" charset="0"/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32194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cxnSp>
          <p:nvCxnSpPr>
            <p:cNvPr id="27" name="Straight Arrow Connector 26"/>
            <p:cNvCxnSpPr/>
            <p:nvPr/>
          </p:nvCxnSpPr>
          <p:spPr bwMode="auto">
            <a:xfrm rot="5400000" flipH="1" flipV="1">
              <a:off x="6479381" y="2516981"/>
              <a:ext cx="914400" cy="75723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92"/>
            <p:cNvSpPr txBox="1">
              <a:spLocks noChangeArrowheads="1"/>
            </p:cNvSpPr>
            <p:nvPr/>
          </p:nvSpPr>
          <p:spPr bwMode="auto">
            <a:xfrm>
              <a:off x="5619749" y="3352800"/>
              <a:ext cx="7810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err="1" smtClean="0">
                  <a:latin typeface="Comic Sans MS" pitchFamily="66" charset="0"/>
                </a:rPr>
                <a:t>Yj</a:t>
              </a:r>
              <a:r>
                <a:rPr lang="en-US" sz="2000" b="1" dirty="0" smtClean="0">
                  <a:latin typeface="Comic Sans MS" pitchFamily="66" charset="0"/>
                </a:rPr>
                <a:t> </a:t>
              </a:r>
              <a:endParaRPr lang="en-US" sz="2000" b="1" dirty="0">
                <a:latin typeface="Comic Sans MS" pitchFamily="66" charset="0"/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5374" y="21526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cxnSp>
          <p:nvCxnSpPr>
            <p:cNvPr id="37" name="Straight Arrow Connector 36"/>
            <p:cNvCxnSpPr/>
            <p:nvPr/>
          </p:nvCxnSpPr>
          <p:spPr bwMode="auto">
            <a:xfrm rot="10800000">
              <a:off x="7734299" y="2133600"/>
              <a:ext cx="1066800" cy="38100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05775" y="28384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cxnSp>
          <p:nvCxnSpPr>
            <p:cNvPr id="39" name="Straight Arrow Connector 38"/>
            <p:cNvCxnSpPr/>
            <p:nvPr/>
          </p:nvCxnSpPr>
          <p:spPr bwMode="auto">
            <a:xfrm rot="16200000" flipV="1">
              <a:off x="7385766" y="2394665"/>
              <a:ext cx="887569" cy="723901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lg" len="lg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43"/>
          <p:cNvGrpSpPr/>
          <p:nvPr/>
        </p:nvGrpSpPr>
        <p:grpSpPr>
          <a:xfrm>
            <a:off x="362579" y="1066800"/>
            <a:ext cx="3066422" cy="2590800"/>
            <a:chOff x="358375" y="1066800"/>
            <a:chExt cx="3765950" cy="2819400"/>
          </a:xfrm>
        </p:grpSpPr>
        <p:grpSp>
          <p:nvGrpSpPr>
            <p:cNvPr id="15" name="Group 18"/>
            <p:cNvGrpSpPr/>
            <p:nvPr/>
          </p:nvGrpSpPr>
          <p:grpSpPr>
            <a:xfrm>
              <a:off x="358375" y="1066800"/>
              <a:ext cx="3375425" cy="2819400"/>
              <a:chOff x="815575" y="1066800"/>
              <a:chExt cx="3375425" cy="2819400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95350" y="2047875"/>
                <a:ext cx="238125" cy="590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1300162" y="2057400"/>
                <a:ext cx="1290638" cy="24765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92"/>
              <p:cNvSpPr txBox="1">
                <a:spLocks noChangeArrowheads="1"/>
              </p:cNvSpPr>
              <p:nvPr/>
            </p:nvSpPr>
            <p:spPr bwMode="auto">
              <a:xfrm>
                <a:off x="815575" y="2667000"/>
                <a:ext cx="958455" cy="435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latin typeface="Comic Sans MS" pitchFamily="66" charset="0"/>
                  </a:rPr>
                  <a:t>Yi </a:t>
                </a:r>
                <a:endParaRPr lang="en-US" sz="2000" b="1" dirty="0">
                  <a:latin typeface="Comic Sans MS" pitchFamily="66" charset="0"/>
                </a:endParaRPr>
              </a:p>
            </p:txBody>
          </p:sp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43200" y="1066800"/>
                <a:ext cx="533400" cy="1322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sp>
            <p:nvSpPr>
              <p:cNvPr id="11" name="TextBox 72"/>
              <p:cNvSpPr txBox="1">
                <a:spLocks noChangeArrowheads="1"/>
              </p:cNvSpPr>
              <p:nvPr/>
            </p:nvSpPr>
            <p:spPr bwMode="auto">
              <a:xfrm>
                <a:off x="3352800" y="1066800"/>
                <a:ext cx="838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latin typeface="Comic Sans MS" pitchFamily="66" charset="0"/>
                  </a:rPr>
                  <a:t>D</a:t>
                </a:r>
                <a:endParaRPr lang="en-US" sz="2000" b="1" dirty="0">
                  <a:latin typeface="Comic Sans MS" pitchFamily="66" charset="0"/>
                </a:endParaRPr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28800" y="3295650"/>
                <a:ext cx="238125" cy="590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cxnSp>
            <p:nvCxnSpPr>
              <p:cNvPr id="14" name="Straight Arrow Connector 13"/>
              <p:cNvCxnSpPr/>
              <p:nvPr/>
            </p:nvCxnSpPr>
            <p:spPr bwMode="auto">
              <a:xfrm rot="5400000" flipH="1" flipV="1">
                <a:off x="1983581" y="2593181"/>
                <a:ext cx="914400" cy="75723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92"/>
              <p:cNvSpPr txBox="1">
                <a:spLocks noChangeArrowheads="1"/>
              </p:cNvSpPr>
              <p:nvPr/>
            </p:nvSpPr>
            <p:spPr bwMode="auto">
              <a:xfrm>
                <a:off x="1212531" y="3429000"/>
                <a:ext cx="692469" cy="435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 smtClean="0">
                    <a:latin typeface="Comic Sans MS" pitchFamily="66" charset="0"/>
                  </a:rPr>
                  <a:t>Yj</a:t>
                </a:r>
                <a:r>
                  <a:rPr lang="en-US" sz="2000" b="1" dirty="0" smtClean="0">
                    <a:latin typeface="Comic Sans MS" pitchFamily="66" charset="0"/>
                  </a:rPr>
                  <a:t> </a:t>
                </a:r>
                <a:endParaRPr lang="en-US" sz="2000" b="1" dirty="0">
                  <a:latin typeface="Comic Sans MS" pitchFamily="66" charset="0"/>
                </a:endParaRPr>
              </a:p>
            </p:txBody>
          </p:sp>
        </p:grp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6200" y="22288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0400" y="2990850"/>
              <a:ext cx="238125" cy="590550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</p:pic>
        <p:sp>
          <p:nvSpPr>
            <p:cNvPr id="41" name="TextBox 92"/>
            <p:cNvSpPr txBox="1">
              <a:spLocks noChangeArrowheads="1"/>
            </p:cNvSpPr>
            <p:nvPr/>
          </p:nvSpPr>
          <p:spPr bwMode="auto">
            <a:xfrm>
              <a:off x="533400" y="1143000"/>
              <a:ext cx="1447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Comic Sans MS" pitchFamily="66" charset="0"/>
                </a:rPr>
                <a:t>DIRECT </a:t>
              </a:r>
              <a:endParaRPr lang="en-US" sz="2000" b="1" dirty="0">
                <a:latin typeface="Comic Sans MS" pitchFamily="66" charset="0"/>
              </a:endParaRPr>
            </a:p>
          </p:txBody>
        </p:sp>
      </p:grpSp>
      <p:sp>
        <p:nvSpPr>
          <p:cNvPr id="40" name="TextBox 92"/>
          <p:cNvSpPr txBox="1">
            <a:spLocks noChangeArrowheads="1"/>
          </p:cNvSpPr>
          <p:nvPr/>
        </p:nvSpPr>
        <p:spPr bwMode="auto">
          <a:xfrm>
            <a:off x="1107130" y="2343090"/>
            <a:ext cx="1178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6" name="Group 42"/>
          <p:cNvGrpSpPr/>
          <p:nvPr/>
        </p:nvGrpSpPr>
        <p:grpSpPr>
          <a:xfrm>
            <a:off x="4419600" y="2133600"/>
            <a:ext cx="1143000" cy="762000"/>
            <a:chOff x="4419600" y="2133600"/>
            <a:chExt cx="1143000" cy="762000"/>
          </a:xfrm>
        </p:grpSpPr>
        <p:cxnSp>
          <p:nvCxnSpPr>
            <p:cNvPr id="44" name="Curved Connector 43"/>
            <p:cNvCxnSpPr/>
            <p:nvPr/>
          </p:nvCxnSpPr>
          <p:spPr bwMode="auto">
            <a:xfrm>
              <a:off x="4419600" y="2286000"/>
              <a:ext cx="685800" cy="6096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/>
            </a:ln>
            <a:effectLst/>
          </p:spPr>
        </p:cxnSp>
        <p:cxnSp>
          <p:nvCxnSpPr>
            <p:cNvPr id="45" name="Curved Connector 44"/>
            <p:cNvCxnSpPr/>
            <p:nvPr/>
          </p:nvCxnSpPr>
          <p:spPr bwMode="auto">
            <a:xfrm rot="5400000" flipH="1" flipV="1">
              <a:off x="4953000" y="2286000"/>
              <a:ext cx="762000" cy="4572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46" name="TextBox 92"/>
          <p:cNvSpPr txBox="1">
            <a:spLocks noChangeArrowheads="1"/>
          </p:cNvSpPr>
          <p:nvPr/>
        </p:nvSpPr>
        <p:spPr bwMode="auto">
          <a:xfrm>
            <a:off x="4764730" y="2190690"/>
            <a:ext cx="1178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</a:rPr>
              <a:t>S’</a:t>
            </a:r>
            <a:r>
              <a:rPr lang="en-US" sz="1600" b="1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7" name="Curved Connector 46"/>
          <p:cNvCxnSpPr/>
          <p:nvPr/>
        </p:nvCxnSpPr>
        <p:spPr bwMode="auto">
          <a:xfrm flipV="1">
            <a:off x="990600" y="2209800"/>
            <a:ext cx="762000" cy="2286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grpSp>
        <p:nvGrpSpPr>
          <p:cNvPr id="19" name="Group 48"/>
          <p:cNvGrpSpPr/>
          <p:nvPr/>
        </p:nvGrpSpPr>
        <p:grpSpPr>
          <a:xfrm>
            <a:off x="2063750" y="4724400"/>
            <a:ext cx="3651250" cy="1676400"/>
            <a:chOff x="2444750" y="4021138"/>
            <a:chExt cx="4413250" cy="2151062"/>
          </a:xfrm>
        </p:grpSpPr>
        <p:graphicFrame>
          <p:nvGraphicFramePr>
            <p:cNvPr id="712709" name="Object 5"/>
            <p:cNvGraphicFramePr>
              <a:graphicFrameLocks noChangeAspect="1"/>
            </p:cNvGraphicFramePr>
            <p:nvPr/>
          </p:nvGraphicFramePr>
          <p:xfrm>
            <a:off x="2819400" y="5435600"/>
            <a:ext cx="4038600" cy="736600"/>
          </p:xfrm>
          <a:graphic>
            <a:graphicData uri="http://schemas.openxmlformats.org/presentationml/2006/ole">
              <p:oleObj spid="_x0000_s1587202" name="Equation" r:id="rId5" imgW="1422360" imgH="241200" progId="Equation.DSMT4">
                <p:embed/>
              </p:oleObj>
            </a:graphicData>
          </a:graphic>
        </p:graphicFrame>
        <p:graphicFrame>
          <p:nvGraphicFramePr>
            <p:cNvPr id="712711" name="Object 7"/>
            <p:cNvGraphicFramePr>
              <a:graphicFrameLocks noChangeAspect="1"/>
            </p:cNvGraphicFramePr>
            <p:nvPr/>
          </p:nvGraphicFramePr>
          <p:xfrm>
            <a:off x="2444750" y="4021138"/>
            <a:ext cx="4079875" cy="1301750"/>
          </p:xfrm>
          <a:graphic>
            <a:graphicData uri="http://schemas.openxmlformats.org/presentationml/2006/ole">
              <p:oleObj spid="_x0000_s1587203" name="Equation" r:id="rId6" imgW="1473120" imgH="469800" progId="Equation.DSMT4">
                <p:embed/>
              </p:oleObj>
            </a:graphicData>
          </a:graphic>
        </p:graphicFrame>
      </p:grpSp>
      <p:sp>
        <p:nvSpPr>
          <p:cNvPr id="48" name="Rectangle 47"/>
          <p:cNvSpPr/>
          <p:nvPr/>
        </p:nvSpPr>
        <p:spPr>
          <a:xfrm>
            <a:off x="228600" y="4114800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Therefore, if </a:t>
            </a:r>
            <a:endParaRPr lang="en-US" sz="2400" dirty="0"/>
          </a:p>
        </p:txBody>
      </p:sp>
      <p:graphicFrame>
        <p:nvGraphicFramePr>
          <p:cNvPr id="712712" name="Object 8"/>
          <p:cNvGraphicFramePr>
            <a:graphicFrameLocks noChangeAspect="1"/>
          </p:cNvGraphicFramePr>
          <p:nvPr/>
        </p:nvGraphicFramePr>
        <p:xfrm>
          <a:off x="2409825" y="4114800"/>
          <a:ext cx="2314575" cy="523875"/>
        </p:xfrm>
        <a:graphic>
          <a:graphicData uri="http://schemas.openxmlformats.org/presentationml/2006/ole">
            <p:oleObj spid="_x0000_s1587204" name="Equation" r:id="rId7" imgW="1168200" imgH="241200" progId="Equation.DSMT4">
              <p:embed/>
            </p:oleObj>
          </a:graphicData>
        </a:graphic>
      </p:graphicFrame>
      <p:sp>
        <p:nvSpPr>
          <p:cNvPr id="49" name="Rectangle 48"/>
          <p:cNvSpPr/>
          <p:nvPr/>
        </p:nvSpPr>
        <p:spPr>
          <a:xfrm>
            <a:off x="1143000" y="5029200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and</a:t>
            </a:r>
            <a:endParaRPr lang="en-US" sz="2400" dirty="0"/>
          </a:p>
        </p:txBody>
      </p:sp>
      <p:cxnSp>
        <p:nvCxnSpPr>
          <p:cNvPr id="50" name="Straight Arrow Connector 49"/>
          <p:cNvCxnSpPr/>
          <p:nvPr/>
        </p:nvCxnSpPr>
        <p:spPr bwMode="auto">
          <a:xfrm rot="5400000">
            <a:off x="4191000" y="1905000"/>
            <a:ext cx="9906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51" name="TextBox 92"/>
          <p:cNvSpPr txBox="1">
            <a:spLocks noChangeArrowheads="1"/>
          </p:cNvSpPr>
          <p:nvPr/>
        </p:nvSpPr>
        <p:spPr bwMode="auto">
          <a:xfrm>
            <a:off x="4114800" y="1066800"/>
            <a:ext cx="24742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Bottleneck </a:t>
            </a: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link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52" name="TextBox 92"/>
          <p:cNvSpPr txBox="1">
            <a:spLocks noChangeArrowheads="1"/>
          </p:cNvSpPr>
          <p:nvPr/>
        </p:nvSpPr>
        <p:spPr bwMode="auto">
          <a:xfrm>
            <a:off x="4536130" y="478971"/>
            <a:ext cx="14074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CASE 2: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828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Comic Sans MS" pitchFamily="66" charset="0"/>
              </a:rPr>
              <a:t>Corollary</a:t>
            </a:r>
            <a:r>
              <a:rPr lang="en-US" sz="2800" dirty="0" smtClean="0">
                <a:latin typeface="Comic Sans MS" pitchFamily="66" charset="0"/>
              </a:rPr>
              <a:t>: For a special case when 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Condition for the Nash equilibrium strategy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7398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Then, </a:t>
            </a:r>
            <a:r>
              <a:rPr lang="en-US" sz="3200" b="1" dirty="0" err="1" smtClean="0">
                <a:latin typeface="Comic Sans MS" pitchFamily="66" charset="0"/>
              </a:rPr>
              <a:t>S</a:t>
            </a:r>
            <a:r>
              <a:rPr lang="en-US" b="1" dirty="0" err="1" smtClean="0">
                <a:latin typeface="Comic Sans MS" pitchFamily="66" charset="0"/>
              </a:rPr>
              <a:t>direct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is a NE point.</a:t>
            </a:r>
            <a:endParaRPr lang="en-US" sz="2800" dirty="0">
              <a:latin typeface="Comic Sans MS" pitchFamily="66" charset="0"/>
            </a:endParaRPr>
          </a:p>
        </p:txBody>
      </p:sp>
      <p:graphicFrame>
        <p:nvGraphicFramePr>
          <p:cNvPr id="478211" name="Object 3"/>
          <p:cNvGraphicFramePr>
            <a:graphicFrameLocks noChangeAspect="1"/>
          </p:cNvGraphicFramePr>
          <p:nvPr/>
        </p:nvGraphicFramePr>
        <p:xfrm>
          <a:off x="6414976" y="1654629"/>
          <a:ext cx="2307417" cy="838200"/>
        </p:xfrm>
        <a:graphic>
          <a:graphicData uri="http://schemas.openxmlformats.org/presentationml/2006/ole">
            <p:oleObj spid="_x0000_s478211" name="Equation" r:id="rId3" imgW="1091880" imgH="431640" progId="Equation.DSMT4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89858" y="2368910"/>
            <a:ext cx="7968345" cy="3532811"/>
            <a:chOff x="794658" y="3141662"/>
            <a:chExt cx="7968345" cy="3050322"/>
          </a:xfrm>
        </p:grpSpPr>
        <p:graphicFrame>
          <p:nvGraphicFramePr>
            <p:cNvPr id="477186" name="Object 2"/>
            <p:cNvGraphicFramePr>
              <a:graphicFrameLocks noChangeAspect="1"/>
            </p:cNvGraphicFramePr>
            <p:nvPr/>
          </p:nvGraphicFramePr>
          <p:xfrm>
            <a:off x="3937000" y="4780697"/>
            <a:ext cx="1701800" cy="1411287"/>
          </p:xfrm>
          <a:graphic>
            <a:graphicData uri="http://schemas.openxmlformats.org/presentationml/2006/ole">
              <p:oleObj spid="_x0000_s478210" name="Equation" r:id="rId4" imgW="812520" imgH="672840" progId="Equation.DSMT4">
                <p:embed/>
              </p:oleObj>
            </a:graphicData>
          </a:graphic>
        </p:graphicFrame>
        <p:grpSp>
          <p:nvGrpSpPr>
            <p:cNvPr id="12" name="Group 11"/>
            <p:cNvGrpSpPr/>
            <p:nvPr/>
          </p:nvGrpSpPr>
          <p:grpSpPr>
            <a:xfrm>
              <a:off x="794658" y="3141662"/>
              <a:ext cx="7968345" cy="1837418"/>
              <a:chOff x="566058" y="2989262"/>
              <a:chExt cx="7968345" cy="1837418"/>
            </a:xfrm>
          </p:grpSpPr>
          <p:grpSp>
            <p:nvGrpSpPr>
              <p:cNvPr id="13" name="Group 15"/>
              <p:cNvGrpSpPr/>
              <p:nvPr/>
            </p:nvGrpSpPr>
            <p:grpSpPr>
              <a:xfrm>
                <a:off x="566058" y="2989262"/>
                <a:ext cx="7968345" cy="1808163"/>
                <a:chOff x="566058" y="2989262"/>
                <a:chExt cx="7968345" cy="1808163"/>
              </a:xfrm>
            </p:grpSpPr>
            <p:grpSp>
              <p:nvGrpSpPr>
                <p:cNvPr id="17" name="Group 13"/>
                <p:cNvGrpSpPr/>
                <p:nvPr/>
              </p:nvGrpSpPr>
              <p:grpSpPr>
                <a:xfrm>
                  <a:off x="566058" y="2989262"/>
                  <a:ext cx="7924800" cy="1808163"/>
                  <a:chOff x="566058" y="2644938"/>
                  <a:chExt cx="7924800" cy="1808163"/>
                </a:xfrm>
              </p:grpSpPr>
              <p:graphicFrame>
                <p:nvGraphicFramePr>
                  <p:cNvPr id="19" name="Object 3"/>
                  <p:cNvGraphicFramePr>
                    <a:graphicFrameLocks noChangeAspect="1"/>
                  </p:cNvGraphicFramePr>
                  <p:nvPr/>
                </p:nvGraphicFramePr>
                <p:xfrm>
                  <a:off x="6640513" y="3313276"/>
                  <a:ext cx="1589087" cy="1139825"/>
                </p:xfrm>
                <a:graphic>
                  <a:graphicData uri="http://schemas.openxmlformats.org/presentationml/2006/ole">
                    <p:oleObj spid="_x0000_s478212" name="Equation" r:id="rId5" imgW="723600" imgH="482400" progId="Equation.DSMT4">
                      <p:embed/>
                    </p:oleObj>
                  </a:graphicData>
                </a:graphic>
              </p:graphicFrame>
              <p:graphicFrame>
                <p:nvGraphicFramePr>
                  <p:cNvPr id="21" name="Object 5"/>
                  <p:cNvGraphicFramePr>
                    <a:graphicFrameLocks noChangeAspect="1"/>
                  </p:cNvGraphicFramePr>
                  <p:nvPr/>
                </p:nvGraphicFramePr>
                <p:xfrm>
                  <a:off x="1192213" y="2644938"/>
                  <a:ext cx="2389187" cy="515938"/>
                </p:xfrm>
                <a:graphic>
                  <a:graphicData uri="http://schemas.openxmlformats.org/presentationml/2006/ole">
                    <p:oleObj spid="_x0000_s478214" name="Equation" r:id="rId6" imgW="1117440" imgH="241200" progId="Equation.DSMT4">
                      <p:embed/>
                    </p:oleObj>
                  </a:graphicData>
                </a:graphic>
              </p:graphicFrame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566058" y="3945607"/>
                    <a:ext cx="7924800" cy="4517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u="sng" dirty="0" err="1" smtClean="0">
                        <a:latin typeface="Comic Sans MS" pitchFamily="66" charset="0"/>
                      </a:rPr>
                      <a:t>elseif</a:t>
                    </a:r>
                    <a:endParaRPr lang="en-US" sz="2800" dirty="0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18" name="TextBox 17"/>
                <p:cNvSpPr txBox="1"/>
                <p:nvPr/>
              </p:nvSpPr>
              <p:spPr>
                <a:xfrm>
                  <a:off x="609603" y="3002267"/>
                  <a:ext cx="7924800" cy="451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u="sng" dirty="0" smtClean="0">
                      <a:latin typeface="Comic Sans MS" pitchFamily="66" charset="0"/>
                    </a:rPr>
                    <a:t>if</a:t>
                  </a:r>
                  <a:endParaRPr lang="en-US" sz="2800" dirty="0">
                    <a:latin typeface="Comic Sans MS" pitchFamily="66" charset="0"/>
                  </a:endParaRPr>
                </a:p>
              </p:txBody>
            </p:sp>
          </p:grpSp>
          <p:graphicFrame>
            <p:nvGraphicFramePr>
              <p:cNvPr id="14" name="Object 5"/>
              <p:cNvGraphicFramePr>
                <a:graphicFrameLocks noChangeAspect="1"/>
              </p:cNvGraphicFramePr>
              <p:nvPr/>
            </p:nvGraphicFramePr>
            <p:xfrm>
              <a:off x="1649413" y="4310742"/>
              <a:ext cx="2389187" cy="515938"/>
            </p:xfrm>
            <a:graphic>
              <a:graphicData uri="http://schemas.openxmlformats.org/presentationml/2006/ole">
                <p:oleObj spid="_x0000_s478215" name="Equation" r:id="rId7" imgW="1117440" imgH="241200" progId="Equation.DSMT4">
                  <p:embed/>
                </p:oleObj>
              </a:graphicData>
            </a:graphic>
          </p:graphicFrame>
        </p:grpSp>
        <p:graphicFrame>
          <p:nvGraphicFramePr>
            <p:cNvPr id="478217" name="Object 9"/>
            <p:cNvGraphicFramePr>
              <a:graphicFrameLocks noChangeAspect="1"/>
            </p:cNvGraphicFramePr>
            <p:nvPr/>
          </p:nvGraphicFramePr>
          <p:xfrm>
            <a:off x="3657600" y="3369408"/>
            <a:ext cx="1676400" cy="1411289"/>
          </p:xfrm>
          <a:graphic>
            <a:graphicData uri="http://schemas.openxmlformats.org/presentationml/2006/ole">
              <p:oleObj spid="_x0000_s478217" name="Equation" r:id="rId8" imgW="799920" imgH="67284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8100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Condition for the Nash equilibrium strategy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9050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Comic Sans MS" pitchFamily="66" charset="0"/>
              </a:rPr>
              <a:t>Corollary 2</a:t>
            </a:r>
            <a:r>
              <a:rPr lang="en-US" sz="2800" dirty="0" smtClean="0">
                <a:latin typeface="Comic Sans MS" pitchFamily="66" charset="0"/>
              </a:rPr>
              <a:t>: For a special case when c=0 (no correlation), and 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state </a:t>
            </a:r>
            <a:r>
              <a:rPr lang="en-US" sz="3200" b="1" dirty="0" err="1" smtClean="0">
                <a:latin typeface="Comic Sans MS" pitchFamily="66" charset="0"/>
              </a:rPr>
              <a:t>S</a:t>
            </a:r>
            <a:r>
              <a:rPr lang="en-US" sz="2800" b="1" dirty="0" err="1" smtClean="0">
                <a:latin typeface="Comic Sans MS" pitchFamily="66" charset="0"/>
              </a:rPr>
              <a:t>direct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is a NE point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graphicFrame>
        <p:nvGraphicFramePr>
          <p:cNvPr id="23" name="Object 5"/>
          <p:cNvGraphicFramePr>
            <a:graphicFrameLocks noChangeAspect="1"/>
          </p:cNvGraphicFramePr>
          <p:nvPr/>
        </p:nvGraphicFramePr>
        <p:xfrm>
          <a:off x="3405188" y="2908300"/>
          <a:ext cx="1520825" cy="596900"/>
        </p:xfrm>
        <a:graphic>
          <a:graphicData uri="http://schemas.openxmlformats.org/presentationml/2006/ole">
            <p:oleObj spid="_x0000_s1588233" name="Equation" r:id="rId3" imgW="711000" imgH="241200" progId="Equation.DSMT4">
              <p:embed/>
            </p:oleObj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/>
        </p:nvGraphicFramePr>
        <p:xfrm>
          <a:off x="5394325" y="2862942"/>
          <a:ext cx="2536825" cy="660400"/>
        </p:xfrm>
        <a:graphic>
          <a:graphicData uri="http://schemas.openxmlformats.org/presentationml/2006/ole">
            <p:oleObj spid="_x0000_s1588234" name="Equation" r:id="rId4" imgW="115560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312738" y="1219201"/>
            <a:ext cx="8186737" cy="4800599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The number of nodes in the network is selected to be N = 4  to 40, uniformly distributed over a square area of dimension 100m X 100m. </a:t>
            </a:r>
          </a:p>
          <a:p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The target SINR is selected to be  </a:t>
            </a:r>
            <a:r>
              <a:rPr lang="el-GR" sz="2400" dirty="0" smtClean="0">
                <a:ea typeface="ＭＳ Ｐゴシック" pitchFamily="34" charset="-128"/>
                <a:cs typeface="Arial" charset="0"/>
              </a:rPr>
              <a:t>γ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*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= 5 (7 dB)</a:t>
            </a:r>
          </a:p>
          <a:p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Constant transmit Power Pi =10</a:t>
            </a:r>
            <a:r>
              <a:rPr lang="en-US" sz="2400" baseline="30000" dirty="0" smtClean="0">
                <a:latin typeface="Comic Sans MS" pitchFamily="66" charset="0"/>
                <a:ea typeface="ＭＳ Ｐゴシック" pitchFamily="34" charset="-128"/>
              </a:rPr>
              <a:t>-2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 Watts</a:t>
            </a:r>
            <a:r>
              <a:rPr lang="en-US" sz="2400" baseline="30000" dirty="0" smtClean="0">
                <a:latin typeface="Comic Sans MS" pitchFamily="66" charset="0"/>
                <a:ea typeface="ＭＳ Ｐゴシック" pitchFamily="34" charset="-128"/>
              </a:rPr>
              <a:t> 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(10 </a:t>
            </a:r>
            <a:r>
              <a:rPr lang="en-US" sz="2400" dirty="0" err="1" smtClean="0">
                <a:latin typeface="Comic Sans MS" pitchFamily="66" charset="0"/>
                <a:ea typeface="ＭＳ Ｐゴシック" pitchFamily="34" charset="-128"/>
              </a:rPr>
              <a:t>dBm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), </a:t>
            </a:r>
            <a:r>
              <a:rPr lang="el-GR" sz="2400" dirty="0" smtClean="0">
                <a:latin typeface="Arial"/>
                <a:ea typeface="ＭＳ Ｐゴシック" pitchFamily="34" charset="-128"/>
                <a:cs typeface="Arial"/>
              </a:rPr>
              <a:t>σ</a:t>
            </a:r>
            <a:r>
              <a:rPr lang="en-US" sz="2400" baseline="30000" dirty="0" smtClean="0">
                <a:latin typeface="Arial"/>
                <a:ea typeface="ＭＳ Ｐゴシック" pitchFamily="34" charset="-128"/>
                <a:cs typeface="Arial"/>
              </a:rPr>
              <a:t>2</a:t>
            </a:r>
            <a:r>
              <a:rPr lang="en-US" sz="2400" dirty="0" smtClean="0">
                <a:latin typeface="Arial"/>
                <a:ea typeface="ＭＳ Ｐゴシック" pitchFamily="34" charset="-128"/>
                <a:cs typeface="Arial"/>
              </a:rPr>
              <a:t>=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 10</a:t>
            </a:r>
            <a:r>
              <a:rPr lang="en-US" sz="2400" baseline="30000" dirty="0" smtClean="0">
                <a:latin typeface="Comic Sans MS" pitchFamily="66" charset="0"/>
                <a:ea typeface="ＭＳ Ｐゴシック" pitchFamily="34" charset="-128"/>
              </a:rPr>
              <a:t>-13 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Watts, W=1 </a:t>
            </a:r>
            <a:r>
              <a:rPr lang="en-US" sz="2400" dirty="0" err="1" smtClean="0">
                <a:latin typeface="Comic Sans MS" pitchFamily="66" charset="0"/>
                <a:ea typeface="ＭＳ Ｐゴシック" pitchFamily="34" charset="-128"/>
              </a:rPr>
              <a:t>Mhz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, forgetting factor=0.8. </a:t>
            </a:r>
          </a:p>
          <a:p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Each symbol is represented with 1 bits, i.e. </a:t>
            </a:r>
            <a:r>
              <a:rPr lang="el-GR" sz="2400" dirty="0" smtClean="0">
                <a:latin typeface="Comic Sans MS" pitchFamily="66" charset="0"/>
                <a:ea typeface="ＭＳ Ｐゴシック" pitchFamily="34" charset="-128"/>
              </a:rPr>
              <a:t>Ψ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(Yi)=1bits/symbol for all Yi. </a:t>
            </a:r>
            <a:endParaRPr lang="en-US" sz="2400" baseline="30000" dirty="0" smtClean="0">
              <a:latin typeface="Comic Sans MS" pitchFamily="66" charset="0"/>
              <a:ea typeface="ＭＳ Ｐゴシック" pitchFamily="34" charset="-128"/>
            </a:endParaRPr>
          </a:p>
          <a:p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The spatial correlation of data is chosen to be  c=0 (no aggregation), c = 100 (low correlated) and c=1000 (highly correlated). </a:t>
            </a:r>
            <a:r>
              <a:rPr lang="el-GR" sz="2400" dirty="0" smtClean="0">
                <a:latin typeface="Comic Sans MS" pitchFamily="66" charset="0"/>
              </a:rPr>
              <a:t> ρ</a:t>
            </a:r>
            <a:r>
              <a:rPr lang="en-US" sz="2400" baseline="-25000" dirty="0" err="1" smtClean="0">
                <a:latin typeface="Comic Sans MS" pitchFamily="66" charset="0"/>
              </a:rPr>
              <a:t>ij</a:t>
            </a:r>
            <a:r>
              <a:rPr lang="en-US" sz="2400" dirty="0" smtClean="0">
                <a:latin typeface="Comic Sans MS" pitchFamily="66" charset="0"/>
              </a:rPr>
              <a:t>=exp(-d</a:t>
            </a:r>
            <a:r>
              <a:rPr lang="en-US" sz="2400" baseline="30000" dirty="0" smtClean="0">
                <a:latin typeface="Comic Sans MS" pitchFamily="66" charset="0"/>
              </a:rPr>
              <a:t>2</a:t>
            </a:r>
            <a:r>
              <a:rPr lang="en-US" sz="2400" baseline="-25000" dirty="0" smtClean="0">
                <a:latin typeface="Comic Sans MS" pitchFamily="66" charset="0"/>
              </a:rPr>
              <a:t>ij</a:t>
            </a:r>
            <a:r>
              <a:rPr lang="en-US" sz="2400" dirty="0" smtClean="0">
                <a:latin typeface="Comic Sans MS" pitchFamily="66" charset="0"/>
              </a:rPr>
              <a:t>/c)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.  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b)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Simulation Results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 bwMode="auto">
          <a:xfrm>
            <a:off x="4419600" y="1790700"/>
            <a:ext cx="3657600" cy="274320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prstDash val="sysDash"/>
            <a:headEnd type="stealth" w="lg" len="lg"/>
            <a:tailEnd type="stealth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marL="230188" indent="-230188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685800" y="2133600"/>
            <a:ext cx="3657600" cy="274320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prstDash val="sysDash"/>
            <a:headEnd type="stealth" w="lg" len="lg"/>
            <a:tailEnd type="stealth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marL="230188" indent="-230188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6238" y="22955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9788" y="24098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8888" y="21812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788" y="410527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235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3738" y="42386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235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3988" y="3019425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235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6213" y="1809750"/>
            <a:ext cx="676275" cy="16764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2356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0788" y="2947988"/>
            <a:ext cx="466725" cy="92392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2357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38" y="3119438"/>
            <a:ext cx="466725" cy="92392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cxnSp>
        <p:nvCxnSpPr>
          <p:cNvPr id="93" name="Straight Connector 92"/>
          <p:cNvCxnSpPr/>
          <p:nvPr/>
        </p:nvCxnSpPr>
        <p:spPr bwMode="auto">
          <a:xfrm>
            <a:off x="4343400" y="2733675"/>
            <a:ext cx="704850" cy="257175"/>
          </a:xfrm>
          <a:prstGeom prst="line">
            <a:avLst/>
          </a:prstGeom>
          <a:ln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 bwMode="auto">
          <a:xfrm flipV="1">
            <a:off x="5372100" y="2838450"/>
            <a:ext cx="609600" cy="133350"/>
          </a:xfrm>
          <a:prstGeom prst="line">
            <a:avLst/>
          </a:prstGeom>
          <a:ln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37" idx="1"/>
          </p:cNvCxnSpPr>
          <p:nvPr/>
        </p:nvCxnSpPr>
        <p:spPr bwMode="auto">
          <a:xfrm flipV="1">
            <a:off x="6057900" y="2314575"/>
            <a:ext cx="885825" cy="542925"/>
          </a:xfrm>
          <a:prstGeom prst="line">
            <a:avLst/>
          </a:prstGeom>
          <a:ln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 bwMode="auto">
          <a:xfrm>
            <a:off x="7186613" y="2343150"/>
            <a:ext cx="852487" cy="514350"/>
          </a:xfrm>
          <a:prstGeom prst="line">
            <a:avLst/>
          </a:prstGeom>
          <a:ln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 bwMode="auto">
          <a:xfrm flipV="1">
            <a:off x="1638300" y="2686050"/>
            <a:ext cx="895350" cy="742950"/>
          </a:xfrm>
          <a:prstGeom prst="line">
            <a:avLst/>
          </a:prstGeom>
          <a:ln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 bwMode="auto">
          <a:xfrm>
            <a:off x="1638300" y="3429000"/>
            <a:ext cx="914400" cy="914400"/>
          </a:xfrm>
          <a:prstGeom prst="line">
            <a:avLst/>
          </a:prstGeom>
          <a:ln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 bwMode="auto">
          <a:xfrm flipV="1">
            <a:off x="2686050" y="3600450"/>
            <a:ext cx="952500" cy="781050"/>
          </a:xfrm>
          <a:prstGeom prst="line">
            <a:avLst/>
          </a:prstGeom>
          <a:ln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 bwMode="auto">
          <a:xfrm>
            <a:off x="2609850" y="2571750"/>
            <a:ext cx="1085850" cy="952500"/>
          </a:xfrm>
          <a:prstGeom prst="line">
            <a:avLst/>
          </a:prstGeom>
          <a:ln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 bwMode="auto">
          <a:xfrm rot="5400000" flipH="1" flipV="1">
            <a:off x="3533775" y="2943225"/>
            <a:ext cx="876300" cy="514350"/>
          </a:xfrm>
          <a:prstGeom prst="line">
            <a:avLst/>
          </a:prstGeom>
          <a:ln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80" name="TextBox 42"/>
          <p:cNvSpPr txBox="1">
            <a:spLocks noChangeArrowheads="1"/>
          </p:cNvSpPr>
          <p:nvPr/>
        </p:nvSpPr>
        <p:spPr bwMode="auto">
          <a:xfrm>
            <a:off x="7772400" y="3448050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omic Sans MS" pitchFamily="66" charset="0"/>
              </a:rPr>
              <a:t>Sink Node</a:t>
            </a:r>
          </a:p>
        </p:txBody>
      </p:sp>
      <p:sp>
        <p:nvSpPr>
          <p:cNvPr id="23581" name="Rectangle 41"/>
          <p:cNvSpPr>
            <a:spLocks noChangeArrowheads="1"/>
          </p:cNvSpPr>
          <p:nvPr/>
        </p:nvSpPr>
        <p:spPr bwMode="auto">
          <a:xfrm>
            <a:off x="266700" y="4972050"/>
            <a:ext cx="8343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2400" dirty="0">
                <a:latin typeface="Comic Sans MS" pitchFamily="66" charset="0"/>
              </a:rPr>
              <a:t>A simple game-theoretic model with </a:t>
            </a:r>
            <a:r>
              <a:rPr lang="en-US" sz="2400" dirty="0" smtClean="0">
                <a:latin typeface="Comic Sans MS" pitchFamily="66" charset="0"/>
              </a:rPr>
              <a:t>utility function </a:t>
            </a:r>
            <a:r>
              <a:rPr lang="en-US" sz="2400" dirty="0">
                <a:latin typeface="Comic Sans MS" pitchFamily="66" charset="0"/>
              </a:rPr>
              <a:t>that account </a:t>
            </a:r>
            <a:r>
              <a:rPr lang="en-US" sz="2400" dirty="0" smtClean="0">
                <a:latin typeface="Comic Sans MS" pitchFamily="66" charset="0"/>
              </a:rPr>
              <a:t>for data correlation for energy minimization and throughput maximization problems.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9300" y="3109913"/>
            <a:ext cx="419100" cy="82867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32" name="Rectangle 6"/>
          <p:cNvSpPr txBox="1">
            <a:spLocks noChangeArrowheads="1"/>
          </p:cNvSpPr>
          <p:nvPr/>
        </p:nvSpPr>
        <p:spPr>
          <a:xfrm>
            <a:off x="457200" y="685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. Introduction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3650" y="40005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50" y="31623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450" y="26289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3725" y="20193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25" y="409575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7525" y="3162300"/>
            <a:ext cx="238125" cy="5905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7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312738" y="1219200"/>
            <a:ext cx="8186737" cy="4343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Start TCAR with MER when </a:t>
            </a:r>
            <a:r>
              <a:rPr lang="el-GR" sz="2400" dirty="0" smtClean="0">
                <a:latin typeface="Arial"/>
                <a:ea typeface="ＭＳ Ｐゴシック" pitchFamily="34" charset="-128"/>
                <a:cs typeface="Arial"/>
              </a:rPr>
              <a:t>φ</a:t>
            </a:r>
            <a:r>
              <a:rPr lang="en-US" sz="2400" dirty="0" smtClean="0">
                <a:latin typeface="Arial"/>
                <a:ea typeface="ＭＳ Ｐゴシック" pitchFamily="34" charset="-128"/>
                <a:cs typeface="Arial"/>
              </a:rPr>
              <a:t>=0.5 (half relay nodes, half source nodes) and  with DIRECT when </a:t>
            </a:r>
            <a:r>
              <a:rPr lang="el-GR" sz="2400" dirty="0" smtClean="0">
                <a:ea typeface="ＭＳ Ｐゴシック" pitchFamily="34" charset="-128"/>
                <a:cs typeface="Arial"/>
              </a:rPr>
              <a:t>φ</a:t>
            </a:r>
            <a:r>
              <a:rPr lang="en-US" sz="2400" dirty="0" smtClean="0">
                <a:ea typeface="ＭＳ Ｐゴシック" pitchFamily="34" charset="-128"/>
                <a:cs typeface="Arial"/>
              </a:rPr>
              <a:t>=1.0 (all source nodes) </a:t>
            </a:r>
          </a:p>
          <a:p>
            <a:r>
              <a:rPr lang="en-US" sz="2400" dirty="0" smtClean="0">
                <a:ea typeface="ＭＳ Ｐゴシック" pitchFamily="34" charset="-128"/>
                <a:cs typeface="Arial"/>
              </a:rPr>
              <a:t>T-ICAR always  starts with IAR.</a:t>
            </a:r>
          </a:p>
          <a:p>
            <a:r>
              <a:rPr lang="en-US" sz="2400" dirty="0" smtClean="0">
                <a:latin typeface="Comic Sans MS" pitchFamily="66" charset="0"/>
                <a:ea typeface="ＭＳ Ｐゴシック" pitchFamily="34" charset="-128"/>
                <a:cs typeface="Arial"/>
              </a:rPr>
              <a:t>Use Dr=16m, for the best performance of IAR (Trade-off between energy and throughput).</a:t>
            </a:r>
          </a:p>
          <a:p>
            <a:r>
              <a:rPr lang="en-US" sz="2400" dirty="0" smtClean="0">
                <a:latin typeface="Comic Sans MS" pitchFamily="66" charset="0"/>
                <a:ea typeface="ＭＳ Ｐゴシック" pitchFamily="34" charset="-128"/>
                <a:cs typeface="Arial"/>
              </a:rPr>
              <a:t>MER and IAR perform data aggregation opportunistically based on the routes set-up, i.e. whenever the routes meet</a:t>
            </a:r>
          </a:p>
          <a:p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Average over 1000 different topologies</a:t>
            </a:r>
          </a:p>
          <a:p>
            <a:endParaRPr lang="en-US" sz="24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b)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Simulation Results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</a:rPr>
              <a:t>b)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Simulation Results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381000" y="5430768"/>
            <a:ext cx="878205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         (a)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MER                                              (b)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AR</a:t>
            </a: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228600" y="1219200"/>
            <a:ext cx="8915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b="1" dirty="0" smtClean="0">
                <a:cs typeface="Arial"/>
              </a:rPr>
              <a:t>N=24, </a:t>
            </a:r>
            <a:r>
              <a:rPr lang="el-GR" sz="2400" b="1" dirty="0" smtClean="0">
                <a:cs typeface="Arial"/>
              </a:rPr>
              <a:t>φ</a:t>
            </a:r>
            <a:r>
              <a:rPr lang="en-US" sz="2400" b="1" dirty="0" smtClean="0">
                <a:cs typeface="Arial"/>
              </a:rPr>
              <a:t>=0.5 (half source, half relay), and c=100, Dr =16m</a:t>
            </a:r>
            <a:endParaRPr lang="en-US" sz="24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76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4648200" cy="351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08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905000"/>
            <a:ext cx="4442976" cy="353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</a:rPr>
              <a:t>b)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Simulation Results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304800" y="5506968"/>
            <a:ext cx="878205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         (c)  T-CA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R                                        (d)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T-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AR</a:t>
            </a: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228600" y="1219200"/>
            <a:ext cx="8915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b="1" dirty="0" smtClean="0">
                <a:cs typeface="Arial"/>
              </a:rPr>
              <a:t>N=24, </a:t>
            </a:r>
            <a:r>
              <a:rPr lang="el-GR" sz="2400" b="1" dirty="0" smtClean="0">
                <a:cs typeface="Arial"/>
              </a:rPr>
              <a:t>φ</a:t>
            </a:r>
            <a:r>
              <a:rPr lang="en-US" sz="2400" b="1" dirty="0" smtClean="0">
                <a:cs typeface="Arial"/>
              </a:rPr>
              <a:t>=0.5 (half source, half relay), and c=100, Dr =16m</a:t>
            </a:r>
            <a:endParaRPr lang="en-US" sz="24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pic>
        <p:nvPicPr>
          <p:cNvPr id="76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88595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18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88595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b)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Simulation Results</a:t>
            </a:r>
          </a:p>
        </p:txBody>
      </p:sp>
      <p:pic>
        <p:nvPicPr>
          <p:cNvPr id="571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38200"/>
            <a:ext cx="6553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304800" y="5105400"/>
            <a:ext cx="878205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</a:t>
            </a:r>
            <a:r>
              <a:rPr lang="en-US" sz="2200" u="sng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T-CAR throughput improvements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         </a:t>
            </a:r>
            <a:r>
              <a:rPr lang="en-US" sz="2200" u="sng" noProof="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MER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            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</a:t>
            </a:r>
            <a:r>
              <a:rPr lang="en-US" sz="2200" u="sng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DIRECT</a:t>
            </a:r>
            <a:endParaRPr kumimoji="0" lang="en-US" sz="22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N=10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         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  <a:sym typeface="Wingdings" pitchFamily="2" charset="2"/>
              </a:rPr>
              <a:t>      	                  </a:t>
            </a:r>
            <a:r>
              <a:rPr lang="en-US" sz="2200" dirty="0" smtClean="0">
                <a:latin typeface="Comic Sans MS" pitchFamily="66" charset="0"/>
                <a:ea typeface="ＭＳ Ｐゴシック" pitchFamily="34" charset="-128"/>
              </a:rPr>
              <a:t>(72 %)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  <a:sym typeface="Wingdings" pitchFamily="2" charset="2"/>
              </a:rPr>
              <a:t>                </a:t>
            </a:r>
            <a:r>
              <a:rPr lang="en-US" sz="2200" dirty="0" smtClean="0">
                <a:latin typeface="Comic Sans MS" pitchFamily="66" charset="0"/>
                <a:ea typeface="ＭＳ Ｐゴシック" pitchFamily="34" charset="-128"/>
              </a:rPr>
              <a:t>(16 %)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N=40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         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  <a:sym typeface="Wingdings" pitchFamily="2" charset="2"/>
              </a:rPr>
              <a:t>      	                  </a:t>
            </a:r>
            <a:r>
              <a:rPr lang="en-US" sz="2200" dirty="0" smtClean="0">
                <a:latin typeface="Comic Sans MS" pitchFamily="66" charset="0"/>
                <a:ea typeface="ＭＳ Ｐゴシック" pitchFamily="34" charset="-128"/>
              </a:rPr>
              <a:t>(70 %)                (54 %)</a:t>
            </a:r>
            <a:r>
              <a:rPr lang="en-US" sz="2200" dirty="0" smtClean="0">
                <a:latin typeface="Comic Sans MS" pitchFamily="66" charset="0"/>
                <a:ea typeface="ＭＳ Ｐゴシック" pitchFamily="34" charset="-128"/>
                <a:sym typeface="Wingdings" pitchFamily="2" charset="2"/>
              </a:rPr>
              <a:t>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6667500" y="2628900"/>
            <a:ext cx="2057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848600" y="2286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70 %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74289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Arial"/>
                <a:cs typeface="Arial"/>
              </a:rPr>
              <a:t>φ</a:t>
            </a:r>
            <a:r>
              <a:rPr lang="en-US" sz="2000" b="1" dirty="0" smtClean="0">
                <a:latin typeface="Arial"/>
                <a:cs typeface="Arial"/>
              </a:rPr>
              <a:t>=1 (all sources), and c=1000.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b)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Simulation Results</a:t>
            </a:r>
          </a:p>
        </p:txBody>
      </p:sp>
      <p:pic>
        <p:nvPicPr>
          <p:cNvPr id="571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0"/>
            <a:ext cx="6705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2133600" y="5105400"/>
            <a:ext cx="53340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</a:t>
            </a:r>
            <a:r>
              <a:rPr lang="en-US" sz="2000" u="sng" noProof="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TCAR Energy</a:t>
            </a:r>
            <a:r>
              <a:rPr lang="en-US" sz="2000" u="sng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 loss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	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</a:t>
            </a:r>
            <a:r>
              <a:rPr lang="en-US" sz="2000" u="sng" noProof="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MER</a:t>
            </a:r>
            <a:endParaRPr kumimoji="0" lang="en-US" sz="20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N=10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      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  <a:sym typeface="Wingdings" pitchFamily="2" charset="2"/>
              </a:rPr>
              <a:t>      	            </a:t>
            </a:r>
            <a:r>
              <a:rPr lang="en-US" sz="2000" dirty="0" smtClean="0">
                <a:latin typeface="Comic Sans MS" pitchFamily="66" charset="0"/>
                <a:ea typeface="ＭＳ Ｐゴシック" pitchFamily="34" charset="-128"/>
              </a:rPr>
              <a:t>(81 %)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  <a:sym typeface="Wingdings" pitchFamily="2" charset="2"/>
              </a:rPr>
              <a:t> </a:t>
            </a:r>
            <a:r>
              <a:rPr lang="en-US" sz="2000" dirty="0" smtClean="0">
                <a:latin typeface="Comic Sans MS" pitchFamily="66" charset="0"/>
                <a:ea typeface="ＭＳ Ｐゴシック" pitchFamily="34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u="sng" dirty="0" smtClean="0">
                <a:latin typeface="Comic Sans MS" pitchFamily="66" charset="0"/>
                <a:ea typeface="ＭＳ Ｐゴシック" pitchFamily="34" charset="-128"/>
              </a:rPr>
              <a:t>N=40</a:t>
            </a:r>
            <a:r>
              <a:rPr lang="en-US" sz="2000" dirty="0" smtClean="0">
                <a:latin typeface="Comic Sans MS" pitchFamily="66" charset="0"/>
                <a:ea typeface="ＭＳ Ｐゴシック" pitchFamily="34" charset="-128"/>
              </a:rPr>
              <a:t>            </a:t>
            </a:r>
            <a:r>
              <a:rPr lang="en-US" sz="2000" dirty="0" smtClean="0">
                <a:latin typeface="Comic Sans MS" pitchFamily="66" charset="0"/>
                <a:ea typeface="ＭＳ Ｐゴシック" pitchFamily="34" charset="-128"/>
                <a:sym typeface="Wingdings" pitchFamily="2" charset="2"/>
              </a:rPr>
              <a:t>      	            </a:t>
            </a:r>
            <a:r>
              <a:rPr lang="en-US" sz="2000" dirty="0" smtClean="0">
                <a:latin typeface="Comic Sans MS" pitchFamily="66" charset="0"/>
                <a:ea typeface="ＭＳ Ｐゴシック" pitchFamily="34" charset="-128"/>
              </a:rPr>
              <a:t>(55 %)</a:t>
            </a:r>
            <a:r>
              <a:rPr lang="en-US" sz="2000" dirty="0" smtClean="0">
                <a:latin typeface="Comic Sans MS" pitchFamily="66" charset="0"/>
                <a:ea typeface="ＭＳ Ｐゴシック" pitchFamily="34" charset="-128"/>
                <a:sym typeface="Wingdings" pitchFamily="2" charset="2"/>
              </a:rPr>
              <a:t> </a:t>
            </a:r>
            <a:r>
              <a:rPr lang="en-US" sz="2000" dirty="0" smtClean="0">
                <a:latin typeface="Comic Sans MS" pitchFamily="66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97149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Arial"/>
                <a:cs typeface="Arial"/>
              </a:rPr>
              <a:t>φ</a:t>
            </a:r>
            <a:r>
              <a:rPr lang="en-US" sz="2000" b="1" dirty="0" smtClean="0">
                <a:latin typeface="Arial"/>
                <a:cs typeface="Arial"/>
              </a:rPr>
              <a:t>=1 (all sources), and c=1000.</a:t>
            </a:r>
            <a:endParaRPr lang="en-US" sz="20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7429500" y="35433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696200" y="3352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55 %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rot="5400000" flipH="1" flipV="1">
            <a:off x="990600" y="4191000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09600" y="39740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81 %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b)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Simulation Results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81909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N=24, </a:t>
            </a:r>
            <a:r>
              <a:rPr lang="el-GR" sz="2000" b="1" dirty="0" smtClean="0">
                <a:latin typeface="Arial"/>
                <a:cs typeface="Arial"/>
              </a:rPr>
              <a:t>φ</a:t>
            </a:r>
            <a:r>
              <a:rPr lang="en-US" sz="2000" b="1" dirty="0" smtClean="0">
                <a:latin typeface="Arial"/>
                <a:cs typeface="Arial"/>
              </a:rPr>
              <a:t>=0.5 (half source, half relay), and c=100, Dr =16m</a:t>
            </a:r>
            <a:endParaRPr lang="en-US" sz="2000" b="1" dirty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304800" y="5257800"/>
            <a:ext cx="8782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</a:t>
            </a:r>
            <a:r>
              <a:rPr lang="en-US" sz="2000" u="sng" kern="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IAR  </a:t>
            </a:r>
            <a:r>
              <a:rPr lang="en-US" sz="2000" u="sng" dirty="0" err="1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Throguhtput</a:t>
            </a:r>
            <a:r>
              <a:rPr lang="en-US" sz="2000" u="sng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    </a:t>
            </a:r>
            <a:r>
              <a:rPr lang="en-US" sz="2000" u="sng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Improvements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</a:t>
            </a:r>
            <a:r>
              <a:rPr lang="en-US" sz="2000" kern="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  </a:t>
            </a:r>
            <a:r>
              <a:rPr kumimoji="0" lang="en-US" sz="20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	</a:t>
            </a:r>
            <a:r>
              <a:rPr kumimoji="0" lang="en-US" sz="20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  <a:sym typeface="Wingdings" pitchFamily="2" charset="2"/>
              </a:rPr>
              <a:t></a:t>
            </a:r>
            <a:r>
              <a:rPr kumimoji="0" lang="en-US" sz="20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			  MER	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</a:pPr>
            <a:r>
              <a:rPr lang="en-US" sz="2000" kern="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							  </a:t>
            </a:r>
            <a:r>
              <a:rPr lang="en-US" sz="2000" kern="0" dirty="0" smtClean="0">
                <a:latin typeface="Comic Sans MS" pitchFamily="66" charset="0"/>
                <a:ea typeface="ＭＳ Ｐゴシック" pitchFamily="34" charset="-128"/>
              </a:rPr>
              <a:t>8.23 %</a:t>
            </a:r>
            <a:endParaRPr kumimoji="0" lang="en-US" sz="2000" b="0" i="0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7277894" y="4761706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467600" y="4583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8.23 %</a:t>
            </a:r>
            <a:endParaRPr lang="en-US" dirty="0"/>
          </a:p>
        </p:txBody>
      </p:sp>
      <p:pic>
        <p:nvPicPr>
          <p:cNvPr id="70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14400"/>
            <a:ext cx="64262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</a:rPr>
              <a:t>b)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Simulation Results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304800" y="5257800"/>
            <a:ext cx="8782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</a:t>
            </a:r>
            <a:r>
              <a:rPr lang="en-US" sz="2000" u="sng" dirty="0" err="1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Throguhtput</a:t>
            </a:r>
            <a:r>
              <a:rPr lang="en-US" sz="2000" u="sng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 improvements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</a:pPr>
            <a:r>
              <a:rPr lang="en-US" sz="2000" kern="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             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T-ICAR</a:t>
            </a:r>
            <a:r>
              <a:rPr kumimoji="0" lang="en-US" sz="20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	</a:t>
            </a:r>
            <a:r>
              <a:rPr kumimoji="0" lang="en-US" sz="20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  <a:sym typeface="Wingdings" pitchFamily="2" charset="2"/>
              </a:rPr>
              <a:t></a:t>
            </a:r>
            <a:r>
              <a:rPr kumimoji="0" lang="en-US" sz="20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	T-CAR         IAR                MER	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</a:pPr>
            <a:r>
              <a:rPr lang="en-US" sz="2000" kern="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					 </a:t>
            </a:r>
            <a:r>
              <a:rPr lang="en-US" sz="2000" kern="0" dirty="0" smtClean="0">
                <a:latin typeface="Comic Sans MS" pitchFamily="66" charset="0"/>
                <a:ea typeface="ＭＳ Ｐゴシック" pitchFamily="34" charset="-128"/>
              </a:rPr>
              <a:t>4.36%          70%                84%</a:t>
            </a:r>
            <a:endParaRPr kumimoji="0" lang="en-US" sz="2000" b="0" i="0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>
            <a:off x="5944394" y="3200400"/>
            <a:ext cx="3504406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772400" y="2514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84 %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0" y="9144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N=24, </a:t>
            </a:r>
            <a:r>
              <a:rPr lang="el-GR" sz="2000" b="1" dirty="0" smtClean="0">
                <a:latin typeface="Arial"/>
                <a:cs typeface="Arial"/>
              </a:rPr>
              <a:t>φ</a:t>
            </a:r>
            <a:r>
              <a:rPr lang="en-US" sz="2000" b="1" dirty="0" smtClean="0">
                <a:latin typeface="Arial"/>
                <a:cs typeface="Arial"/>
              </a:rPr>
              <a:t>=0.5 (half source, half relay), and c=100, Dr =16m</a:t>
            </a:r>
            <a:endParaRPr lang="en-US" sz="2000" b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600" y="990600"/>
            <a:ext cx="642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</a:rPr>
              <a:t>b)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Simulation Results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361950" y="5486400"/>
            <a:ext cx="8782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</a:t>
            </a:r>
            <a:r>
              <a:rPr lang="en-US" sz="2400" u="sng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Energy Loss</a:t>
            </a:r>
            <a:r>
              <a:rPr lang="en-US" sz="2400" kern="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  of </a:t>
            </a:r>
            <a:r>
              <a:rPr kumimoji="0" lang="en-US" sz="24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IAR      </a:t>
            </a:r>
            <a:r>
              <a:rPr kumimoji="0" lang="en-US" sz="24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  <a:sym typeface="Wingdings" pitchFamily="2" charset="2"/>
              </a:rPr>
              <a:t>	</a:t>
            </a:r>
            <a:r>
              <a:rPr kumimoji="0" lang="en-US" sz="24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         MER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</a:pPr>
            <a:r>
              <a:rPr lang="en-US" sz="2400" kern="0" dirty="0" smtClean="0">
                <a:latin typeface="Comic Sans MS" pitchFamily="66" charset="0"/>
                <a:ea typeface="ＭＳ Ｐゴシック" pitchFamily="34" charset="-128"/>
                <a:sym typeface="Wingdings" pitchFamily="2" charset="2"/>
              </a:rPr>
              <a:t>		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  <a:sym typeface="Wingdings" pitchFamily="2" charset="2"/>
              </a:rPr>
              <a:t>  			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  <a:sym typeface="Wingdings" pitchFamily="2" charset="2"/>
              </a:rPr>
              <a:t>       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  <a:sym typeface="Wingdings" pitchFamily="2" charset="2"/>
              </a:rPr>
              <a:t>9.09 %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7086600" y="3886200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391400" y="3657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9 %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0" y="9144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N=24, </a:t>
            </a:r>
            <a:r>
              <a:rPr lang="el-GR" sz="2000" b="1" dirty="0" smtClean="0">
                <a:latin typeface="Arial"/>
                <a:cs typeface="Arial"/>
              </a:rPr>
              <a:t>φ</a:t>
            </a:r>
            <a:r>
              <a:rPr lang="en-US" sz="2000" b="1" dirty="0" smtClean="0">
                <a:latin typeface="Arial"/>
                <a:cs typeface="Arial"/>
              </a:rPr>
              <a:t>=0.5 (half source, half relay), and c=100, Dr =16m</a:t>
            </a:r>
            <a:endParaRPr lang="en-US" sz="2000" b="1" dirty="0"/>
          </a:p>
        </p:txBody>
      </p:sp>
      <p:pic>
        <p:nvPicPr>
          <p:cNvPr id="6993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</a:rPr>
              <a:t>b)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Simulation Results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228600" y="5562600"/>
            <a:ext cx="8782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</a:t>
            </a:r>
            <a:r>
              <a:rPr lang="en-US" sz="2400" u="sng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Energy Loss</a:t>
            </a:r>
            <a:r>
              <a:rPr lang="en-US" sz="2400" kern="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  of </a:t>
            </a:r>
            <a:r>
              <a:rPr kumimoji="0" lang="en-US" sz="24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T-ICAR &amp; TCAR  </a:t>
            </a:r>
            <a:r>
              <a:rPr kumimoji="0" lang="en-US" sz="24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  <a:sym typeface="Wingdings" pitchFamily="2" charset="2"/>
              </a:rPr>
              <a:t></a:t>
            </a:r>
            <a:r>
              <a:rPr kumimoji="0" lang="en-US" sz="24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     IAR                MER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</a:pPr>
            <a:r>
              <a:rPr lang="en-US" sz="2400" kern="0" dirty="0" smtClean="0">
                <a:latin typeface="Comic Sans MS" pitchFamily="66" charset="0"/>
                <a:ea typeface="ＭＳ Ｐゴシック" pitchFamily="34" charset="-128"/>
                <a:sym typeface="Wingdings" pitchFamily="2" charset="2"/>
              </a:rPr>
              <a:t>		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  <a:sym typeface="Wingdings" pitchFamily="2" charset="2"/>
              </a:rPr>
              <a:t>  			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  <a:sym typeface="Wingdings" pitchFamily="2" charset="2"/>
              </a:rPr>
              <a:t>      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  <a:sym typeface="Wingdings" pitchFamily="2" charset="2"/>
              </a:rPr>
              <a:t>97.06%	97.32%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>
            <a:off x="6591300" y="2933700"/>
            <a:ext cx="1752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467600" y="251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97 %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0" y="9144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N=24, </a:t>
            </a:r>
            <a:r>
              <a:rPr lang="el-GR" sz="2000" b="1" dirty="0" smtClean="0">
                <a:latin typeface="Arial"/>
                <a:cs typeface="Arial"/>
              </a:rPr>
              <a:t>φ</a:t>
            </a:r>
            <a:r>
              <a:rPr lang="en-US" sz="2000" b="1" dirty="0" smtClean="0">
                <a:latin typeface="Arial"/>
                <a:cs typeface="Arial"/>
              </a:rPr>
              <a:t>=0.5 (half source, half relay), and c=100, Dr =16m</a:t>
            </a:r>
            <a:endParaRPr lang="en-US" sz="2000" b="1" dirty="0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</a:rPr>
              <a:t>b)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Simulation Results</a:t>
            </a:r>
          </a:p>
        </p:txBody>
      </p:sp>
      <p:pic>
        <p:nvPicPr>
          <p:cNvPr id="570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7200"/>
            <a:ext cx="6096000" cy="46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838200" y="5029200"/>
            <a:ext cx="79248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</a:t>
            </a:r>
            <a:r>
              <a:rPr lang="en-US" sz="2200" u="sng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TCAR improvements over MER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     </a:t>
            </a:r>
            <a:r>
              <a:rPr kumimoji="0" lang="en-US" sz="22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    </a:t>
            </a:r>
            <a:r>
              <a:rPr lang="en-US" sz="2200" u="sng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c=200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           </a:t>
            </a:r>
            <a:r>
              <a:rPr kumimoji="0" lang="en-US" sz="2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c=800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N=10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         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  <a:sym typeface="Wingdings" pitchFamily="2" charset="2"/>
              </a:rPr>
              <a:t>     		              </a:t>
            </a:r>
            <a:r>
              <a:rPr lang="en-US" sz="2200" dirty="0" smtClean="0">
                <a:latin typeface="Comic Sans MS" pitchFamily="66" charset="0"/>
                <a:ea typeface="ＭＳ Ｐゴシック" pitchFamily="34" charset="-128"/>
              </a:rPr>
              <a:t>(51.30 %)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  <a:sym typeface="Wingdings" pitchFamily="2" charset="2"/>
              </a:rPr>
              <a:t>    </a:t>
            </a:r>
            <a:r>
              <a:rPr lang="en-US" sz="2200" dirty="0" smtClean="0">
                <a:latin typeface="Comic Sans MS" pitchFamily="66" charset="0"/>
                <a:ea typeface="ＭＳ Ｐゴシック" pitchFamily="34" charset="-128"/>
              </a:rPr>
              <a:t>(43.24 %)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N=20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         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  <a:sym typeface="Wingdings" pitchFamily="2" charset="2"/>
              </a:rPr>
              <a:t>                              </a:t>
            </a:r>
            <a:r>
              <a:rPr lang="en-US" sz="2200" dirty="0" smtClean="0">
                <a:latin typeface="Comic Sans MS" pitchFamily="66" charset="0"/>
                <a:ea typeface="ＭＳ Ｐゴシック" pitchFamily="34" charset="-128"/>
              </a:rPr>
              <a:t>(56.38 %)    (46.52 %)</a:t>
            </a:r>
            <a:r>
              <a:rPr lang="en-US" sz="2200" dirty="0" smtClean="0">
                <a:latin typeface="Comic Sans MS" pitchFamily="66" charset="0"/>
                <a:ea typeface="ＭＳ Ｐゴシック" pitchFamily="34" charset="-128"/>
                <a:sym typeface="Wingdings" pitchFamily="2" charset="2"/>
              </a:rPr>
              <a:t>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4419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Arial"/>
                <a:cs typeface="Arial"/>
              </a:rPr>
              <a:t>φ</a:t>
            </a:r>
            <a:r>
              <a:rPr lang="en-US" sz="2000" b="1" dirty="0" smtClean="0">
                <a:latin typeface="Arial"/>
                <a:cs typeface="Arial"/>
              </a:rPr>
              <a:t>=1</a:t>
            </a:r>
          </a:p>
          <a:p>
            <a:r>
              <a:rPr lang="en-US" sz="2000" b="1" dirty="0" smtClean="0">
                <a:latin typeface="Arial"/>
                <a:cs typeface="Arial"/>
                <a:sym typeface="Wingdings" pitchFamily="2" charset="2"/>
              </a:rPr>
              <a:t>All sources</a:t>
            </a:r>
            <a:endParaRPr lang="en-US" sz="2000" b="1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2362994" y="2742406"/>
            <a:ext cx="1828006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352800" y="2362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56%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rot="5400000" flipH="1" flipV="1">
            <a:off x="6324203" y="2057003"/>
            <a:ext cx="1828800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315200" y="1752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46%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96" name="Content Placeholder 4"/>
          <p:cNvSpPr txBox="1">
            <a:spLocks/>
          </p:cNvSpPr>
          <p:nvPr/>
        </p:nvSpPr>
        <p:spPr>
          <a:xfrm>
            <a:off x="266700" y="5105400"/>
            <a:ext cx="8618538" cy="12001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Each source node Y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generates a certain amount of 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data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Ψ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(Y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), where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Ψ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(Y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) is the data rate (encoding rate) of source Y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. The units is bits/symbol. </a:t>
            </a:r>
          </a:p>
        </p:txBody>
      </p:sp>
      <p:sp>
        <p:nvSpPr>
          <p:cNvPr id="52" name="Rectangle 6"/>
          <p:cNvSpPr txBox="1">
            <a:spLocks noChangeArrowheads="1"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II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. System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Model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j-cs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228600" y="759037"/>
            <a:ext cx="8915400" cy="4346363"/>
            <a:chOff x="228600" y="540512"/>
            <a:chExt cx="8915400" cy="4346363"/>
          </a:xfrm>
        </p:grpSpPr>
        <p:sp>
          <p:nvSpPr>
            <p:cNvPr id="31787" name="TextBox 73"/>
            <p:cNvSpPr txBox="1">
              <a:spLocks noChangeArrowheads="1"/>
            </p:cNvSpPr>
            <p:nvPr/>
          </p:nvSpPr>
          <p:spPr bwMode="auto">
            <a:xfrm>
              <a:off x="4263961" y="4339336"/>
              <a:ext cx="951650" cy="547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latin typeface="Comic Sans MS" pitchFamily="66" charset="0"/>
                </a:rPr>
                <a:t>Sink Node</a:t>
              </a: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228600" y="540512"/>
              <a:ext cx="8915400" cy="4183888"/>
              <a:chOff x="228600" y="685800"/>
              <a:chExt cx="8915400" cy="4183888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rot="10800000" flipV="1">
                <a:off x="304800" y="1676400"/>
                <a:ext cx="8610600" cy="2"/>
              </a:xfrm>
              <a:prstGeom prst="line">
                <a:avLst/>
              </a:prstGeom>
              <a:ln w="984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ctangle 104"/>
              <p:cNvSpPr/>
              <p:nvPr/>
            </p:nvSpPr>
            <p:spPr>
              <a:xfrm>
                <a:off x="7777744" y="921512"/>
                <a:ext cx="1366256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Y</a:t>
                </a:r>
                <a:r>
                  <a:rPr lang="el-GR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φ</a:t>
                </a:r>
                <a:r>
                  <a:rPr lang="en-US" sz="20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N-2</a:t>
                </a:r>
                <a:endParaRPr lang="en-US" sz="2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pic>
            <p:nvPicPr>
              <p:cNvPr id="31752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06403" y="1385570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pic>
            <p:nvPicPr>
              <p:cNvPr id="31753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53454" y="3101848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pic>
            <p:nvPicPr>
              <p:cNvPr id="3175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8600" y="2983992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cxnSp>
            <p:nvCxnSpPr>
              <p:cNvPr id="40" name="Straight Arrow Connector 39"/>
              <p:cNvCxnSpPr>
                <a:stCxn id="31753" idx="3"/>
                <a:endCxn id="54" idx="1"/>
              </p:cNvCxnSpPr>
              <p:nvPr/>
            </p:nvCxnSpPr>
            <p:spPr bwMode="auto">
              <a:xfrm>
                <a:off x="1482216" y="3330194"/>
                <a:ext cx="1235315" cy="122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 bwMode="auto">
              <a:xfrm rot="16200000" flipH="1">
                <a:off x="1837716" y="1777337"/>
                <a:ext cx="441960" cy="439223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 bwMode="auto">
              <a:xfrm rot="5400000">
                <a:off x="2562388" y="1769971"/>
                <a:ext cx="456692" cy="439223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endCxn id="31753" idx="1"/>
              </p:cNvCxnSpPr>
              <p:nvPr/>
            </p:nvCxnSpPr>
            <p:spPr bwMode="auto">
              <a:xfrm>
                <a:off x="448211" y="3249168"/>
                <a:ext cx="805242" cy="81026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1786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23729" y="4044696"/>
                <a:ext cx="413435" cy="8249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grpSp>
            <p:nvGrpSpPr>
              <p:cNvPr id="4" name="Group 69"/>
              <p:cNvGrpSpPr/>
              <p:nvPr/>
            </p:nvGrpSpPr>
            <p:grpSpPr>
              <a:xfrm>
                <a:off x="7696200" y="3375394"/>
                <a:ext cx="1101701" cy="1066292"/>
                <a:chOff x="6599393" y="5411170"/>
                <a:chExt cx="1146793" cy="1378826"/>
              </a:xfrm>
            </p:grpSpPr>
            <p:pic>
              <p:nvPicPr>
                <p:cNvPr id="31751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885144" y="5411170"/>
                  <a:ext cx="238125" cy="590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 type="none" w="lg" len="lg"/>
                  <a:tailEnd type="none" w="lg" len="lg"/>
                </a:ln>
              </p:spPr>
            </p:pic>
            <p:sp>
              <p:nvSpPr>
                <p:cNvPr id="31788" name="TextBox 74"/>
                <p:cNvSpPr txBox="1">
                  <a:spLocks noChangeArrowheads="1"/>
                </p:cNvSpPr>
                <p:nvPr/>
              </p:nvSpPr>
              <p:spPr bwMode="auto">
                <a:xfrm>
                  <a:off x="6599393" y="5874626"/>
                  <a:ext cx="1146793" cy="9153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latin typeface="Comic Sans MS" pitchFamily="66" charset="0"/>
                    </a:rPr>
                    <a:t>Sensor Node</a:t>
                  </a:r>
                </a:p>
              </p:txBody>
            </p:sp>
          </p:grp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8211" y="3823716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cxnSp>
            <p:nvCxnSpPr>
              <p:cNvPr id="50" name="Straight Arrow Connector 49"/>
              <p:cNvCxnSpPr>
                <a:stCxn id="48" idx="3"/>
              </p:cNvCxnSpPr>
              <p:nvPr/>
            </p:nvCxnSpPr>
            <p:spPr bwMode="auto">
              <a:xfrm flipV="1">
                <a:off x="676973" y="3352292"/>
                <a:ext cx="640533" cy="69977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54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17530" y="3101848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95600" y="1392936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cxnSp>
            <p:nvCxnSpPr>
              <p:cNvPr id="64" name="Straight Arrow Connector 63"/>
              <p:cNvCxnSpPr/>
              <p:nvPr/>
            </p:nvCxnSpPr>
            <p:spPr bwMode="auto">
              <a:xfrm rot="16200000" flipH="1">
                <a:off x="2261294" y="2690264"/>
                <a:ext cx="766064" cy="292815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 bwMode="auto">
              <a:xfrm>
                <a:off x="2873088" y="3455416"/>
                <a:ext cx="1171261" cy="766064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7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15611" y="1628648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pic>
            <p:nvPicPr>
              <p:cNvPr id="7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08426" y="3455416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65318" y="2807208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pic>
            <p:nvPicPr>
              <p:cNvPr id="7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622186" y="685800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cxnSp>
            <p:nvCxnSpPr>
              <p:cNvPr id="80" name="Straight Arrow Connector 79"/>
              <p:cNvCxnSpPr>
                <a:endCxn id="31786" idx="0"/>
              </p:cNvCxnSpPr>
              <p:nvPr/>
            </p:nvCxnSpPr>
            <p:spPr bwMode="auto">
              <a:xfrm rot="5400000">
                <a:off x="3744458" y="2427135"/>
                <a:ext cx="2003551" cy="1231571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 bwMode="auto">
              <a:xfrm rot="10800000" flipV="1">
                <a:off x="6248400" y="1098296"/>
                <a:ext cx="1529344" cy="1263904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>
                <a:endCxn id="78" idx="0"/>
              </p:cNvCxnSpPr>
              <p:nvPr/>
            </p:nvCxnSpPr>
            <p:spPr bwMode="auto">
              <a:xfrm rot="5400000">
                <a:off x="7117636" y="2362136"/>
                <a:ext cx="707136" cy="183009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 bwMode="auto">
              <a:xfrm rot="10800000" flipV="1">
                <a:off x="5728037" y="3101848"/>
                <a:ext cx="1615059" cy="64820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 bwMode="auto">
              <a:xfrm rot="5400000">
                <a:off x="5457099" y="3078147"/>
                <a:ext cx="766064" cy="224186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 bwMode="auto">
              <a:xfrm rot="10800000" flipV="1">
                <a:off x="4190757" y="3750056"/>
                <a:ext cx="1395447" cy="58928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0" name="Rectangle 99"/>
              <p:cNvSpPr/>
              <p:nvPr/>
            </p:nvSpPr>
            <p:spPr>
              <a:xfrm>
                <a:off x="2799884" y="3101848"/>
                <a:ext cx="878446" cy="35702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Y</a:t>
                </a:r>
                <a:r>
                  <a:rPr lang="en-US" sz="2000" b="1" cap="none" spc="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1</a:t>
                </a:r>
                <a:endParaRPr lang="en-US" sz="2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262604" y="2803755"/>
                <a:ext cx="878446" cy="35702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Y</a:t>
                </a:r>
                <a:r>
                  <a:rPr lang="en-US" sz="20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i</a:t>
                </a:r>
                <a:endParaRPr lang="en-US" sz="2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3083954" y="1330555"/>
                <a:ext cx="878446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Y</a:t>
                </a:r>
                <a:r>
                  <a:rPr lang="el-GR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φ</a:t>
                </a:r>
                <a:r>
                  <a:rPr lang="en-US" sz="20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N</a:t>
                </a:r>
                <a:endParaRPr lang="en-US" sz="2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5435222" y="3808984"/>
                <a:ext cx="878446" cy="35702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Y</a:t>
                </a:r>
                <a:r>
                  <a:rPr lang="en-US" sz="2000" b="1" cap="none" spc="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2</a:t>
                </a:r>
                <a:endParaRPr lang="en-US" sz="2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215610" y="1448411"/>
                <a:ext cx="1337590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Y</a:t>
                </a:r>
                <a:r>
                  <a:rPr lang="el-GR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φ</a:t>
                </a:r>
                <a:r>
                  <a:rPr lang="en-US" sz="20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N-1</a:t>
                </a:r>
                <a:endParaRPr lang="en-US" sz="2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cxnSp>
            <p:nvCxnSpPr>
              <p:cNvPr id="106" name="Straight Arrow Connector 105"/>
              <p:cNvCxnSpPr/>
              <p:nvPr/>
            </p:nvCxnSpPr>
            <p:spPr bwMode="auto">
              <a:xfrm rot="5400000" flipH="1" flipV="1">
                <a:off x="318517" y="1891284"/>
                <a:ext cx="1496568" cy="1219201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prstDash val="sysDot"/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 bwMode="auto">
              <a:xfrm flipV="1">
                <a:off x="2895600" y="1981198"/>
                <a:ext cx="2286002" cy="1420371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prstDash val="sysDot"/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>
                <a:stCxn id="78" idx="1"/>
              </p:cNvCxnSpPr>
              <p:nvPr/>
            </p:nvCxnSpPr>
            <p:spPr bwMode="auto">
              <a:xfrm rot="10800000">
                <a:off x="6248400" y="2743200"/>
                <a:ext cx="1016918" cy="292354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prstDash val="sysDot"/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/>
              <p:nvPr/>
            </p:nvCxnSpPr>
            <p:spPr bwMode="auto">
              <a:xfrm>
                <a:off x="2971800" y="1801368"/>
                <a:ext cx="2209802" cy="17983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prstDash val="sysDot"/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5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67438" y="1753108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grpSp>
            <p:nvGrpSpPr>
              <p:cNvPr id="62" name="Group 61"/>
              <p:cNvGrpSpPr/>
              <p:nvPr/>
            </p:nvGrpSpPr>
            <p:grpSpPr>
              <a:xfrm>
                <a:off x="6629400" y="3442069"/>
                <a:ext cx="1047750" cy="1098550"/>
                <a:chOff x="6629400" y="3442069"/>
                <a:chExt cx="1047750" cy="1098550"/>
              </a:xfrm>
            </p:grpSpPr>
            <p:pic>
              <p:nvPicPr>
                <p:cNvPr id="56" name="Picture 6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858000" y="3442069"/>
                  <a:ext cx="466725" cy="46672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 type="none" w="lg" len="lg"/>
                  <a:tailEnd type="none" w="lg" len="lg"/>
                </a:ln>
              </p:spPr>
            </p:pic>
            <p:sp>
              <p:nvSpPr>
                <p:cNvPr id="57" name="TextBox 93"/>
                <p:cNvSpPr txBox="1">
                  <a:spLocks noChangeArrowheads="1"/>
                </p:cNvSpPr>
                <p:nvPr/>
              </p:nvSpPr>
              <p:spPr bwMode="auto">
                <a:xfrm>
                  <a:off x="6629400" y="3832594"/>
                  <a:ext cx="1047750" cy="708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b="1" dirty="0">
                      <a:latin typeface="Comic Sans MS" pitchFamily="66" charset="0"/>
                    </a:rPr>
                    <a:t>Relay Node</a:t>
                  </a:r>
                </a:p>
              </p:txBody>
            </p:sp>
          </p:grpSp>
          <p:pic>
            <p:nvPicPr>
              <p:cNvPr id="59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200275" y="2047875"/>
                <a:ext cx="466725" cy="4667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pic>
            <p:nvPicPr>
              <p:cNvPr id="63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791200" y="2362200"/>
                <a:ext cx="466725" cy="4667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</p:grpSp>
      </p:grpSp>
      <p:graphicFrame>
        <p:nvGraphicFramePr>
          <p:cNvPr id="324609" name="Object 1"/>
          <p:cNvGraphicFramePr>
            <a:graphicFrameLocks noChangeAspect="1"/>
          </p:cNvGraphicFramePr>
          <p:nvPr/>
        </p:nvGraphicFramePr>
        <p:xfrm>
          <a:off x="304800" y="4114800"/>
          <a:ext cx="3179618" cy="971550"/>
        </p:xfrm>
        <a:graphic>
          <a:graphicData uri="http://schemas.openxmlformats.org/presentationml/2006/ole">
            <p:oleObj spid="_x0000_s324609" name="Equation" r:id="rId7" imgW="1371600" imgH="419040" progId="Equation.DSMT4">
              <p:embed/>
            </p:oleObj>
          </a:graphicData>
        </a:graphic>
      </p:graphicFrame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</a:rPr>
              <a:t>b)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Simulation Results</a:t>
            </a:r>
          </a:p>
        </p:txBody>
      </p:sp>
      <p:pic>
        <p:nvPicPr>
          <p:cNvPr id="5591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8382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Comic Sans MS" pitchFamily="66" charset="0"/>
              </a:rPr>
              <a:t>TCAR improvements over DIRECT (TCAR/DIRECT)</a:t>
            </a:r>
            <a:endParaRPr lang="en-US" sz="2400" u="sng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457200" y="685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</a:rPr>
              <a:t>b)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Simulation Results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7305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Comparisons with Optimal Throughput Maximizing Routing (search over </a:t>
            </a:r>
            <a:r>
              <a:rPr lang="en-US" sz="2000" b="1" dirty="0" smtClean="0">
                <a:cs typeface="Arial"/>
              </a:rPr>
              <a:t>125 different trees</a:t>
            </a:r>
            <a:r>
              <a:rPr lang="en-US" sz="2000" b="1" dirty="0" smtClean="0"/>
              <a:t>) for N+1=5, </a:t>
            </a:r>
            <a:r>
              <a:rPr lang="el-GR" sz="2000" b="1" dirty="0" smtClean="0">
                <a:latin typeface="Arial"/>
                <a:cs typeface="Arial"/>
              </a:rPr>
              <a:t>φ</a:t>
            </a:r>
            <a:r>
              <a:rPr lang="en-US" sz="2000" b="1" dirty="0" smtClean="0">
                <a:latin typeface="Arial"/>
                <a:cs typeface="Arial"/>
              </a:rPr>
              <a:t>=1, and c=1000</a:t>
            </a:r>
            <a:endParaRPr lang="en-US" sz="2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590800"/>
          <a:ext cx="8382000" cy="3429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TCAR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DIRECT</a:t>
                      </a:r>
                      <a:endParaRPr lang="en-US" dirty="0"/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Throughput (kbps)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311.6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303.26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236.47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280.03</a:t>
                      </a:r>
                      <a:endParaRPr lang="en-US" dirty="0"/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Energy (</a:t>
                      </a:r>
                      <a:r>
                        <a:rPr lang="en-US" dirty="0" err="1" smtClean="0"/>
                        <a:t>nJ</a:t>
                      </a:r>
                      <a:r>
                        <a:rPr lang="en-US" dirty="0" smtClean="0"/>
                        <a:t>/bits)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  3.0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3.4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5.3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urved Down Arrow 4"/>
          <p:cNvSpPr/>
          <p:nvPr/>
        </p:nvSpPr>
        <p:spPr bwMode="auto">
          <a:xfrm>
            <a:off x="3124200" y="3733800"/>
            <a:ext cx="1524000" cy="3810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" name="Curved Down Arrow 6"/>
          <p:cNvSpPr/>
          <p:nvPr/>
        </p:nvSpPr>
        <p:spPr bwMode="auto">
          <a:xfrm>
            <a:off x="3124200" y="3429000"/>
            <a:ext cx="3352800" cy="685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3886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97 %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3505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76 %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Curved Down Arrow 9"/>
          <p:cNvSpPr/>
          <p:nvPr/>
        </p:nvSpPr>
        <p:spPr bwMode="auto">
          <a:xfrm rot="10800000">
            <a:off x="4648200" y="5638800"/>
            <a:ext cx="1752600" cy="4572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1" name="Curved Down Arrow 10"/>
          <p:cNvSpPr/>
          <p:nvPr/>
        </p:nvSpPr>
        <p:spPr bwMode="auto">
          <a:xfrm rot="10800000">
            <a:off x="3276599" y="5638800"/>
            <a:ext cx="3047999" cy="6096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60198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80 %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5715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82 %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5791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Loss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352800" y="6400800"/>
            <a:ext cx="2895600" cy="457200"/>
          </a:xfrm>
        </p:spPr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9940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23862" y="1676400"/>
            <a:ext cx="8186738" cy="45720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The problem of efficient transmission structure in WSNs to minimize the total energy and to maximize throughput.  </a:t>
            </a:r>
          </a:p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The impact of correlation structure in establishing routing paths towards the sink. </a:t>
            </a:r>
          </a:p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Distributed iterative protocols based on a game theoretic framework which are  shown to converge within a couple of iterations. </a:t>
            </a:r>
          </a:p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Significant energy reductions and throughput gains over classic approaches can be achieved.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810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c)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Conclusions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81000" y="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c)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Future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1066800"/>
            <a:ext cx="8153400" cy="456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514350">
              <a:lnSpc>
                <a:spcPct val="120000"/>
              </a:lnSpc>
            </a:pPr>
            <a:r>
              <a:rPr lang="en-US" sz="2200" dirty="0" smtClean="0">
                <a:latin typeface="Comic Sans MS" pitchFamily="66" charset="0"/>
                <a:ea typeface="ＭＳ Ｐゴシック" pitchFamily="34" charset="-128"/>
              </a:rPr>
              <a:t>1) Similar design approach can be used for: Rate </a:t>
            </a:r>
          </a:p>
          <a:p>
            <a:pPr marL="914400" lvl="1" indent="-514350">
              <a:lnSpc>
                <a:spcPct val="120000"/>
              </a:lnSpc>
            </a:pPr>
            <a:r>
              <a:rPr lang="en-US" sz="2200" dirty="0" smtClean="0">
                <a:latin typeface="Comic Sans MS" pitchFamily="66" charset="0"/>
                <a:ea typeface="ＭＳ Ｐゴシック" pitchFamily="34" charset="-128"/>
              </a:rPr>
              <a:t>Distortion using multi-hop routing., Network lifetime </a:t>
            </a:r>
          </a:p>
          <a:p>
            <a:pPr marL="914400" lvl="1" indent="-514350">
              <a:lnSpc>
                <a:spcPct val="120000"/>
              </a:lnSpc>
            </a:pPr>
            <a:r>
              <a:rPr lang="en-US" sz="2200" dirty="0" smtClean="0">
                <a:latin typeface="Comic Sans MS" pitchFamily="66" charset="0"/>
                <a:ea typeface="ＭＳ Ｐゴシック" pitchFamily="34" charset="-128"/>
              </a:rPr>
              <a:t>maximization., end-to-end delay minimization through </a:t>
            </a:r>
          </a:p>
          <a:p>
            <a:pPr marL="914400" lvl="1" indent="-514350">
              <a:lnSpc>
                <a:spcPct val="120000"/>
              </a:lnSpc>
            </a:pPr>
            <a:r>
              <a:rPr lang="en-US" sz="2200" dirty="0" smtClean="0">
                <a:latin typeface="Comic Sans MS" pitchFamily="66" charset="0"/>
                <a:ea typeface="ＭＳ Ｐゴシック" pitchFamily="34" charset="-128"/>
              </a:rPr>
              <a:t>mutual information accumulation,  data accuracy, latency, </a:t>
            </a:r>
          </a:p>
          <a:p>
            <a:pPr marL="914400" lvl="1" indent="-514350">
              <a:lnSpc>
                <a:spcPct val="120000"/>
              </a:lnSpc>
            </a:pPr>
            <a:r>
              <a:rPr lang="en-US" sz="2200" dirty="0" smtClean="0">
                <a:latin typeface="Comic Sans MS" pitchFamily="66" charset="0"/>
                <a:ea typeface="ＭＳ Ｐゴシック" pitchFamily="34" charset="-128"/>
              </a:rPr>
              <a:t>data security,  capacity, etc…</a:t>
            </a:r>
          </a:p>
          <a:p>
            <a:pPr marL="914400" lvl="1" indent="-514350">
              <a:lnSpc>
                <a:spcPct val="120000"/>
              </a:lnSpc>
              <a:buNone/>
            </a:pPr>
            <a:r>
              <a:rPr lang="en-US" sz="2200" dirty="0" smtClean="0">
                <a:latin typeface="Comic Sans MS" pitchFamily="66" charset="0"/>
                <a:ea typeface="ＭＳ Ｐゴシック" pitchFamily="34" charset="-128"/>
              </a:rPr>
              <a:t>2) Aggregation Cost can also be incorporated into </a:t>
            </a:r>
          </a:p>
          <a:p>
            <a:pPr marL="914400" lvl="1" indent="-514350">
              <a:lnSpc>
                <a:spcPct val="120000"/>
              </a:lnSpc>
              <a:buNone/>
            </a:pPr>
            <a:r>
              <a:rPr lang="en-US" sz="2200" dirty="0" smtClean="0">
                <a:latin typeface="Comic Sans MS" pitchFamily="66" charset="0"/>
                <a:ea typeface="ＭＳ Ｐゴシック" pitchFamily="34" charset="-128"/>
              </a:rPr>
              <a:t>utility function easily,</a:t>
            </a:r>
          </a:p>
          <a:p>
            <a:pPr marL="914400" lvl="1" indent="-514350">
              <a:lnSpc>
                <a:spcPct val="120000"/>
              </a:lnSpc>
              <a:buNone/>
            </a:pPr>
            <a:r>
              <a:rPr lang="en-US" sz="2200" dirty="0" smtClean="0">
                <a:latin typeface="Comic Sans MS" pitchFamily="66" charset="0"/>
                <a:ea typeface="ＭＳ Ｐゴシック" pitchFamily="34" charset="-128"/>
              </a:rPr>
              <a:t>3) Pareto optimal tree configuration, </a:t>
            </a:r>
          </a:p>
          <a:p>
            <a:pPr marL="914400" lvl="1" indent="-514350">
              <a:lnSpc>
                <a:spcPct val="120000"/>
              </a:lnSpc>
              <a:buNone/>
            </a:pPr>
            <a:r>
              <a:rPr lang="en-US" sz="2200" dirty="0" smtClean="0">
                <a:latin typeface="Comic Sans MS" pitchFamily="66" charset="0"/>
                <a:ea typeface="ＭＳ Ｐゴシック" pitchFamily="34" charset="-128"/>
              </a:rPr>
              <a:t>4) Applying adaptive learning algorithms (Regret </a:t>
            </a:r>
          </a:p>
          <a:p>
            <a:pPr marL="914400" lvl="1" indent="-514350">
              <a:lnSpc>
                <a:spcPct val="120000"/>
              </a:lnSpc>
              <a:buNone/>
            </a:pPr>
            <a:r>
              <a:rPr lang="en-US" sz="2200" dirty="0" smtClean="0">
                <a:latin typeface="Comic Sans MS" pitchFamily="66" charset="0"/>
                <a:ea typeface="ＭＳ Ｐゴシック" pitchFamily="34" charset="-128"/>
              </a:rPr>
              <a:t>Matching, Simulated Annealing, Genetic Algorithms, etc.)</a:t>
            </a:r>
          </a:p>
          <a:p>
            <a:pPr marL="914400" lvl="1" indent="-514350">
              <a:lnSpc>
                <a:spcPct val="120000"/>
              </a:lnSpc>
              <a:buNone/>
            </a:pPr>
            <a:r>
              <a:rPr lang="en-US" sz="2200" dirty="0" smtClean="0">
                <a:latin typeface="Comic Sans MS" pitchFamily="66" charset="0"/>
                <a:ea typeface="ＭＳ Ｐゴシック" pitchFamily="34" charset="-128"/>
              </a:rPr>
              <a:t>5) Comparison with Cluster-based approaches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u="sng" dirty="0" smtClean="0">
                <a:solidFill>
                  <a:srgbClr val="0070C0"/>
                </a:solidFill>
                <a:latin typeface="Comic Sans MS" pitchFamily="66" charset="0"/>
              </a:rPr>
              <a:t>PART III: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u="sng" dirty="0" smtClean="0">
              <a:latin typeface="Comic Sans MS" pitchFamily="66" charset="0"/>
            </a:endParaRPr>
          </a:p>
          <a:p>
            <a:pPr algn="ctr">
              <a:buNone/>
            </a:pPr>
            <a:endParaRPr lang="en-US" u="sng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en-US" u="sng" dirty="0" smtClean="0">
                <a:latin typeface="Comic Sans MS" pitchFamily="66" charset="0"/>
              </a:rPr>
              <a:t>Joint Iterative </a:t>
            </a:r>
            <a:r>
              <a:rPr lang="en-US" u="sng" dirty="0" err="1" smtClean="0">
                <a:latin typeface="Comic Sans MS" pitchFamily="66" charset="0"/>
              </a:rPr>
              <a:t>Beamforming</a:t>
            </a:r>
            <a:r>
              <a:rPr lang="en-US" u="sng" dirty="0" smtClean="0">
                <a:latin typeface="Comic Sans MS" pitchFamily="66" charset="0"/>
              </a:rPr>
              <a:t> and Power Adaptation for MIMO Ad-hoc Networks</a:t>
            </a:r>
            <a:endParaRPr lang="en-US" u="sng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696200" cy="7620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Introduction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752600"/>
            <a:ext cx="8229600" cy="457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/>
            <a:r>
              <a:rPr lang="en-US" sz="2800" dirty="0" smtClean="0">
                <a:latin typeface="Comic Sans MS" pitchFamily="66" charset="0"/>
              </a:rPr>
              <a:t>Interference management by performing a joint iterative transmit </a:t>
            </a:r>
            <a:r>
              <a:rPr lang="en-US" sz="2800" dirty="0" err="1" smtClean="0">
                <a:latin typeface="Comic Sans MS" pitchFamily="66" charset="0"/>
              </a:rPr>
              <a:t>beamforming</a:t>
            </a:r>
            <a:r>
              <a:rPr lang="en-US" sz="2800" dirty="0" smtClean="0">
                <a:latin typeface="Comic Sans MS" pitchFamily="66" charset="0"/>
              </a:rPr>
              <a:t> and power </a:t>
            </a:r>
            <a:r>
              <a:rPr lang="en-US" sz="2800" dirty="0" err="1" smtClean="0">
                <a:latin typeface="Comic Sans MS" pitchFamily="66" charset="0"/>
              </a:rPr>
              <a:t>adaptaion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i="1" dirty="0" smtClean="0">
                <a:latin typeface="Comic Sans MS" pitchFamily="66" charset="0"/>
              </a:rPr>
              <a:t>in a multi-user MIMO ad hoc</a:t>
            </a:r>
            <a:r>
              <a:rPr lang="en-US" sz="2800" dirty="0" smtClean="0">
                <a:latin typeface="Comic Sans MS" pitchFamily="66" charset="0"/>
              </a:rPr>
              <a:t>  network. </a:t>
            </a:r>
          </a:p>
          <a:p>
            <a:pPr eaLnBrk="1" hangingPunct="1"/>
            <a:r>
              <a:rPr lang="en-US" sz="2800" b="1" u="sng" dirty="0" smtClean="0">
                <a:latin typeface="Comic Sans MS" pitchFamily="66" charset="0"/>
              </a:rPr>
              <a:t>Objective: </a:t>
            </a:r>
            <a:r>
              <a:rPr lang="en-US" sz="2800" dirty="0" smtClean="0">
                <a:latin typeface="Comic Sans MS" pitchFamily="66" charset="0"/>
              </a:rPr>
              <a:t>Minimize the total transmit power in the network considering the interference from other nodes in the network. 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“Transmit </a:t>
            </a:r>
            <a:r>
              <a:rPr lang="en-US" sz="2800" dirty="0" err="1" smtClean="0">
                <a:latin typeface="Comic Sans MS" pitchFamily="66" charset="0"/>
              </a:rPr>
              <a:t>beamformers</a:t>
            </a:r>
            <a:r>
              <a:rPr lang="en-US" sz="2800" dirty="0" smtClean="0">
                <a:latin typeface="Comic Sans MS" pitchFamily="66" charset="0"/>
              </a:rPr>
              <a:t>” are selected from a “predefined codebook” known for both </a:t>
            </a:r>
            <a:r>
              <a:rPr lang="en-US" sz="2800" dirty="0" err="1" smtClean="0">
                <a:latin typeface="Comic Sans MS" pitchFamily="66" charset="0"/>
              </a:rPr>
              <a:t>Tx’s</a:t>
            </a:r>
            <a:r>
              <a:rPr lang="en-US" sz="2800" dirty="0" smtClean="0">
                <a:latin typeface="Comic Sans MS" pitchFamily="66" charset="0"/>
              </a:rPr>
              <a:t> and Rx’s for multi-user MIMO networks. </a:t>
            </a:r>
          </a:p>
          <a:p>
            <a:r>
              <a:rPr lang="en-US" sz="2800" dirty="0" smtClean="0">
                <a:latin typeface="Comic Sans MS" pitchFamily="66" charset="0"/>
              </a:rPr>
              <a:t>The nodes optimize their performance by modifying their </a:t>
            </a:r>
            <a:r>
              <a:rPr lang="en-US" sz="2800" dirty="0" err="1" smtClean="0">
                <a:latin typeface="Comic Sans MS" pitchFamily="66" charset="0"/>
              </a:rPr>
              <a:t>beamform</a:t>
            </a:r>
            <a:r>
              <a:rPr lang="en-US" sz="2800" dirty="0" smtClean="0">
                <a:latin typeface="Comic Sans MS" pitchFamily="66" charset="0"/>
              </a:rPr>
              <a:t> patterns and powers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685800" y="304800"/>
            <a:ext cx="7848600" cy="12954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Grassmanian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subspace packing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codebook generation,</a:t>
            </a:r>
            <a:r>
              <a:rPr lang="en-US" sz="2800" kern="0" dirty="0" smtClean="0">
                <a:solidFill>
                  <a:srgbClr val="0070C0"/>
                </a:solidFill>
                <a:latin typeface="Comic Sans MS" pitchFamily="66" charset="0"/>
                <a:ea typeface="+mj-ea"/>
                <a:cs typeface="+mj-cs"/>
              </a:rPr>
              <a:t>[*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] </a:t>
            </a:r>
            <a:r>
              <a:rPr lang="en-US" sz="2800" b="1" dirty="0" smtClean="0"/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711245" y="1711397"/>
            <a:ext cx="4051755" cy="4765603"/>
            <a:chOff x="-698955" y="1676399"/>
            <a:chExt cx="4051755" cy="4765603"/>
          </a:xfrm>
        </p:grpSpPr>
        <p:graphicFrame>
          <p:nvGraphicFramePr>
            <p:cNvPr id="565250" name="Object 2"/>
            <p:cNvGraphicFramePr>
              <a:graphicFrameLocks noChangeAspect="1"/>
            </p:cNvGraphicFramePr>
            <p:nvPr/>
          </p:nvGraphicFramePr>
          <p:xfrm>
            <a:off x="-698955" y="1676399"/>
            <a:ext cx="3365955" cy="3429001"/>
          </p:xfrm>
          <a:graphic>
            <a:graphicData uri="http://schemas.openxmlformats.org/presentationml/2006/ole">
              <p:oleObj spid="_x0000_s565250" name="Equation" r:id="rId3" imgW="1206360" imgH="1168200" progId="Equation.DSMT4">
                <p:embed/>
              </p:oleObj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1447800" y="2281534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Codeword</a:t>
              </a:r>
              <a:endParaRPr lang="en-US" sz="2400" dirty="0">
                <a:latin typeface="Comic Sans MS" pitchFamily="66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1447800" y="2209800"/>
              <a:ext cx="1143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228600" y="52578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where </a:t>
              </a:r>
              <a:endParaRPr lang="en-US" sz="2400" dirty="0">
                <a:latin typeface="Comic Sans MS" pitchFamily="66" charset="0"/>
              </a:endParaRPr>
            </a:p>
          </p:txBody>
        </p:sp>
        <p:graphicFrame>
          <p:nvGraphicFramePr>
            <p:cNvPr id="565252" name="Object 4"/>
            <p:cNvGraphicFramePr>
              <a:graphicFrameLocks noChangeAspect="1"/>
            </p:cNvGraphicFramePr>
            <p:nvPr/>
          </p:nvGraphicFramePr>
          <p:xfrm>
            <a:off x="1295400" y="5181600"/>
            <a:ext cx="1301750" cy="668466"/>
          </p:xfrm>
          <a:graphic>
            <a:graphicData uri="http://schemas.openxmlformats.org/presentationml/2006/ole">
              <p:oleObj spid="_x0000_s565252" name="Equation" r:id="rId4" imgW="469800" imgH="241200" progId="Equation.DSMT4">
                <p:embed/>
              </p:oleObj>
            </a:graphicData>
          </a:graphic>
        </p:graphicFrame>
        <p:graphicFrame>
          <p:nvGraphicFramePr>
            <p:cNvPr id="565253" name="Object 5"/>
            <p:cNvGraphicFramePr>
              <a:graphicFrameLocks noChangeAspect="1"/>
            </p:cNvGraphicFramePr>
            <p:nvPr/>
          </p:nvGraphicFramePr>
          <p:xfrm>
            <a:off x="533401" y="5638800"/>
            <a:ext cx="1371600" cy="803202"/>
          </p:xfrm>
          <a:graphic>
            <a:graphicData uri="http://schemas.openxmlformats.org/presentationml/2006/ole">
              <p:oleObj spid="_x0000_s565253" name="Equation" r:id="rId5" imgW="520560" imgH="304560" progId="Equation.DSMT4">
                <p:embed/>
              </p:oleObj>
            </a:graphicData>
          </a:graphic>
        </p:graphicFrame>
      </p:grpSp>
      <p:sp>
        <p:nvSpPr>
          <p:cNvPr id="14" name="TextBox 13"/>
          <p:cNvSpPr txBox="1"/>
          <p:nvPr/>
        </p:nvSpPr>
        <p:spPr>
          <a:xfrm>
            <a:off x="304800" y="1981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Goal: </a:t>
            </a:r>
            <a:r>
              <a:rPr lang="en-US" sz="2400" dirty="0" smtClean="0">
                <a:latin typeface="Comic Sans MS" pitchFamily="66" charset="0"/>
              </a:rPr>
              <a:t>Maximize SNR and therefore minimize BER!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55626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T: </a:t>
            </a:r>
            <a:r>
              <a:rPr lang="en-US" sz="2400" dirty="0" smtClean="0">
                <a:latin typeface="Comic Sans MS" pitchFamily="66" charset="0"/>
              </a:rPr>
              <a:t>number of antennas</a:t>
            </a:r>
            <a:endParaRPr lang="en-US" sz="2400" dirty="0">
              <a:latin typeface="Comic Sans MS" pitchFamily="66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57200" y="3048000"/>
            <a:ext cx="3640221" cy="2378333"/>
            <a:chOff x="457200" y="3717667"/>
            <a:chExt cx="3640221" cy="2378333"/>
          </a:xfrm>
        </p:grpSpPr>
        <p:graphicFrame>
          <p:nvGraphicFramePr>
            <p:cNvPr id="565251" name="Object 3"/>
            <p:cNvGraphicFramePr>
              <a:graphicFrameLocks noChangeAspect="1"/>
            </p:cNvGraphicFramePr>
            <p:nvPr/>
          </p:nvGraphicFramePr>
          <p:xfrm>
            <a:off x="533400" y="4403467"/>
            <a:ext cx="3564021" cy="806449"/>
          </p:xfrm>
          <a:graphic>
            <a:graphicData uri="http://schemas.openxmlformats.org/presentationml/2006/ole">
              <p:oleObj spid="_x0000_s565251" name="Equation" r:id="rId6" imgW="1015920" imgH="241200" progId="Equation.DSMT4">
                <p:embed/>
              </p:oleObj>
            </a:graphicData>
          </a:graphic>
        </p:graphicFrame>
        <p:cxnSp>
          <p:nvCxnSpPr>
            <p:cNvPr id="9" name="Straight Arrow Connector 8"/>
            <p:cNvCxnSpPr/>
            <p:nvPr/>
          </p:nvCxnSpPr>
          <p:spPr bwMode="auto">
            <a:xfrm rot="5400000">
              <a:off x="457994" y="5317867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457200" y="5634335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Codebook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19" name="Left Brace 18"/>
            <p:cNvSpPr/>
            <p:nvPr/>
          </p:nvSpPr>
          <p:spPr bwMode="auto">
            <a:xfrm rot="5400000">
              <a:off x="2400300" y="3390900"/>
              <a:ext cx="381000" cy="19812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57400" y="3717667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size </a:t>
              </a:r>
              <a:r>
                <a:rPr lang="el-GR" sz="2400" dirty="0" smtClean="0">
                  <a:latin typeface="Comic Sans MS" pitchFamily="66" charset="0"/>
                  <a:cs typeface="Arial"/>
                </a:rPr>
                <a:t>γ</a:t>
              </a:r>
              <a:endParaRPr lang="en-US" sz="2400" dirty="0">
                <a:latin typeface="Comic Sans MS" pitchFamily="66" charset="0"/>
              </a:endParaRPr>
            </a:p>
          </p:txBody>
        </p:sp>
      </p:grpSp>
      <p:cxnSp>
        <p:nvCxnSpPr>
          <p:cNvPr id="26" name="Straight Arrow Connector 25"/>
          <p:cNvCxnSpPr/>
          <p:nvPr/>
        </p:nvCxnSpPr>
        <p:spPr bwMode="auto">
          <a:xfrm flipV="1">
            <a:off x="4724400" y="5105400"/>
            <a:ext cx="1828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76200" y="62878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0070C0"/>
                </a:solidFill>
                <a:latin typeface="Comic Sans MS" pitchFamily="66" charset="0"/>
              </a:rPr>
              <a:t>(*) </a:t>
            </a:r>
            <a:r>
              <a:rPr lang="en-US" dirty="0" smtClean="0"/>
              <a:t>Love, D.J., Heath Jr., R.W. , </a:t>
            </a:r>
            <a:r>
              <a:rPr lang="en-US" dirty="0" err="1" smtClean="0"/>
              <a:t>Strohmer</a:t>
            </a:r>
            <a:r>
              <a:rPr lang="en-US" dirty="0" smtClean="0"/>
              <a:t>, T.</a:t>
            </a:r>
            <a:r>
              <a:rPr lang="en-US" kern="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kern="0" dirty="0" smtClean="0">
                <a:solidFill>
                  <a:srgbClr val="0070C0"/>
                </a:solidFill>
                <a:latin typeface="Comic Sans MS" pitchFamily="66" charset="0"/>
                <a:hlinkClick r:id="rId7"/>
              </a:rPr>
              <a:t>“</a:t>
            </a:r>
            <a:r>
              <a:rPr lang="en-US" dirty="0" err="1" smtClean="0">
                <a:hlinkClick r:id="rId7"/>
              </a:rPr>
              <a:t>Grassmannian</a:t>
            </a:r>
            <a:r>
              <a:rPr lang="en-US" dirty="0" smtClean="0">
                <a:hlinkClick r:id="rId7"/>
              </a:rPr>
              <a:t> </a:t>
            </a:r>
            <a:r>
              <a:rPr lang="en-US" dirty="0" err="1" smtClean="0">
                <a:hlinkClick r:id="rId7"/>
              </a:rPr>
              <a:t>beamforming</a:t>
            </a:r>
            <a:r>
              <a:rPr lang="en-US" dirty="0" smtClean="0">
                <a:hlinkClick r:id="rId7"/>
              </a:rPr>
              <a:t> for multiple-input multiple-output wireless systems</a:t>
            </a:r>
            <a:r>
              <a:rPr lang="en-US" dirty="0" smtClean="0"/>
              <a:t> “ IEEE Transactions on Information Theory,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685800" y="304800"/>
            <a:ext cx="7848600" cy="12954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Grassmanian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subspace packing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codebook generation </a:t>
            </a:r>
            <a:r>
              <a:rPr lang="en-US" sz="2800" b="1" dirty="0" smtClean="0"/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(*)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20656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T: </a:t>
            </a:r>
            <a:r>
              <a:rPr lang="en-US" sz="2400" dirty="0" smtClean="0">
                <a:latin typeface="Comic Sans MS" pitchFamily="66" charset="0"/>
              </a:rPr>
              <a:t>2, </a:t>
            </a:r>
            <a:r>
              <a:rPr lang="el-GR" sz="2400" dirty="0" smtClean="0">
                <a:latin typeface="Comic Sans MS" pitchFamily="66" charset="0"/>
                <a:cs typeface="Arial"/>
              </a:rPr>
              <a:t>γ</a:t>
            </a:r>
            <a:r>
              <a:rPr lang="en-US" sz="2400" dirty="0" smtClean="0">
                <a:latin typeface="Comic Sans MS" pitchFamily="66" charset="0"/>
                <a:cs typeface="Arial"/>
              </a:rPr>
              <a:t>=4</a:t>
            </a:r>
            <a:r>
              <a:rPr lang="en-US" sz="2400" dirty="0" smtClean="0">
                <a:latin typeface="Comic Sans MS" pitchFamily="66" charset="0"/>
              </a:rPr>
              <a:t>  </a:t>
            </a:r>
            <a:endParaRPr lang="en-US" sz="2400" dirty="0">
              <a:latin typeface="Comic Sans MS" pitchFamily="66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905000" y="2297112"/>
            <a:ext cx="609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graphicFrame>
        <p:nvGraphicFramePr>
          <p:cNvPr id="888839" name="Object 7"/>
          <p:cNvGraphicFramePr>
            <a:graphicFrameLocks noChangeAspect="1"/>
          </p:cNvGraphicFramePr>
          <p:nvPr/>
        </p:nvGraphicFramePr>
        <p:xfrm>
          <a:off x="312738" y="2667000"/>
          <a:ext cx="8602662" cy="900113"/>
        </p:xfrm>
        <a:graphic>
          <a:graphicData uri="http://schemas.openxmlformats.org/presentationml/2006/ole">
            <p:oleObj spid="_x0000_s888839" name="Equation" r:id="rId3" imgW="4902120" imgH="482400" progId="Equation.DSMT4">
              <p:embed/>
            </p:oleObj>
          </a:graphicData>
        </a:graphic>
      </p:graphicFrame>
      <p:graphicFrame>
        <p:nvGraphicFramePr>
          <p:cNvPr id="888840" name="Object 8"/>
          <p:cNvGraphicFramePr>
            <a:graphicFrameLocks noChangeAspect="1"/>
          </p:cNvGraphicFramePr>
          <p:nvPr/>
        </p:nvGraphicFramePr>
        <p:xfrm>
          <a:off x="412750" y="4419600"/>
          <a:ext cx="8413750" cy="1143000"/>
        </p:xfrm>
        <a:graphic>
          <a:graphicData uri="http://schemas.openxmlformats.org/presentationml/2006/ole">
            <p:oleObj spid="_x0000_s888840" name="Equation" r:id="rId4" imgW="5422680" imgH="736560" progId="Equation.DSMT4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33400" y="3810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T: </a:t>
            </a:r>
            <a:r>
              <a:rPr lang="en-US" sz="2400" dirty="0" smtClean="0">
                <a:latin typeface="Comic Sans MS" pitchFamily="66" charset="0"/>
              </a:rPr>
              <a:t>3, </a:t>
            </a:r>
            <a:r>
              <a:rPr lang="el-GR" sz="2400" dirty="0" smtClean="0">
                <a:latin typeface="Comic Sans MS" pitchFamily="66" charset="0"/>
                <a:cs typeface="Arial"/>
              </a:rPr>
              <a:t>γ</a:t>
            </a:r>
            <a:r>
              <a:rPr lang="en-US" sz="2400" dirty="0" smtClean="0">
                <a:latin typeface="Comic Sans MS" pitchFamily="66" charset="0"/>
                <a:cs typeface="Arial"/>
              </a:rPr>
              <a:t>=4</a:t>
            </a:r>
            <a:r>
              <a:rPr lang="en-US" sz="2400" dirty="0" smtClean="0">
                <a:latin typeface="Comic Sans MS" pitchFamily="66" charset="0"/>
              </a:rPr>
              <a:t>  </a:t>
            </a:r>
            <a:endParaRPr lang="en-US" sz="2400" dirty="0">
              <a:latin typeface="Comic Sans MS" pitchFamily="66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2133600" y="4037012"/>
            <a:ext cx="609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31" name="Rectangle 30"/>
          <p:cNvSpPr/>
          <p:nvPr/>
        </p:nvSpPr>
        <p:spPr>
          <a:xfrm>
            <a:off x="609600" y="58790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(*) http://cobweb.ecn.purdue.edu/~djlove/grass.html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Straight Connector 179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itle 1"/>
          <p:cNvSpPr txBox="1">
            <a:spLocks/>
          </p:cNvSpPr>
          <p:nvPr/>
        </p:nvSpPr>
        <p:spPr>
          <a:xfrm>
            <a:off x="381000" y="381000"/>
            <a:ext cx="8763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Codeword selection in Single User Scenario</a:t>
            </a:r>
          </a:p>
        </p:txBody>
      </p:sp>
      <p:pic>
        <p:nvPicPr>
          <p:cNvPr id="33384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09633" name="Object 1"/>
          <p:cNvGraphicFramePr>
            <a:graphicFrameLocks noChangeAspect="1"/>
          </p:cNvGraphicFramePr>
          <p:nvPr/>
        </p:nvGraphicFramePr>
        <p:xfrm>
          <a:off x="5246512" y="5562600"/>
          <a:ext cx="3668888" cy="685800"/>
        </p:xfrm>
        <a:graphic>
          <a:graphicData uri="http://schemas.openxmlformats.org/presentationml/2006/ole">
            <p:oleObj spid="_x0000_s709633" name="Equation" r:id="rId4" imgW="1650960" imgH="342720" progId="Equation.DSMT4">
              <p:embed/>
            </p:oleObj>
          </a:graphicData>
        </a:graphic>
      </p:graphicFrame>
      <p:graphicFrame>
        <p:nvGraphicFramePr>
          <p:cNvPr id="709634" name="Object 2"/>
          <p:cNvGraphicFramePr>
            <a:graphicFrameLocks noChangeAspect="1"/>
          </p:cNvGraphicFramePr>
          <p:nvPr/>
        </p:nvGraphicFramePr>
        <p:xfrm>
          <a:off x="533400" y="5264150"/>
          <a:ext cx="2857863" cy="1136650"/>
        </p:xfrm>
        <a:graphic>
          <a:graphicData uri="http://schemas.openxmlformats.org/presentationml/2006/ole">
            <p:oleObj spid="_x0000_s709634" name="Equation" r:id="rId5" imgW="1117440" imgH="444240" progId="Equation.DSMT4">
              <p:embed/>
            </p:oleObj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746125" y="6286500"/>
          <a:ext cx="549275" cy="495300"/>
        </p:xfrm>
        <a:graphic>
          <a:graphicData uri="http://schemas.openxmlformats.org/presentationml/2006/ole">
            <p:oleObj spid="_x0000_s709635" name="Equation" r:id="rId6" imgW="241200" imgH="2286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19200" y="63627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Target SNR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5" name="Straight Connector 194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itle 1"/>
          <p:cNvSpPr txBox="1">
            <a:spLocks/>
          </p:cNvSpPr>
          <p:nvPr/>
        </p:nvSpPr>
        <p:spPr>
          <a:xfrm>
            <a:off x="838200" y="381000"/>
            <a:ext cx="7848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Choose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Tx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beamformer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with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minimum Power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204" name="Group 203"/>
          <p:cNvGrpSpPr/>
          <p:nvPr/>
        </p:nvGrpSpPr>
        <p:grpSpPr>
          <a:xfrm>
            <a:off x="609600" y="1142999"/>
            <a:ext cx="3200400" cy="2057400"/>
            <a:chOff x="457200" y="1359876"/>
            <a:chExt cx="3836019" cy="2373923"/>
          </a:xfrm>
        </p:grpSpPr>
        <p:sp>
          <p:nvSpPr>
            <p:cNvPr id="3" name="Text Box 37"/>
            <p:cNvSpPr txBox="1">
              <a:spLocks noChangeArrowheads="1"/>
            </p:cNvSpPr>
            <p:nvPr/>
          </p:nvSpPr>
          <p:spPr bwMode="auto">
            <a:xfrm>
              <a:off x="2819401" y="3124200"/>
              <a:ext cx="938560" cy="426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/>
                <a:t>Rx 1</a:t>
              </a:r>
              <a:endParaRPr lang="en-US" b="1" dirty="0"/>
            </a:p>
          </p:txBody>
        </p:sp>
        <p:grpSp>
          <p:nvGrpSpPr>
            <p:cNvPr id="4" name="Group 202"/>
            <p:cNvGrpSpPr>
              <a:grpSpLocks/>
            </p:cNvGrpSpPr>
            <p:nvPr/>
          </p:nvGrpSpPr>
          <p:grpSpPr bwMode="auto">
            <a:xfrm>
              <a:off x="457200" y="1359876"/>
              <a:ext cx="3836019" cy="2373923"/>
              <a:chOff x="374372" y="128826"/>
              <a:chExt cx="3756102" cy="2693886"/>
            </a:xfrm>
          </p:grpSpPr>
          <p:grpSp>
            <p:nvGrpSpPr>
              <p:cNvPr id="5" name="Group 201"/>
              <p:cNvGrpSpPr>
                <a:grpSpLocks/>
              </p:cNvGrpSpPr>
              <p:nvPr/>
            </p:nvGrpSpPr>
            <p:grpSpPr bwMode="auto">
              <a:xfrm>
                <a:off x="976144" y="401638"/>
                <a:ext cx="2316332" cy="2185237"/>
                <a:chOff x="976144" y="401638"/>
                <a:chExt cx="2316332" cy="2185237"/>
              </a:xfrm>
            </p:grpSpPr>
            <p:sp>
              <p:nvSpPr>
                <p:cNvPr id="48" name="Line 4"/>
                <p:cNvSpPr>
                  <a:spLocks noChangeShapeType="1"/>
                </p:cNvSpPr>
                <p:nvPr/>
              </p:nvSpPr>
              <p:spPr bwMode="auto">
                <a:xfrm>
                  <a:off x="976144" y="723105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" name="Group 6"/>
                <p:cNvGrpSpPr>
                  <a:grpSpLocks/>
                </p:cNvGrpSpPr>
                <p:nvPr/>
              </p:nvGrpSpPr>
              <p:grpSpPr bwMode="auto">
                <a:xfrm>
                  <a:off x="2771775" y="750888"/>
                  <a:ext cx="360363" cy="892174"/>
                  <a:chOff x="1920" y="480"/>
                  <a:chExt cx="480" cy="1224"/>
                </a:xfrm>
              </p:grpSpPr>
              <p:grpSp>
                <p:nvGrpSpPr>
                  <p:cNvPr id="31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1920" y="480"/>
                    <a:ext cx="480" cy="312"/>
                    <a:chOff x="1920" y="480"/>
                    <a:chExt cx="480" cy="312"/>
                  </a:xfrm>
                </p:grpSpPr>
                <p:sp>
                  <p:nvSpPr>
                    <p:cNvPr id="44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574"/>
                      <a:ext cx="0" cy="21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12" y="57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" name="AutoShap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480"/>
                      <a:ext cx="240" cy="187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920" y="768"/>
                    <a:ext cx="480" cy="312"/>
                    <a:chOff x="1920" y="480"/>
                    <a:chExt cx="480" cy="312"/>
                  </a:xfrm>
                </p:grpSpPr>
                <p:sp>
                  <p:nvSpPr>
                    <p:cNvPr id="41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574"/>
                      <a:ext cx="0" cy="21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12" y="57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480"/>
                      <a:ext cx="240" cy="187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920" y="1080"/>
                    <a:ext cx="480" cy="312"/>
                    <a:chOff x="1920" y="480"/>
                    <a:chExt cx="480" cy="312"/>
                  </a:xfrm>
                </p:grpSpPr>
                <p:sp>
                  <p:nvSpPr>
                    <p:cNvPr id="38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574"/>
                      <a:ext cx="0" cy="21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12" y="57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480"/>
                      <a:ext cx="240" cy="187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1920" y="1392"/>
                    <a:ext cx="480" cy="312"/>
                    <a:chOff x="1920" y="480"/>
                    <a:chExt cx="480" cy="312"/>
                  </a:xfrm>
                </p:grpSpPr>
                <p:sp>
                  <p:nvSpPr>
                    <p:cNvPr id="35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574"/>
                      <a:ext cx="0" cy="21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12" y="57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" name="AutoShap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480"/>
                      <a:ext cx="240" cy="187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>
                  <a:off x="1377950" y="1000909"/>
                  <a:ext cx="309563" cy="751671"/>
                  <a:chOff x="720" y="791"/>
                  <a:chExt cx="480" cy="935"/>
                </a:xfrm>
              </p:grpSpPr>
              <p:grpSp>
                <p:nvGrpSpPr>
                  <p:cNvPr id="1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720" y="791"/>
                    <a:ext cx="480" cy="311"/>
                    <a:chOff x="624" y="576"/>
                    <a:chExt cx="480" cy="480"/>
                  </a:xfrm>
                </p:grpSpPr>
                <p:sp>
                  <p:nvSpPr>
                    <p:cNvPr id="28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720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72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" name="AutoShap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576"/>
                      <a:ext cx="240" cy="28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720" y="1103"/>
                    <a:ext cx="480" cy="311"/>
                    <a:chOff x="624" y="576"/>
                    <a:chExt cx="480" cy="480"/>
                  </a:xfrm>
                </p:grpSpPr>
                <p:sp>
                  <p:nvSpPr>
                    <p:cNvPr id="25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720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72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" name="AutoShap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576"/>
                      <a:ext cx="240" cy="28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720" y="1415"/>
                    <a:ext cx="480" cy="311"/>
                    <a:chOff x="624" y="576"/>
                    <a:chExt cx="480" cy="480"/>
                  </a:xfrm>
                </p:grpSpPr>
                <p:sp>
                  <p:nvSpPr>
                    <p:cNvPr id="22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720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72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" name="AutoShap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576"/>
                      <a:ext cx="240" cy="28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0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261785" y="2167764"/>
                  <a:ext cx="903287" cy="419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b="1" dirty="0" err="1" smtClean="0"/>
                    <a:t>Tx</a:t>
                  </a:r>
                  <a:r>
                    <a:rPr lang="en-US" b="1" dirty="0" smtClean="0"/>
                    <a:t> 1</a:t>
                  </a:r>
                  <a:endParaRPr lang="en-US" b="1" dirty="0"/>
                </a:p>
              </p:txBody>
            </p:sp>
            <p:grpSp>
              <p:nvGrpSpPr>
                <p:cNvPr id="11" name="Group 38"/>
                <p:cNvGrpSpPr>
                  <a:grpSpLocks/>
                </p:cNvGrpSpPr>
                <p:nvPr/>
              </p:nvGrpSpPr>
              <p:grpSpPr bwMode="auto">
                <a:xfrm>
                  <a:off x="1171575" y="401638"/>
                  <a:ext cx="2120901" cy="1743075"/>
                  <a:chOff x="480" y="240"/>
                  <a:chExt cx="3552" cy="1728"/>
                </a:xfrm>
              </p:grpSpPr>
              <p:sp>
                <p:nvSpPr>
                  <p:cNvPr id="17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288"/>
                    <a:ext cx="1104" cy="168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0"/>
                    <a:ext cx="1104" cy="168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" name="Oval 189"/>
              <p:cNvSpPr>
                <a:spLocks noChangeArrowheads="1"/>
              </p:cNvSpPr>
              <p:nvPr/>
            </p:nvSpPr>
            <p:spPr bwMode="auto">
              <a:xfrm>
                <a:off x="374372" y="128826"/>
                <a:ext cx="3756102" cy="269388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6" name="Line 26"/>
            <p:cNvSpPr>
              <a:spLocks noChangeShapeType="1"/>
            </p:cNvSpPr>
            <p:nvPr/>
          </p:nvSpPr>
          <p:spPr bwMode="auto">
            <a:xfrm>
              <a:off x="1486711" y="1981200"/>
              <a:ext cx="1896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AutoShape 27"/>
            <p:cNvSpPr>
              <a:spLocks noChangeArrowheads="1"/>
            </p:cNvSpPr>
            <p:nvPr/>
          </p:nvSpPr>
          <p:spPr bwMode="auto">
            <a:xfrm>
              <a:off x="1600200" y="1905000"/>
              <a:ext cx="158075" cy="13219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Line 20"/>
            <p:cNvSpPr>
              <a:spLocks noChangeShapeType="1"/>
            </p:cNvSpPr>
            <p:nvPr/>
          </p:nvSpPr>
          <p:spPr bwMode="auto">
            <a:xfrm>
              <a:off x="1438507" y="1981200"/>
              <a:ext cx="0" cy="1400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182"/>
            <p:cNvSpPr>
              <a:spLocks noChangeShapeType="1"/>
            </p:cNvSpPr>
            <p:nvPr/>
          </p:nvSpPr>
          <p:spPr bwMode="auto">
            <a:xfrm>
              <a:off x="1874875" y="2019548"/>
              <a:ext cx="897011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183"/>
            <p:cNvSpPr>
              <a:spLocks noChangeShapeType="1"/>
            </p:cNvSpPr>
            <p:nvPr/>
          </p:nvSpPr>
          <p:spPr bwMode="auto">
            <a:xfrm>
              <a:off x="1874875" y="2019548"/>
              <a:ext cx="944525" cy="2287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184"/>
            <p:cNvSpPr>
              <a:spLocks noChangeShapeType="1"/>
            </p:cNvSpPr>
            <p:nvPr/>
          </p:nvSpPr>
          <p:spPr bwMode="auto">
            <a:xfrm>
              <a:off x="1897913" y="2019548"/>
              <a:ext cx="898451" cy="4949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185"/>
            <p:cNvSpPr>
              <a:spLocks noChangeShapeType="1"/>
            </p:cNvSpPr>
            <p:nvPr/>
          </p:nvSpPr>
          <p:spPr bwMode="auto">
            <a:xfrm>
              <a:off x="1897913" y="2019548"/>
              <a:ext cx="898451" cy="7236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5486400" y="990600"/>
            <a:ext cx="3200400" cy="2133601"/>
            <a:chOff x="457200" y="1363134"/>
            <a:chExt cx="3744685" cy="2370668"/>
          </a:xfrm>
        </p:grpSpPr>
        <p:sp>
          <p:nvSpPr>
            <p:cNvPr id="206" name="Text Box 37"/>
            <p:cNvSpPr txBox="1">
              <a:spLocks noChangeArrowheads="1"/>
            </p:cNvSpPr>
            <p:nvPr/>
          </p:nvSpPr>
          <p:spPr bwMode="auto">
            <a:xfrm>
              <a:off x="2819400" y="3124201"/>
              <a:ext cx="920261" cy="481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/>
                <a:t>Rx 2</a:t>
              </a:r>
              <a:endParaRPr lang="en-US" b="1" dirty="0"/>
            </a:p>
          </p:txBody>
        </p:sp>
        <p:grpSp>
          <p:nvGrpSpPr>
            <p:cNvPr id="207" name="Group 202"/>
            <p:cNvGrpSpPr>
              <a:grpSpLocks/>
            </p:cNvGrpSpPr>
            <p:nvPr/>
          </p:nvGrpSpPr>
          <p:grpSpPr bwMode="auto">
            <a:xfrm>
              <a:off x="457200" y="1363134"/>
              <a:ext cx="3744685" cy="2370668"/>
              <a:chOff x="374372" y="132522"/>
              <a:chExt cx="3666670" cy="2690190"/>
            </a:xfrm>
          </p:grpSpPr>
          <p:grpSp>
            <p:nvGrpSpPr>
              <p:cNvPr id="215" name="Group 201"/>
              <p:cNvGrpSpPr>
                <a:grpSpLocks/>
              </p:cNvGrpSpPr>
              <p:nvPr/>
            </p:nvGrpSpPr>
            <p:grpSpPr bwMode="auto">
              <a:xfrm>
                <a:off x="976144" y="401638"/>
                <a:ext cx="2316332" cy="2185237"/>
                <a:chOff x="976144" y="401638"/>
                <a:chExt cx="2316332" cy="2185237"/>
              </a:xfrm>
            </p:grpSpPr>
            <p:sp>
              <p:nvSpPr>
                <p:cNvPr id="217" name="Line 4"/>
                <p:cNvSpPr>
                  <a:spLocks noChangeShapeType="1"/>
                </p:cNvSpPr>
                <p:nvPr/>
              </p:nvSpPr>
              <p:spPr bwMode="auto">
                <a:xfrm>
                  <a:off x="976144" y="723105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8" name="Group 6"/>
                <p:cNvGrpSpPr>
                  <a:grpSpLocks/>
                </p:cNvGrpSpPr>
                <p:nvPr/>
              </p:nvGrpSpPr>
              <p:grpSpPr bwMode="auto">
                <a:xfrm>
                  <a:off x="2771775" y="750888"/>
                  <a:ext cx="360363" cy="892174"/>
                  <a:chOff x="1920" y="480"/>
                  <a:chExt cx="480" cy="1224"/>
                </a:xfrm>
              </p:grpSpPr>
              <p:grpSp>
                <p:nvGrpSpPr>
                  <p:cNvPr id="236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1920" y="480"/>
                    <a:ext cx="480" cy="312"/>
                    <a:chOff x="1920" y="480"/>
                    <a:chExt cx="480" cy="312"/>
                  </a:xfrm>
                </p:grpSpPr>
                <p:sp>
                  <p:nvSpPr>
                    <p:cNvPr id="249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574"/>
                      <a:ext cx="0" cy="21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0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12" y="57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1" name="AutoShap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480"/>
                      <a:ext cx="240" cy="187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7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920" y="768"/>
                    <a:ext cx="480" cy="312"/>
                    <a:chOff x="1920" y="480"/>
                    <a:chExt cx="480" cy="312"/>
                  </a:xfrm>
                </p:grpSpPr>
                <p:sp>
                  <p:nvSpPr>
                    <p:cNvPr id="246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574"/>
                      <a:ext cx="0" cy="21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12" y="57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8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480"/>
                      <a:ext cx="240" cy="187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8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920" y="1080"/>
                    <a:ext cx="480" cy="312"/>
                    <a:chOff x="1920" y="480"/>
                    <a:chExt cx="480" cy="312"/>
                  </a:xfrm>
                </p:grpSpPr>
                <p:sp>
                  <p:nvSpPr>
                    <p:cNvPr id="243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574"/>
                      <a:ext cx="0" cy="21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12" y="57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5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480"/>
                      <a:ext cx="240" cy="187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9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1920" y="1392"/>
                    <a:ext cx="480" cy="312"/>
                    <a:chOff x="1920" y="480"/>
                    <a:chExt cx="480" cy="312"/>
                  </a:xfrm>
                </p:grpSpPr>
                <p:sp>
                  <p:nvSpPr>
                    <p:cNvPr id="240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574"/>
                      <a:ext cx="0" cy="21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1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12" y="57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" name="AutoShap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480"/>
                      <a:ext cx="240" cy="187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19" name="Group 23"/>
                <p:cNvGrpSpPr>
                  <a:grpSpLocks/>
                </p:cNvGrpSpPr>
                <p:nvPr/>
              </p:nvGrpSpPr>
              <p:grpSpPr bwMode="auto">
                <a:xfrm>
                  <a:off x="1377950" y="1000909"/>
                  <a:ext cx="309563" cy="751671"/>
                  <a:chOff x="720" y="791"/>
                  <a:chExt cx="480" cy="935"/>
                </a:xfrm>
              </p:grpSpPr>
              <p:grpSp>
                <p:nvGrpSpPr>
                  <p:cNvPr id="224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720" y="791"/>
                    <a:ext cx="480" cy="311"/>
                    <a:chOff x="624" y="576"/>
                    <a:chExt cx="480" cy="480"/>
                  </a:xfrm>
                </p:grpSpPr>
                <p:sp>
                  <p:nvSpPr>
                    <p:cNvPr id="233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720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4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72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" name="AutoShap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576"/>
                      <a:ext cx="240" cy="28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5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720" y="1103"/>
                    <a:ext cx="480" cy="311"/>
                    <a:chOff x="624" y="576"/>
                    <a:chExt cx="480" cy="480"/>
                  </a:xfrm>
                </p:grpSpPr>
                <p:sp>
                  <p:nvSpPr>
                    <p:cNvPr id="230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720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1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72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2" name="AutoShap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576"/>
                      <a:ext cx="240" cy="28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720" y="1415"/>
                    <a:ext cx="480" cy="311"/>
                    <a:chOff x="624" y="576"/>
                    <a:chExt cx="480" cy="480"/>
                  </a:xfrm>
                </p:grpSpPr>
                <p:sp>
                  <p:nvSpPr>
                    <p:cNvPr id="227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720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8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72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9" name="AutoShap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576"/>
                      <a:ext cx="240" cy="28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20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261785" y="2167764"/>
                  <a:ext cx="903287" cy="419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b="1" dirty="0" err="1" smtClean="0"/>
                    <a:t>Tx</a:t>
                  </a:r>
                  <a:r>
                    <a:rPr lang="en-US" b="1" dirty="0" smtClean="0"/>
                    <a:t> 2</a:t>
                  </a:r>
                  <a:endParaRPr lang="en-US" b="1" dirty="0"/>
                </a:p>
              </p:txBody>
            </p:sp>
            <p:grpSp>
              <p:nvGrpSpPr>
                <p:cNvPr id="221" name="Group 38"/>
                <p:cNvGrpSpPr>
                  <a:grpSpLocks/>
                </p:cNvGrpSpPr>
                <p:nvPr/>
              </p:nvGrpSpPr>
              <p:grpSpPr bwMode="auto">
                <a:xfrm>
                  <a:off x="1171575" y="401638"/>
                  <a:ext cx="2120901" cy="1743075"/>
                  <a:chOff x="480" y="240"/>
                  <a:chExt cx="3552" cy="1728"/>
                </a:xfrm>
              </p:grpSpPr>
              <p:sp>
                <p:nvSpPr>
                  <p:cNvPr id="222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288"/>
                    <a:ext cx="1104" cy="168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3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0"/>
                    <a:ext cx="1104" cy="168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16" name="Oval 189"/>
              <p:cNvSpPr>
                <a:spLocks noChangeArrowheads="1"/>
              </p:cNvSpPr>
              <p:nvPr/>
            </p:nvSpPr>
            <p:spPr bwMode="auto">
              <a:xfrm>
                <a:off x="374372" y="132522"/>
                <a:ext cx="3666670" cy="269019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8" name="Line 26"/>
            <p:cNvSpPr>
              <a:spLocks noChangeShapeType="1"/>
            </p:cNvSpPr>
            <p:nvPr/>
          </p:nvSpPr>
          <p:spPr bwMode="auto">
            <a:xfrm>
              <a:off x="1486711" y="1981200"/>
              <a:ext cx="1896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AutoShape 27"/>
            <p:cNvSpPr>
              <a:spLocks noChangeArrowheads="1"/>
            </p:cNvSpPr>
            <p:nvPr/>
          </p:nvSpPr>
          <p:spPr bwMode="auto">
            <a:xfrm>
              <a:off x="1600200" y="1905000"/>
              <a:ext cx="158075" cy="13219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Line 20"/>
            <p:cNvSpPr>
              <a:spLocks noChangeShapeType="1"/>
            </p:cNvSpPr>
            <p:nvPr/>
          </p:nvSpPr>
          <p:spPr bwMode="auto">
            <a:xfrm>
              <a:off x="1447800" y="1981200"/>
              <a:ext cx="0" cy="1400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182"/>
            <p:cNvSpPr>
              <a:spLocks noChangeShapeType="1"/>
            </p:cNvSpPr>
            <p:nvPr/>
          </p:nvSpPr>
          <p:spPr bwMode="auto">
            <a:xfrm>
              <a:off x="1874875" y="2019548"/>
              <a:ext cx="897011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183"/>
            <p:cNvSpPr>
              <a:spLocks noChangeShapeType="1"/>
            </p:cNvSpPr>
            <p:nvPr/>
          </p:nvSpPr>
          <p:spPr bwMode="auto">
            <a:xfrm>
              <a:off x="1874875" y="2019548"/>
              <a:ext cx="944525" cy="2287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184"/>
            <p:cNvSpPr>
              <a:spLocks noChangeShapeType="1"/>
            </p:cNvSpPr>
            <p:nvPr/>
          </p:nvSpPr>
          <p:spPr bwMode="auto">
            <a:xfrm>
              <a:off x="1897913" y="2019548"/>
              <a:ext cx="898451" cy="4949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185"/>
            <p:cNvSpPr>
              <a:spLocks noChangeShapeType="1"/>
            </p:cNvSpPr>
            <p:nvPr/>
          </p:nvSpPr>
          <p:spPr bwMode="auto">
            <a:xfrm>
              <a:off x="1897913" y="2019548"/>
              <a:ext cx="898451" cy="7236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304800" y="4114800"/>
            <a:ext cx="3505200" cy="1905001"/>
            <a:chOff x="457200" y="1352550"/>
            <a:chExt cx="3912781" cy="2381251"/>
          </a:xfrm>
        </p:grpSpPr>
        <p:sp>
          <p:nvSpPr>
            <p:cNvPr id="253" name="Text Box 37"/>
            <p:cNvSpPr txBox="1">
              <a:spLocks noChangeArrowheads="1"/>
            </p:cNvSpPr>
            <p:nvPr/>
          </p:nvSpPr>
          <p:spPr bwMode="auto">
            <a:xfrm>
              <a:off x="2819400" y="3124200"/>
              <a:ext cx="76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/>
                <a:t>Rx k</a:t>
              </a:r>
              <a:endParaRPr lang="en-US" b="1" dirty="0"/>
            </a:p>
          </p:txBody>
        </p:sp>
        <p:grpSp>
          <p:nvGrpSpPr>
            <p:cNvPr id="254" name="Group 202"/>
            <p:cNvGrpSpPr>
              <a:grpSpLocks/>
            </p:cNvGrpSpPr>
            <p:nvPr/>
          </p:nvGrpSpPr>
          <p:grpSpPr bwMode="auto">
            <a:xfrm>
              <a:off x="457200" y="1352550"/>
              <a:ext cx="3912781" cy="2381251"/>
              <a:chOff x="374372" y="120512"/>
              <a:chExt cx="3831264" cy="2702200"/>
            </a:xfrm>
          </p:grpSpPr>
          <p:grpSp>
            <p:nvGrpSpPr>
              <p:cNvPr id="262" name="Group 201"/>
              <p:cNvGrpSpPr>
                <a:grpSpLocks/>
              </p:cNvGrpSpPr>
              <p:nvPr/>
            </p:nvGrpSpPr>
            <p:grpSpPr bwMode="auto">
              <a:xfrm>
                <a:off x="976144" y="401638"/>
                <a:ext cx="2316332" cy="2185237"/>
                <a:chOff x="976144" y="401638"/>
                <a:chExt cx="2316332" cy="2185237"/>
              </a:xfrm>
            </p:grpSpPr>
            <p:sp>
              <p:nvSpPr>
                <p:cNvPr id="264" name="Line 4"/>
                <p:cNvSpPr>
                  <a:spLocks noChangeShapeType="1"/>
                </p:cNvSpPr>
                <p:nvPr/>
              </p:nvSpPr>
              <p:spPr bwMode="auto">
                <a:xfrm>
                  <a:off x="976144" y="723105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65" name="Group 6"/>
                <p:cNvGrpSpPr>
                  <a:grpSpLocks/>
                </p:cNvGrpSpPr>
                <p:nvPr/>
              </p:nvGrpSpPr>
              <p:grpSpPr bwMode="auto">
                <a:xfrm>
                  <a:off x="2771775" y="750888"/>
                  <a:ext cx="360363" cy="892174"/>
                  <a:chOff x="1920" y="480"/>
                  <a:chExt cx="480" cy="1224"/>
                </a:xfrm>
              </p:grpSpPr>
              <p:grpSp>
                <p:nvGrpSpPr>
                  <p:cNvPr id="283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1920" y="480"/>
                    <a:ext cx="480" cy="312"/>
                    <a:chOff x="1920" y="480"/>
                    <a:chExt cx="480" cy="312"/>
                  </a:xfrm>
                </p:grpSpPr>
                <p:sp>
                  <p:nvSpPr>
                    <p:cNvPr id="296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574"/>
                      <a:ext cx="0" cy="21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12" y="57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8" name="AutoShap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480"/>
                      <a:ext cx="240" cy="187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4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920" y="768"/>
                    <a:ext cx="480" cy="312"/>
                    <a:chOff x="1920" y="480"/>
                    <a:chExt cx="480" cy="312"/>
                  </a:xfrm>
                </p:grpSpPr>
                <p:sp>
                  <p:nvSpPr>
                    <p:cNvPr id="293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574"/>
                      <a:ext cx="0" cy="21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4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12" y="57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5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480"/>
                      <a:ext cx="240" cy="187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5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920" y="1080"/>
                    <a:ext cx="480" cy="312"/>
                    <a:chOff x="1920" y="480"/>
                    <a:chExt cx="480" cy="312"/>
                  </a:xfrm>
                </p:grpSpPr>
                <p:sp>
                  <p:nvSpPr>
                    <p:cNvPr id="290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574"/>
                      <a:ext cx="0" cy="21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1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12" y="57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2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480"/>
                      <a:ext cx="240" cy="187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6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1920" y="1392"/>
                    <a:ext cx="480" cy="312"/>
                    <a:chOff x="1920" y="480"/>
                    <a:chExt cx="480" cy="312"/>
                  </a:xfrm>
                </p:grpSpPr>
                <p:sp>
                  <p:nvSpPr>
                    <p:cNvPr id="287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574"/>
                      <a:ext cx="0" cy="21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8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12" y="57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9" name="AutoShap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480"/>
                      <a:ext cx="240" cy="187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66" name="Group 23"/>
                <p:cNvGrpSpPr>
                  <a:grpSpLocks/>
                </p:cNvGrpSpPr>
                <p:nvPr/>
              </p:nvGrpSpPr>
              <p:grpSpPr bwMode="auto">
                <a:xfrm>
                  <a:off x="1377950" y="1000909"/>
                  <a:ext cx="309563" cy="751671"/>
                  <a:chOff x="720" y="791"/>
                  <a:chExt cx="480" cy="935"/>
                </a:xfrm>
              </p:grpSpPr>
              <p:grpSp>
                <p:nvGrpSpPr>
                  <p:cNvPr id="271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720" y="791"/>
                    <a:ext cx="480" cy="311"/>
                    <a:chOff x="624" y="576"/>
                    <a:chExt cx="480" cy="480"/>
                  </a:xfrm>
                </p:grpSpPr>
                <p:sp>
                  <p:nvSpPr>
                    <p:cNvPr id="280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720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1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72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2" name="AutoShap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576"/>
                      <a:ext cx="240" cy="28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2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720" y="1103"/>
                    <a:ext cx="480" cy="311"/>
                    <a:chOff x="624" y="576"/>
                    <a:chExt cx="480" cy="480"/>
                  </a:xfrm>
                </p:grpSpPr>
                <p:sp>
                  <p:nvSpPr>
                    <p:cNvPr id="277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720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8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72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9" name="AutoShap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576"/>
                      <a:ext cx="240" cy="28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3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720" y="1415"/>
                    <a:ext cx="480" cy="311"/>
                    <a:chOff x="624" y="576"/>
                    <a:chExt cx="480" cy="480"/>
                  </a:xfrm>
                </p:grpSpPr>
                <p:sp>
                  <p:nvSpPr>
                    <p:cNvPr id="274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720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72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" name="AutoShap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576"/>
                      <a:ext cx="240" cy="28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67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261785" y="2167764"/>
                  <a:ext cx="903287" cy="419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b="1" dirty="0" err="1" smtClean="0"/>
                    <a:t>Tx</a:t>
                  </a:r>
                  <a:r>
                    <a:rPr lang="en-US" b="1" dirty="0" smtClean="0"/>
                    <a:t> k</a:t>
                  </a:r>
                  <a:endParaRPr lang="en-US" b="1" dirty="0"/>
                </a:p>
              </p:txBody>
            </p:sp>
            <p:grpSp>
              <p:nvGrpSpPr>
                <p:cNvPr id="268" name="Group 38"/>
                <p:cNvGrpSpPr>
                  <a:grpSpLocks/>
                </p:cNvGrpSpPr>
                <p:nvPr/>
              </p:nvGrpSpPr>
              <p:grpSpPr bwMode="auto">
                <a:xfrm>
                  <a:off x="1171575" y="401638"/>
                  <a:ext cx="2120901" cy="1743075"/>
                  <a:chOff x="480" y="240"/>
                  <a:chExt cx="3552" cy="1728"/>
                </a:xfrm>
              </p:grpSpPr>
              <p:sp>
                <p:nvSpPr>
                  <p:cNvPr id="269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288"/>
                    <a:ext cx="1104" cy="168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0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0"/>
                    <a:ext cx="1104" cy="168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63" name="Oval 189"/>
              <p:cNvSpPr>
                <a:spLocks noChangeArrowheads="1"/>
              </p:cNvSpPr>
              <p:nvPr/>
            </p:nvSpPr>
            <p:spPr bwMode="auto">
              <a:xfrm>
                <a:off x="374372" y="120512"/>
                <a:ext cx="3831264" cy="27022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5" name="Line 26"/>
            <p:cNvSpPr>
              <a:spLocks noChangeShapeType="1"/>
            </p:cNvSpPr>
            <p:nvPr/>
          </p:nvSpPr>
          <p:spPr bwMode="auto">
            <a:xfrm>
              <a:off x="1486711" y="1981200"/>
              <a:ext cx="1896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AutoShape 27"/>
            <p:cNvSpPr>
              <a:spLocks noChangeArrowheads="1"/>
            </p:cNvSpPr>
            <p:nvPr/>
          </p:nvSpPr>
          <p:spPr bwMode="auto">
            <a:xfrm>
              <a:off x="1600200" y="1905000"/>
              <a:ext cx="158075" cy="13219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" name="Line 20"/>
            <p:cNvSpPr>
              <a:spLocks noChangeShapeType="1"/>
            </p:cNvSpPr>
            <p:nvPr/>
          </p:nvSpPr>
          <p:spPr bwMode="auto">
            <a:xfrm>
              <a:off x="1447800" y="1981200"/>
              <a:ext cx="0" cy="1400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Line 182"/>
            <p:cNvSpPr>
              <a:spLocks noChangeShapeType="1"/>
            </p:cNvSpPr>
            <p:nvPr/>
          </p:nvSpPr>
          <p:spPr bwMode="auto">
            <a:xfrm>
              <a:off x="1874875" y="2019548"/>
              <a:ext cx="897011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183"/>
            <p:cNvSpPr>
              <a:spLocks noChangeShapeType="1"/>
            </p:cNvSpPr>
            <p:nvPr/>
          </p:nvSpPr>
          <p:spPr bwMode="auto">
            <a:xfrm>
              <a:off x="1874875" y="2019548"/>
              <a:ext cx="944525" cy="2287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184"/>
            <p:cNvSpPr>
              <a:spLocks noChangeShapeType="1"/>
            </p:cNvSpPr>
            <p:nvPr/>
          </p:nvSpPr>
          <p:spPr bwMode="auto">
            <a:xfrm>
              <a:off x="1897913" y="2019548"/>
              <a:ext cx="898451" cy="4949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185"/>
            <p:cNvSpPr>
              <a:spLocks noChangeShapeType="1"/>
            </p:cNvSpPr>
            <p:nvPr/>
          </p:nvSpPr>
          <p:spPr bwMode="auto">
            <a:xfrm>
              <a:off x="1897913" y="2019548"/>
              <a:ext cx="898451" cy="7236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9" name="Group 298"/>
          <p:cNvGrpSpPr/>
          <p:nvPr/>
        </p:nvGrpSpPr>
        <p:grpSpPr>
          <a:xfrm>
            <a:off x="5486400" y="4343400"/>
            <a:ext cx="3124200" cy="1828801"/>
            <a:chOff x="457200" y="1239982"/>
            <a:chExt cx="3746810" cy="2493819"/>
          </a:xfrm>
        </p:grpSpPr>
        <p:sp>
          <p:nvSpPr>
            <p:cNvPr id="300" name="Text Box 37"/>
            <p:cNvSpPr txBox="1">
              <a:spLocks noChangeArrowheads="1"/>
            </p:cNvSpPr>
            <p:nvPr/>
          </p:nvSpPr>
          <p:spPr bwMode="auto">
            <a:xfrm>
              <a:off x="2819400" y="3124200"/>
              <a:ext cx="938560" cy="503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/>
                <a:t>Rx N</a:t>
              </a:r>
              <a:endParaRPr lang="en-US" b="1" dirty="0"/>
            </a:p>
          </p:txBody>
        </p:sp>
        <p:grpSp>
          <p:nvGrpSpPr>
            <p:cNvPr id="301" name="Group 202"/>
            <p:cNvGrpSpPr>
              <a:grpSpLocks/>
            </p:cNvGrpSpPr>
            <p:nvPr/>
          </p:nvGrpSpPr>
          <p:grpSpPr bwMode="auto">
            <a:xfrm>
              <a:off x="457200" y="1239982"/>
              <a:ext cx="3746810" cy="2493819"/>
              <a:chOff x="374372" y="-7228"/>
              <a:chExt cx="3668750" cy="2829940"/>
            </a:xfrm>
          </p:grpSpPr>
          <p:grpSp>
            <p:nvGrpSpPr>
              <p:cNvPr id="309" name="Group 201"/>
              <p:cNvGrpSpPr>
                <a:grpSpLocks/>
              </p:cNvGrpSpPr>
              <p:nvPr/>
            </p:nvGrpSpPr>
            <p:grpSpPr bwMode="auto">
              <a:xfrm>
                <a:off x="976144" y="401638"/>
                <a:ext cx="2316332" cy="2185237"/>
                <a:chOff x="976144" y="401638"/>
                <a:chExt cx="2316332" cy="2185237"/>
              </a:xfrm>
            </p:grpSpPr>
            <p:sp>
              <p:nvSpPr>
                <p:cNvPr id="311" name="Line 4"/>
                <p:cNvSpPr>
                  <a:spLocks noChangeShapeType="1"/>
                </p:cNvSpPr>
                <p:nvPr/>
              </p:nvSpPr>
              <p:spPr bwMode="auto">
                <a:xfrm>
                  <a:off x="976144" y="723105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12" name="Group 6"/>
                <p:cNvGrpSpPr>
                  <a:grpSpLocks/>
                </p:cNvGrpSpPr>
                <p:nvPr/>
              </p:nvGrpSpPr>
              <p:grpSpPr bwMode="auto">
                <a:xfrm>
                  <a:off x="2771775" y="750888"/>
                  <a:ext cx="360363" cy="892174"/>
                  <a:chOff x="1920" y="480"/>
                  <a:chExt cx="480" cy="1224"/>
                </a:xfrm>
              </p:grpSpPr>
              <p:grpSp>
                <p:nvGrpSpPr>
                  <p:cNvPr id="330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1920" y="480"/>
                    <a:ext cx="480" cy="312"/>
                    <a:chOff x="1920" y="480"/>
                    <a:chExt cx="480" cy="312"/>
                  </a:xfrm>
                </p:grpSpPr>
                <p:sp>
                  <p:nvSpPr>
                    <p:cNvPr id="343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574"/>
                      <a:ext cx="0" cy="21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4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12" y="57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5" name="AutoShap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480"/>
                      <a:ext cx="240" cy="187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1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920" y="768"/>
                    <a:ext cx="480" cy="312"/>
                    <a:chOff x="1920" y="480"/>
                    <a:chExt cx="480" cy="312"/>
                  </a:xfrm>
                </p:grpSpPr>
                <p:sp>
                  <p:nvSpPr>
                    <p:cNvPr id="340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574"/>
                      <a:ext cx="0" cy="21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1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12" y="57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2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480"/>
                      <a:ext cx="240" cy="187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2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920" y="1080"/>
                    <a:ext cx="480" cy="312"/>
                    <a:chOff x="1920" y="480"/>
                    <a:chExt cx="480" cy="312"/>
                  </a:xfrm>
                </p:grpSpPr>
                <p:sp>
                  <p:nvSpPr>
                    <p:cNvPr id="337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574"/>
                      <a:ext cx="0" cy="21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12" y="57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9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480"/>
                      <a:ext cx="240" cy="187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33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1920" y="1392"/>
                    <a:ext cx="480" cy="312"/>
                    <a:chOff x="1920" y="480"/>
                    <a:chExt cx="480" cy="312"/>
                  </a:xfrm>
                </p:grpSpPr>
                <p:sp>
                  <p:nvSpPr>
                    <p:cNvPr id="334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574"/>
                      <a:ext cx="0" cy="21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5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12" y="57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6" name="AutoShap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480"/>
                      <a:ext cx="240" cy="187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13" name="Group 23"/>
                <p:cNvGrpSpPr>
                  <a:grpSpLocks/>
                </p:cNvGrpSpPr>
                <p:nvPr/>
              </p:nvGrpSpPr>
              <p:grpSpPr bwMode="auto">
                <a:xfrm>
                  <a:off x="1377950" y="1000909"/>
                  <a:ext cx="309563" cy="751671"/>
                  <a:chOff x="720" y="791"/>
                  <a:chExt cx="480" cy="935"/>
                </a:xfrm>
              </p:grpSpPr>
              <p:grpSp>
                <p:nvGrpSpPr>
                  <p:cNvPr id="318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720" y="791"/>
                    <a:ext cx="480" cy="311"/>
                    <a:chOff x="624" y="576"/>
                    <a:chExt cx="480" cy="480"/>
                  </a:xfrm>
                </p:grpSpPr>
                <p:sp>
                  <p:nvSpPr>
                    <p:cNvPr id="327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720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8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72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9" name="AutoShap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576"/>
                      <a:ext cx="240" cy="28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9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720" y="1103"/>
                    <a:ext cx="480" cy="311"/>
                    <a:chOff x="624" y="576"/>
                    <a:chExt cx="480" cy="480"/>
                  </a:xfrm>
                </p:grpSpPr>
                <p:sp>
                  <p:nvSpPr>
                    <p:cNvPr id="324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720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5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72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6" name="AutoShap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576"/>
                      <a:ext cx="240" cy="28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0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720" y="1415"/>
                    <a:ext cx="480" cy="311"/>
                    <a:chOff x="624" y="576"/>
                    <a:chExt cx="480" cy="480"/>
                  </a:xfrm>
                </p:grpSpPr>
                <p:sp>
                  <p:nvSpPr>
                    <p:cNvPr id="321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720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2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72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3" name="AutoShap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576"/>
                      <a:ext cx="240" cy="28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1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261785" y="2167764"/>
                  <a:ext cx="903287" cy="419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b="1" dirty="0" err="1" smtClean="0"/>
                    <a:t>Tx</a:t>
                  </a:r>
                  <a:r>
                    <a:rPr lang="en-US" b="1" dirty="0" smtClean="0"/>
                    <a:t> N</a:t>
                  </a:r>
                  <a:endParaRPr lang="en-US" b="1" dirty="0"/>
                </a:p>
              </p:txBody>
            </p:sp>
            <p:grpSp>
              <p:nvGrpSpPr>
                <p:cNvPr id="315" name="Group 38"/>
                <p:cNvGrpSpPr>
                  <a:grpSpLocks/>
                </p:cNvGrpSpPr>
                <p:nvPr/>
              </p:nvGrpSpPr>
              <p:grpSpPr bwMode="auto">
                <a:xfrm>
                  <a:off x="1171575" y="401638"/>
                  <a:ext cx="2120901" cy="1743075"/>
                  <a:chOff x="480" y="240"/>
                  <a:chExt cx="3552" cy="1728"/>
                </a:xfrm>
              </p:grpSpPr>
              <p:sp>
                <p:nvSpPr>
                  <p:cNvPr id="316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288"/>
                    <a:ext cx="1104" cy="168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0"/>
                    <a:ext cx="1104" cy="168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10" name="Oval 189"/>
              <p:cNvSpPr>
                <a:spLocks noChangeArrowheads="1"/>
              </p:cNvSpPr>
              <p:nvPr/>
            </p:nvSpPr>
            <p:spPr bwMode="auto">
              <a:xfrm>
                <a:off x="374372" y="-7228"/>
                <a:ext cx="3668750" cy="28299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2" name="Line 26"/>
            <p:cNvSpPr>
              <a:spLocks noChangeShapeType="1"/>
            </p:cNvSpPr>
            <p:nvPr/>
          </p:nvSpPr>
          <p:spPr bwMode="auto">
            <a:xfrm>
              <a:off x="1486711" y="1981200"/>
              <a:ext cx="1896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AutoShape 27"/>
            <p:cNvSpPr>
              <a:spLocks noChangeArrowheads="1"/>
            </p:cNvSpPr>
            <p:nvPr/>
          </p:nvSpPr>
          <p:spPr bwMode="auto">
            <a:xfrm>
              <a:off x="1600200" y="1905000"/>
              <a:ext cx="158075" cy="13219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" name="Line 20"/>
            <p:cNvSpPr>
              <a:spLocks noChangeShapeType="1"/>
            </p:cNvSpPr>
            <p:nvPr/>
          </p:nvSpPr>
          <p:spPr bwMode="auto">
            <a:xfrm>
              <a:off x="1447800" y="1981200"/>
              <a:ext cx="0" cy="1400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Line 182"/>
            <p:cNvSpPr>
              <a:spLocks noChangeShapeType="1"/>
            </p:cNvSpPr>
            <p:nvPr/>
          </p:nvSpPr>
          <p:spPr bwMode="auto">
            <a:xfrm>
              <a:off x="1874875" y="2019548"/>
              <a:ext cx="897011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Line 183"/>
            <p:cNvSpPr>
              <a:spLocks noChangeShapeType="1"/>
            </p:cNvSpPr>
            <p:nvPr/>
          </p:nvSpPr>
          <p:spPr bwMode="auto">
            <a:xfrm>
              <a:off x="1874875" y="2019548"/>
              <a:ext cx="944525" cy="2287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Line 184"/>
            <p:cNvSpPr>
              <a:spLocks noChangeShapeType="1"/>
            </p:cNvSpPr>
            <p:nvPr/>
          </p:nvSpPr>
          <p:spPr bwMode="auto">
            <a:xfrm>
              <a:off x="1897913" y="2019548"/>
              <a:ext cx="898451" cy="4949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Line 185"/>
            <p:cNvSpPr>
              <a:spLocks noChangeShapeType="1"/>
            </p:cNvSpPr>
            <p:nvPr/>
          </p:nvSpPr>
          <p:spPr bwMode="auto">
            <a:xfrm>
              <a:off x="1897913" y="2019548"/>
              <a:ext cx="898451" cy="7236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1981200" y="3276600"/>
            <a:ext cx="228600" cy="838200"/>
            <a:chOff x="3810000" y="3581400"/>
            <a:chExt cx="228600" cy="838200"/>
          </a:xfrm>
        </p:grpSpPr>
        <p:sp>
          <p:nvSpPr>
            <p:cNvPr id="346" name="Oval 345"/>
            <p:cNvSpPr/>
            <p:nvPr/>
          </p:nvSpPr>
          <p:spPr bwMode="auto">
            <a:xfrm>
              <a:off x="3810000" y="35814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47" name="Oval 346"/>
            <p:cNvSpPr/>
            <p:nvPr/>
          </p:nvSpPr>
          <p:spPr bwMode="auto">
            <a:xfrm>
              <a:off x="3810000" y="38862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48" name="Oval 347"/>
            <p:cNvSpPr/>
            <p:nvPr/>
          </p:nvSpPr>
          <p:spPr bwMode="auto">
            <a:xfrm>
              <a:off x="3810000" y="41910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4114800" y="4953000"/>
            <a:ext cx="1143000" cy="228600"/>
            <a:chOff x="3810000" y="4953000"/>
            <a:chExt cx="1143000" cy="228600"/>
          </a:xfrm>
        </p:grpSpPr>
        <p:sp>
          <p:nvSpPr>
            <p:cNvPr id="350" name="Oval 349"/>
            <p:cNvSpPr/>
            <p:nvPr/>
          </p:nvSpPr>
          <p:spPr bwMode="auto">
            <a:xfrm>
              <a:off x="3810000" y="49530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51" name="Oval 350"/>
            <p:cNvSpPr/>
            <p:nvPr/>
          </p:nvSpPr>
          <p:spPr bwMode="auto">
            <a:xfrm>
              <a:off x="4267200" y="49530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52" name="Oval 351"/>
            <p:cNvSpPr/>
            <p:nvPr/>
          </p:nvSpPr>
          <p:spPr bwMode="auto">
            <a:xfrm>
              <a:off x="4724400" y="49530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353" name="Group 352"/>
          <p:cNvGrpSpPr/>
          <p:nvPr/>
        </p:nvGrpSpPr>
        <p:grpSpPr>
          <a:xfrm>
            <a:off x="7162800" y="3352800"/>
            <a:ext cx="228600" cy="838200"/>
            <a:chOff x="3810000" y="3581400"/>
            <a:chExt cx="228600" cy="838200"/>
          </a:xfrm>
        </p:grpSpPr>
        <p:sp>
          <p:nvSpPr>
            <p:cNvPr id="354" name="Oval 353"/>
            <p:cNvSpPr/>
            <p:nvPr/>
          </p:nvSpPr>
          <p:spPr bwMode="auto">
            <a:xfrm>
              <a:off x="3810000" y="35814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55" name="Oval 354"/>
            <p:cNvSpPr/>
            <p:nvPr/>
          </p:nvSpPr>
          <p:spPr bwMode="auto">
            <a:xfrm>
              <a:off x="3810000" y="38862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56" name="Oval 355"/>
            <p:cNvSpPr/>
            <p:nvPr/>
          </p:nvSpPr>
          <p:spPr bwMode="auto">
            <a:xfrm>
              <a:off x="3810000" y="41910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357" name="TextBox 356"/>
          <p:cNvSpPr txBox="1"/>
          <p:nvPr/>
        </p:nvSpPr>
        <p:spPr>
          <a:xfrm>
            <a:off x="228600" y="3200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User 1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304800" y="59391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User k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4876800" y="5943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User N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60" name="TextBox 359"/>
          <p:cNvSpPr txBox="1"/>
          <p:nvPr/>
        </p:nvSpPr>
        <p:spPr>
          <a:xfrm>
            <a:off x="5029200" y="2895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User 2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536577" name="Object 1"/>
          <p:cNvGraphicFramePr>
            <a:graphicFrameLocks noChangeAspect="1"/>
          </p:cNvGraphicFramePr>
          <p:nvPr/>
        </p:nvGraphicFramePr>
        <p:xfrm>
          <a:off x="228600" y="914400"/>
          <a:ext cx="1676400" cy="571500"/>
        </p:xfrm>
        <a:graphic>
          <a:graphicData uri="http://schemas.openxmlformats.org/presentationml/2006/ole">
            <p:oleObj spid="_x0000_s536577" name="Equation" r:id="rId3" imgW="406080" imgH="228600" progId="Equation.DSMT4">
              <p:embed/>
            </p:oleObj>
          </a:graphicData>
        </a:graphic>
      </p:graphicFrame>
      <p:graphicFrame>
        <p:nvGraphicFramePr>
          <p:cNvPr id="536578" name="Object 2"/>
          <p:cNvGraphicFramePr>
            <a:graphicFrameLocks noChangeAspect="1"/>
          </p:cNvGraphicFramePr>
          <p:nvPr/>
        </p:nvGraphicFramePr>
        <p:xfrm>
          <a:off x="6172200" y="876300"/>
          <a:ext cx="1833562" cy="571500"/>
        </p:xfrm>
        <a:graphic>
          <a:graphicData uri="http://schemas.openxmlformats.org/presentationml/2006/ole">
            <p:oleObj spid="_x0000_s536578" name="Equation" r:id="rId4" imgW="444240" imgH="228600" progId="Equation.DSMT4">
              <p:embed/>
            </p:oleObj>
          </a:graphicData>
        </a:graphic>
      </p:graphicFrame>
      <p:graphicFrame>
        <p:nvGraphicFramePr>
          <p:cNvPr id="536579" name="Object 3"/>
          <p:cNvGraphicFramePr>
            <a:graphicFrameLocks noChangeAspect="1"/>
          </p:cNvGraphicFramePr>
          <p:nvPr/>
        </p:nvGraphicFramePr>
        <p:xfrm>
          <a:off x="149225" y="3733800"/>
          <a:ext cx="1908175" cy="647700"/>
        </p:xfrm>
        <a:graphic>
          <a:graphicData uri="http://schemas.openxmlformats.org/presentationml/2006/ole">
            <p:oleObj spid="_x0000_s536579" name="Equation" r:id="rId5" imgW="444240" imgH="228600" progId="Equation.DSMT4">
              <p:embed/>
            </p:oleObj>
          </a:graphicData>
        </a:graphic>
      </p:graphicFrame>
      <p:graphicFrame>
        <p:nvGraphicFramePr>
          <p:cNvPr id="536580" name="Object 4"/>
          <p:cNvGraphicFramePr>
            <a:graphicFrameLocks noChangeAspect="1"/>
          </p:cNvGraphicFramePr>
          <p:nvPr/>
        </p:nvGraphicFramePr>
        <p:xfrm>
          <a:off x="4770438" y="3810000"/>
          <a:ext cx="2043112" cy="571500"/>
        </p:xfrm>
        <a:graphic>
          <a:graphicData uri="http://schemas.openxmlformats.org/presentationml/2006/ole">
            <p:oleObj spid="_x0000_s536580" name="Equation" r:id="rId6" imgW="495000" imgH="228600" progId="Equation.DSMT4">
              <p:embed/>
            </p:oleObj>
          </a:graphicData>
        </a:graphic>
      </p:graphicFrame>
      <p:sp>
        <p:nvSpPr>
          <p:cNvPr id="363" name="Slide Number Placeholder 3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364" name="Footer Placeholder 36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graphicFrame>
        <p:nvGraphicFramePr>
          <p:cNvPr id="536581" name="Object 5"/>
          <p:cNvGraphicFramePr>
            <a:graphicFrameLocks noChangeAspect="1"/>
          </p:cNvGraphicFramePr>
          <p:nvPr/>
        </p:nvGraphicFramePr>
        <p:xfrm>
          <a:off x="3200400" y="914400"/>
          <a:ext cx="549275" cy="495300"/>
        </p:xfrm>
        <a:graphic>
          <a:graphicData uri="http://schemas.openxmlformats.org/presentationml/2006/ole">
            <p:oleObj spid="_x0000_s536581" name="Equation" r:id="rId7" imgW="241200" imgH="228600" progId="Equation.DSMT4">
              <p:embed/>
            </p:oleObj>
          </a:graphicData>
        </a:graphic>
      </p:graphicFrame>
      <p:sp>
        <p:nvSpPr>
          <p:cNvPr id="365" name="TextBox 364"/>
          <p:cNvSpPr txBox="1"/>
          <p:nvPr/>
        </p:nvSpPr>
        <p:spPr>
          <a:xfrm>
            <a:off x="3733800" y="990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Target SINR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366" name="Text Box 50"/>
          <p:cNvSpPr txBox="1">
            <a:spLocks noChangeArrowheads="1"/>
          </p:cNvSpPr>
          <p:nvPr/>
        </p:nvSpPr>
        <p:spPr bwMode="auto">
          <a:xfrm>
            <a:off x="3810000" y="2297112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Interference</a:t>
            </a:r>
          </a:p>
        </p:txBody>
      </p:sp>
      <p:sp>
        <p:nvSpPr>
          <p:cNvPr id="367" name="Left Arrow 366"/>
          <p:cNvSpPr/>
          <p:nvPr/>
        </p:nvSpPr>
        <p:spPr>
          <a:xfrm>
            <a:off x="3962400" y="1752600"/>
            <a:ext cx="10668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8" name="Bent Arrow 367"/>
          <p:cNvSpPr/>
          <p:nvPr/>
        </p:nvSpPr>
        <p:spPr>
          <a:xfrm rot="16200000">
            <a:off x="3352800" y="2971800"/>
            <a:ext cx="1828800" cy="1066800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9" name="Up Arrow 368"/>
          <p:cNvSpPr/>
          <p:nvPr/>
        </p:nvSpPr>
        <p:spPr>
          <a:xfrm>
            <a:off x="2362200" y="3048000"/>
            <a:ext cx="457200" cy="914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0"/>
      <p:bldP spid="366" grpId="1"/>
      <p:bldP spid="367" grpId="0" animBg="1"/>
      <p:bldP spid="367" grpId="1" animBg="1"/>
      <p:bldP spid="368" grpId="0" animBg="1"/>
      <p:bldP spid="368" grpId="1" animBg="1"/>
      <p:bldP spid="369" grpId="0" animBg="1"/>
      <p:bldP spid="36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4"/>
          <p:cNvSpPr txBox="1">
            <a:spLocks/>
          </p:cNvSpPr>
          <p:nvPr/>
        </p:nvSpPr>
        <p:spPr>
          <a:xfrm>
            <a:off x="266700" y="5353050"/>
            <a:ext cx="8618538" cy="8001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The nodes can either send their own raw data directly into the sink, or, they can aggregate.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n-cs"/>
            </a:endParaRPr>
          </a:p>
        </p:txBody>
      </p:sp>
      <p:sp>
        <p:nvSpPr>
          <p:cNvPr id="54" name="Rectangle 6"/>
          <p:cNvSpPr txBox="1">
            <a:spLocks noChangeArrowheads="1"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II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. System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Model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j-cs"/>
            </a:endParaRPr>
          </a:p>
        </p:txBody>
      </p:sp>
      <p:sp>
        <p:nvSpPr>
          <p:cNvPr id="99" name="Slide Number Placeholder 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0" name="Footer Placeholder 9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228600" y="759037"/>
            <a:ext cx="8915400" cy="4346363"/>
            <a:chOff x="228600" y="540512"/>
            <a:chExt cx="8915400" cy="4346363"/>
          </a:xfrm>
        </p:grpSpPr>
        <p:sp>
          <p:nvSpPr>
            <p:cNvPr id="102" name="TextBox 73"/>
            <p:cNvSpPr txBox="1">
              <a:spLocks noChangeArrowheads="1"/>
            </p:cNvSpPr>
            <p:nvPr/>
          </p:nvSpPr>
          <p:spPr bwMode="auto">
            <a:xfrm>
              <a:off x="4263961" y="4339336"/>
              <a:ext cx="951650" cy="547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latin typeface="Comic Sans MS" pitchFamily="66" charset="0"/>
                </a:rPr>
                <a:t>Sink Node</a:t>
              </a:r>
            </a:p>
          </p:txBody>
        </p:sp>
        <p:grpSp>
          <p:nvGrpSpPr>
            <p:cNvPr id="103" name="Group 73"/>
            <p:cNvGrpSpPr/>
            <p:nvPr/>
          </p:nvGrpSpPr>
          <p:grpSpPr>
            <a:xfrm>
              <a:off x="228600" y="540512"/>
              <a:ext cx="8915400" cy="4183888"/>
              <a:chOff x="228600" y="685800"/>
              <a:chExt cx="8915400" cy="4183888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 rot="10800000" flipV="1">
                <a:off x="304800" y="1676400"/>
                <a:ext cx="8610600" cy="2"/>
              </a:xfrm>
              <a:prstGeom prst="line">
                <a:avLst/>
              </a:prstGeom>
              <a:ln w="984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ctangle 104"/>
              <p:cNvSpPr/>
              <p:nvPr/>
            </p:nvSpPr>
            <p:spPr>
              <a:xfrm>
                <a:off x="7777744" y="921512"/>
                <a:ext cx="1366256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Y</a:t>
                </a:r>
                <a:r>
                  <a:rPr lang="el-GR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φ</a:t>
                </a:r>
                <a:r>
                  <a:rPr lang="en-US" sz="20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N-2</a:t>
                </a:r>
                <a:endParaRPr lang="en-US" sz="2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pic>
            <p:nvPicPr>
              <p:cNvPr id="10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06403" y="1385570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pic>
            <p:nvPicPr>
              <p:cNvPr id="10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53454" y="3101848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pic>
            <p:nvPicPr>
              <p:cNvPr id="10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8600" y="2983992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cxnSp>
            <p:nvCxnSpPr>
              <p:cNvPr id="109" name="Straight Arrow Connector 108"/>
              <p:cNvCxnSpPr>
                <a:stCxn id="107" idx="3"/>
                <a:endCxn id="117" idx="1"/>
              </p:cNvCxnSpPr>
              <p:nvPr/>
            </p:nvCxnSpPr>
            <p:spPr bwMode="auto">
              <a:xfrm>
                <a:off x="1482216" y="3330194"/>
                <a:ext cx="1235315" cy="122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 bwMode="auto">
              <a:xfrm rot="16200000" flipH="1">
                <a:off x="1837716" y="1777337"/>
                <a:ext cx="441960" cy="439223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/>
              <p:nvPr/>
            </p:nvCxnSpPr>
            <p:spPr bwMode="auto">
              <a:xfrm rot="5400000">
                <a:off x="2562388" y="1769971"/>
                <a:ext cx="456692" cy="439223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>
                <a:endCxn id="107" idx="1"/>
              </p:cNvCxnSpPr>
              <p:nvPr/>
            </p:nvCxnSpPr>
            <p:spPr bwMode="auto">
              <a:xfrm>
                <a:off x="448211" y="3249168"/>
                <a:ext cx="805242" cy="81026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13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23729" y="4044696"/>
                <a:ext cx="413435" cy="8249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grpSp>
            <p:nvGrpSpPr>
              <p:cNvPr id="114" name="Group 69"/>
              <p:cNvGrpSpPr/>
              <p:nvPr/>
            </p:nvGrpSpPr>
            <p:grpSpPr>
              <a:xfrm>
                <a:off x="7696200" y="3375394"/>
                <a:ext cx="1101701" cy="1066292"/>
                <a:chOff x="6599393" y="5411170"/>
                <a:chExt cx="1146793" cy="1378826"/>
              </a:xfrm>
            </p:grpSpPr>
            <p:pic>
              <p:nvPicPr>
                <p:cNvPr id="146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885144" y="5411170"/>
                  <a:ext cx="238125" cy="590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 type="none" w="lg" len="lg"/>
                  <a:tailEnd type="none" w="lg" len="lg"/>
                </a:ln>
              </p:spPr>
            </p:pic>
            <p:sp>
              <p:nvSpPr>
                <p:cNvPr id="147" name="TextBox 74"/>
                <p:cNvSpPr txBox="1">
                  <a:spLocks noChangeArrowheads="1"/>
                </p:cNvSpPr>
                <p:nvPr/>
              </p:nvSpPr>
              <p:spPr bwMode="auto">
                <a:xfrm>
                  <a:off x="6599393" y="5874626"/>
                  <a:ext cx="1146793" cy="9153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latin typeface="Comic Sans MS" pitchFamily="66" charset="0"/>
                    </a:rPr>
                    <a:t>Sensor Node</a:t>
                  </a:r>
                </a:p>
              </p:txBody>
            </p:sp>
          </p:grpSp>
          <p:pic>
            <p:nvPicPr>
              <p:cNvPr id="11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8211" y="3823716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cxnSp>
            <p:nvCxnSpPr>
              <p:cNvPr id="116" name="Straight Arrow Connector 115"/>
              <p:cNvCxnSpPr>
                <a:stCxn id="115" idx="3"/>
              </p:cNvCxnSpPr>
              <p:nvPr/>
            </p:nvCxnSpPr>
            <p:spPr bwMode="auto">
              <a:xfrm flipV="1">
                <a:off x="676973" y="3352292"/>
                <a:ext cx="640533" cy="69977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1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17530" y="3101848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pic>
            <p:nvPicPr>
              <p:cNvPr id="11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95600" y="1392936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cxnSp>
            <p:nvCxnSpPr>
              <p:cNvPr id="119" name="Straight Arrow Connector 118"/>
              <p:cNvCxnSpPr/>
              <p:nvPr/>
            </p:nvCxnSpPr>
            <p:spPr bwMode="auto">
              <a:xfrm rot="16200000" flipH="1">
                <a:off x="2261294" y="2690264"/>
                <a:ext cx="766064" cy="292815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/>
              <p:nvPr/>
            </p:nvCxnSpPr>
            <p:spPr bwMode="auto">
              <a:xfrm>
                <a:off x="2873088" y="3455416"/>
                <a:ext cx="1171261" cy="766064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2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215611" y="1628648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pic>
            <p:nvPicPr>
              <p:cNvPr id="12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508426" y="3455416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pic>
            <p:nvPicPr>
              <p:cNvPr id="12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65318" y="2807208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pic>
            <p:nvPicPr>
              <p:cNvPr id="12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22186" y="685800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cxnSp>
            <p:nvCxnSpPr>
              <p:cNvPr id="125" name="Straight Arrow Connector 124"/>
              <p:cNvCxnSpPr>
                <a:endCxn id="113" idx="0"/>
              </p:cNvCxnSpPr>
              <p:nvPr/>
            </p:nvCxnSpPr>
            <p:spPr bwMode="auto">
              <a:xfrm rot="5400000">
                <a:off x="3744458" y="2427135"/>
                <a:ext cx="2003551" cy="1231571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 bwMode="auto">
              <a:xfrm rot="10800000" flipV="1">
                <a:off x="6248400" y="1098296"/>
                <a:ext cx="1529344" cy="1263904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>
                <a:endCxn id="123" idx="0"/>
              </p:cNvCxnSpPr>
              <p:nvPr/>
            </p:nvCxnSpPr>
            <p:spPr bwMode="auto">
              <a:xfrm rot="5400000">
                <a:off x="7117636" y="2362136"/>
                <a:ext cx="707136" cy="183009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/>
              <p:nvPr/>
            </p:nvCxnSpPr>
            <p:spPr bwMode="auto">
              <a:xfrm rot="10800000" flipV="1">
                <a:off x="5728037" y="3101848"/>
                <a:ext cx="1615059" cy="64820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 bwMode="auto">
              <a:xfrm rot="5400000">
                <a:off x="5457099" y="3078147"/>
                <a:ext cx="766064" cy="224186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/>
              <p:nvPr/>
            </p:nvCxnSpPr>
            <p:spPr bwMode="auto">
              <a:xfrm rot="10800000" flipV="1">
                <a:off x="4190757" y="3750056"/>
                <a:ext cx="1395447" cy="58928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1" name="Rectangle 130"/>
              <p:cNvSpPr/>
              <p:nvPr/>
            </p:nvSpPr>
            <p:spPr>
              <a:xfrm>
                <a:off x="2799884" y="3101848"/>
                <a:ext cx="878446" cy="35702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Y</a:t>
                </a:r>
                <a:r>
                  <a:rPr lang="en-US" sz="2000" b="1" cap="none" spc="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1</a:t>
                </a:r>
                <a:endParaRPr lang="en-US" sz="2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1262604" y="2803755"/>
                <a:ext cx="878446" cy="35702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Y</a:t>
                </a:r>
                <a:r>
                  <a:rPr lang="en-US" sz="20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i</a:t>
                </a:r>
                <a:endParaRPr lang="en-US" sz="2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3083954" y="1330555"/>
                <a:ext cx="878446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Y</a:t>
                </a:r>
                <a:r>
                  <a:rPr lang="el-GR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φ</a:t>
                </a:r>
                <a:r>
                  <a:rPr lang="en-US" sz="20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N</a:t>
                </a:r>
                <a:endParaRPr lang="en-US" sz="2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5435222" y="3808984"/>
                <a:ext cx="878446" cy="35702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Y</a:t>
                </a:r>
                <a:r>
                  <a:rPr lang="en-US" sz="2000" b="1" cap="none" spc="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2</a:t>
                </a:r>
                <a:endParaRPr lang="en-US" sz="2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5215610" y="1448411"/>
                <a:ext cx="1337590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Y</a:t>
                </a:r>
                <a:r>
                  <a:rPr lang="el-GR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φ</a:t>
                </a:r>
                <a:r>
                  <a:rPr lang="en-US" sz="20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N-1</a:t>
                </a:r>
                <a:endParaRPr lang="en-US" sz="2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cxnSp>
            <p:nvCxnSpPr>
              <p:cNvPr id="136" name="Straight Arrow Connector 135"/>
              <p:cNvCxnSpPr/>
              <p:nvPr/>
            </p:nvCxnSpPr>
            <p:spPr bwMode="auto">
              <a:xfrm rot="5400000" flipH="1" flipV="1">
                <a:off x="318517" y="1891284"/>
                <a:ext cx="1496568" cy="1219201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prstDash val="sysDot"/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/>
              <p:nvPr/>
            </p:nvCxnSpPr>
            <p:spPr bwMode="auto">
              <a:xfrm flipV="1">
                <a:off x="2895600" y="1981198"/>
                <a:ext cx="2286002" cy="1420371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prstDash val="sysDot"/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>
                <a:stCxn id="123" idx="1"/>
              </p:cNvCxnSpPr>
              <p:nvPr/>
            </p:nvCxnSpPr>
            <p:spPr bwMode="auto">
              <a:xfrm rot="10800000">
                <a:off x="6248400" y="2743200"/>
                <a:ext cx="1016918" cy="292354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prstDash val="sysDot"/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/>
              <p:cNvCxnSpPr/>
              <p:nvPr/>
            </p:nvCxnSpPr>
            <p:spPr bwMode="auto">
              <a:xfrm>
                <a:off x="2971800" y="1801368"/>
                <a:ext cx="2209802" cy="17983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prstDash val="sysDot"/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4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467438" y="1753108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grpSp>
            <p:nvGrpSpPr>
              <p:cNvPr id="141" name="Group 61"/>
              <p:cNvGrpSpPr/>
              <p:nvPr/>
            </p:nvGrpSpPr>
            <p:grpSpPr>
              <a:xfrm>
                <a:off x="6629400" y="3442069"/>
                <a:ext cx="1047750" cy="1098550"/>
                <a:chOff x="6629400" y="3442069"/>
                <a:chExt cx="1047750" cy="1098550"/>
              </a:xfrm>
            </p:grpSpPr>
            <p:pic>
              <p:nvPicPr>
                <p:cNvPr id="144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858000" y="3442069"/>
                  <a:ext cx="466725" cy="46672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 type="none" w="lg" len="lg"/>
                  <a:tailEnd type="none" w="lg" len="lg"/>
                </a:ln>
              </p:spPr>
            </p:pic>
            <p:sp>
              <p:nvSpPr>
                <p:cNvPr id="145" name="TextBox 93"/>
                <p:cNvSpPr txBox="1">
                  <a:spLocks noChangeArrowheads="1"/>
                </p:cNvSpPr>
                <p:nvPr/>
              </p:nvSpPr>
              <p:spPr bwMode="auto">
                <a:xfrm>
                  <a:off x="6629400" y="3832594"/>
                  <a:ext cx="1047750" cy="708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b="1" dirty="0">
                      <a:latin typeface="Comic Sans MS" pitchFamily="66" charset="0"/>
                    </a:rPr>
                    <a:t>Relay Node</a:t>
                  </a:r>
                </a:p>
              </p:txBody>
            </p:sp>
          </p:grpSp>
          <p:pic>
            <p:nvPicPr>
              <p:cNvPr id="142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00275" y="2047875"/>
                <a:ext cx="466725" cy="4667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pic>
            <p:nvPicPr>
              <p:cNvPr id="143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91200" y="2362200"/>
                <a:ext cx="466725" cy="4667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Oval 126"/>
          <p:cNvSpPr/>
          <p:nvPr/>
        </p:nvSpPr>
        <p:spPr bwMode="auto">
          <a:xfrm>
            <a:off x="76200" y="609600"/>
            <a:ext cx="3048000" cy="2667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838200" y="457200"/>
            <a:ext cx="7848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Multi-User Case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457200" y="2590800"/>
            <a:ext cx="304800" cy="2286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" name="Multiply 12"/>
          <p:cNvSpPr/>
          <p:nvPr/>
        </p:nvSpPr>
        <p:spPr bwMode="auto">
          <a:xfrm>
            <a:off x="2362200" y="1066800"/>
            <a:ext cx="457200" cy="457200"/>
          </a:xfrm>
          <a:prstGeom prst="mathMultiply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" name="Straight Arrow Connector 13"/>
          <p:cNvCxnSpPr>
            <a:endCxn id="13" idx="3"/>
          </p:cNvCxnSpPr>
          <p:nvPr/>
        </p:nvCxnSpPr>
        <p:spPr bwMode="auto">
          <a:xfrm flipV="1">
            <a:off x="762000" y="1414192"/>
            <a:ext cx="1710008" cy="12483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33400" y="1219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Node pair m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2057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omic Sans MS" pitchFamily="66" charset="0"/>
              </a:rPr>
              <a:t>Tx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1002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Rx</a:t>
            </a:r>
            <a:endParaRPr lang="en-US" b="1" dirty="0">
              <a:latin typeface="Comic Sans MS" pitchFamily="66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743200" y="1295400"/>
            <a:ext cx="6248400" cy="1789331"/>
            <a:chOff x="2743200" y="1295400"/>
            <a:chExt cx="6248400" cy="1789331"/>
          </a:xfrm>
        </p:grpSpPr>
        <p:grpSp>
          <p:nvGrpSpPr>
            <p:cNvPr id="16" name="Group 15"/>
            <p:cNvGrpSpPr/>
            <p:nvPr/>
          </p:nvGrpSpPr>
          <p:grpSpPr>
            <a:xfrm>
              <a:off x="3659188" y="1295400"/>
              <a:ext cx="5332412" cy="1789331"/>
              <a:chOff x="2058988" y="1439863"/>
              <a:chExt cx="5332412" cy="1789331"/>
            </a:xfrm>
          </p:grpSpPr>
          <p:graphicFrame>
            <p:nvGraphicFramePr>
              <p:cNvPr id="752652" name="Object 12"/>
              <p:cNvGraphicFramePr>
                <a:graphicFrameLocks noChangeAspect="1"/>
              </p:cNvGraphicFramePr>
              <p:nvPr/>
            </p:nvGraphicFramePr>
            <p:xfrm>
              <a:off x="2058988" y="1439863"/>
              <a:ext cx="5124450" cy="922338"/>
            </p:xfrm>
            <a:graphic>
              <a:graphicData uri="http://schemas.openxmlformats.org/presentationml/2006/ole">
                <p:oleObj spid="_x0000_s754693" name="Equation" r:id="rId4" imgW="2400120" imgH="355320" progId="Equation.DSMT4">
                  <p:embed/>
                </p:oleObj>
              </a:graphicData>
            </a:graphic>
          </p:graphicFrame>
          <p:sp>
            <p:nvSpPr>
              <p:cNvPr id="8" name="Left Brace 7"/>
              <p:cNvSpPr/>
              <p:nvPr/>
            </p:nvSpPr>
            <p:spPr bwMode="auto">
              <a:xfrm rot="16200000">
                <a:off x="3429000" y="1524001"/>
                <a:ext cx="304800" cy="1524000"/>
              </a:xfrm>
              <a:prstGeom prst="lef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" name="Left Brace 8"/>
              <p:cNvSpPr/>
              <p:nvPr/>
            </p:nvSpPr>
            <p:spPr bwMode="auto">
              <a:xfrm rot="16200000">
                <a:off x="5981700" y="1181100"/>
                <a:ext cx="228600" cy="2590800"/>
              </a:xfrm>
              <a:prstGeom prst="lef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971800" y="2590800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mic Sans MS" pitchFamily="66" charset="0"/>
                  </a:rPr>
                  <a:t>Signal</a:t>
                </a:r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57800" y="2582863"/>
                <a:ext cx="1676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latin typeface="Comic Sans MS" pitchFamily="66" charset="0"/>
                  </a:rPr>
                  <a:t>Interference+Noise</a:t>
                </a:r>
                <a:endParaRPr lang="en-US" dirty="0">
                  <a:latin typeface="Comic Sans MS" pitchFamily="66" charset="0"/>
                </a:endParaRPr>
              </a:p>
            </p:txBody>
          </p:sp>
        </p:grpSp>
        <p:sp>
          <p:nvSpPr>
            <p:cNvPr id="22" name="Right Arrow 21"/>
            <p:cNvSpPr/>
            <p:nvPr/>
          </p:nvSpPr>
          <p:spPr bwMode="auto">
            <a:xfrm>
              <a:off x="2743200" y="1447800"/>
              <a:ext cx="838200" cy="53340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4800" y="3235325"/>
            <a:ext cx="6391275" cy="749161"/>
            <a:chOff x="304800" y="3235325"/>
            <a:chExt cx="6391275" cy="749161"/>
          </a:xfrm>
        </p:grpSpPr>
        <p:graphicFrame>
          <p:nvGraphicFramePr>
            <p:cNvPr id="754694" name="Object 6"/>
            <p:cNvGraphicFramePr>
              <a:graphicFrameLocks noChangeAspect="1"/>
            </p:cNvGraphicFramePr>
            <p:nvPr/>
          </p:nvGraphicFramePr>
          <p:xfrm>
            <a:off x="2905125" y="3235325"/>
            <a:ext cx="3790950" cy="665163"/>
          </p:xfrm>
          <a:graphic>
            <a:graphicData uri="http://schemas.openxmlformats.org/presentationml/2006/ole">
              <p:oleObj spid="_x0000_s754694" name="Equation" r:id="rId5" imgW="1447560" imgH="253800" progId="Equation.DSMT4">
                <p:embed/>
              </p:oleObj>
            </a:graphicData>
          </a:graphic>
        </p:graphicFrame>
        <p:sp>
          <p:nvSpPr>
            <p:cNvPr id="21" name="Right Arrow 20"/>
            <p:cNvSpPr/>
            <p:nvPr/>
          </p:nvSpPr>
          <p:spPr bwMode="auto">
            <a:xfrm>
              <a:off x="304800" y="3276600"/>
              <a:ext cx="838200" cy="53340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19200" y="3276600"/>
              <a:ext cx="1752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omic Sans MS" pitchFamily="66" charset="0"/>
                </a:rPr>
                <a:t>Transmit </a:t>
              </a:r>
            </a:p>
            <a:p>
              <a:r>
                <a:rPr lang="en-US" sz="2000" dirty="0" err="1" smtClean="0">
                  <a:latin typeface="Comic Sans MS" pitchFamily="66" charset="0"/>
                </a:rPr>
                <a:t>Beamformer</a:t>
              </a:r>
              <a:endParaRPr lang="en-US" sz="2000" dirty="0">
                <a:latin typeface="Comic Sans MS" pitchFamily="66" charset="0"/>
              </a:endParaRPr>
            </a:p>
          </p:txBody>
        </p: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DEFENSE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228600" y="5181600"/>
            <a:ext cx="7662863" cy="1104744"/>
            <a:chOff x="228600" y="3886200"/>
            <a:chExt cx="7662863" cy="1104744"/>
          </a:xfrm>
        </p:grpSpPr>
        <p:graphicFrame>
          <p:nvGraphicFramePr>
            <p:cNvPr id="754696" name="Object 8"/>
            <p:cNvGraphicFramePr>
              <a:graphicFrameLocks noChangeAspect="1"/>
            </p:cNvGraphicFramePr>
            <p:nvPr/>
          </p:nvGraphicFramePr>
          <p:xfrm>
            <a:off x="3505200" y="3886200"/>
            <a:ext cx="2819400" cy="1104744"/>
          </p:xfrm>
          <a:graphic>
            <a:graphicData uri="http://schemas.openxmlformats.org/presentationml/2006/ole">
              <p:oleObj spid="_x0000_s754696" name="Equation" r:id="rId6" imgW="1231560" imgH="482400" progId="Equation.DSMT4">
                <p:embed/>
              </p:oleObj>
            </a:graphicData>
          </a:graphic>
        </p:graphicFrame>
        <p:sp>
          <p:nvSpPr>
            <p:cNvPr id="19" name="Right Arrow 18"/>
            <p:cNvSpPr/>
            <p:nvPr/>
          </p:nvSpPr>
          <p:spPr bwMode="auto">
            <a:xfrm>
              <a:off x="228600" y="4267200"/>
              <a:ext cx="838200" cy="53340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0600" y="4191000"/>
              <a:ext cx="2667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omic Sans MS" pitchFamily="66" charset="0"/>
                </a:rPr>
                <a:t>Normalized Receive </a:t>
              </a:r>
            </a:p>
            <a:p>
              <a:r>
                <a:rPr lang="en-US" sz="2000" dirty="0" err="1" smtClean="0">
                  <a:latin typeface="Comic Sans MS" pitchFamily="66" charset="0"/>
                </a:rPr>
                <a:t>Beamformer</a:t>
              </a:r>
              <a:endParaRPr lang="en-US" sz="2000" dirty="0">
                <a:latin typeface="Comic Sans MS" pitchFamily="66" charset="0"/>
              </a:endParaRPr>
            </a:p>
          </p:txBody>
        </p:sp>
        <p:graphicFrame>
          <p:nvGraphicFramePr>
            <p:cNvPr id="754697" name="Object 9"/>
            <p:cNvGraphicFramePr>
              <a:graphicFrameLocks noChangeAspect="1"/>
            </p:cNvGraphicFramePr>
            <p:nvPr/>
          </p:nvGraphicFramePr>
          <p:xfrm>
            <a:off x="6400800" y="4114800"/>
            <a:ext cx="1490663" cy="577850"/>
          </p:xfrm>
          <a:graphic>
            <a:graphicData uri="http://schemas.openxmlformats.org/presentationml/2006/ole">
              <p:oleObj spid="_x0000_s754697" name="Equation" r:id="rId7" imgW="622080" imgH="241200" progId="Equation.DSMT4">
                <p:embed/>
              </p:oleObj>
            </a:graphicData>
          </a:graphic>
        </p:graphicFrame>
      </p:grpSp>
      <p:cxnSp>
        <p:nvCxnSpPr>
          <p:cNvPr id="129" name="Curved Connector 128"/>
          <p:cNvCxnSpPr/>
          <p:nvPr/>
        </p:nvCxnSpPr>
        <p:spPr bwMode="auto">
          <a:xfrm rot="16200000" flipH="1">
            <a:off x="1905000" y="381000"/>
            <a:ext cx="685800" cy="5334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1" name="Curved Connector 130"/>
          <p:cNvCxnSpPr/>
          <p:nvPr/>
        </p:nvCxnSpPr>
        <p:spPr bwMode="auto">
          <a:xfrm rot="5400000">
            <a:off x="2705100" y="419100"/>
            <a:ext cx="762000" cy="685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34" name="TextBox 133"/>
          <p:cNvSpPr txBox="1"/>
          <p:nvPr/>
        </p:nvSpPr>
        <p:spPr>
          <a:xfrm>
            <a:off x="381000" y="152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Multi-user Interference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3" name="Curved Connector 32"/>
          <p:cNvCxnSpPr/>
          <p:nvPr/>
        </p:nvCxnSpPr>
        <p:spPr bwMode="auto">
          <a:xfrm rot="5400000">
            <a:off x="2476500" y="266700"/>
            <a:ext cx="838200" cy="457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grpSp>
        <p:nvGrpSpPr>
          <p:cNvPr id="37" name="Group 36"/>
          <p:cNvGrpSpPr/>
          <p:nvPr/>
        </p:nvGrpSpPr>
        <p:grpSpPr>
          <a:xfrm>
            <a:off x="108858" y="3960813"/>
            <a:ext cx="8620274" cy="1449387"/>
            <a:chOff x="108858" y="5027613"/>
            <a:chExt cx="8620274" cy="1449387"/>
          </a:xfrm>
        </p:grpSpPr>
        <p:graphicFrame>
          <p:nvGraphicFramePr>
            <p:cNvPr id="754695" name="Object 7"/>
            <p:cNvGraphicFramePr>
              <a:graphicFrameLocks noChangeAspect="1"/>
            </p:cNvGraphicFramePr>
            <p:nvPr/>
          </p:nvGraphicFramePr>
          <p:xfrm>
            <a:off x="3352800" y="5704867"/>
            <a:ext cx="5376332" cy="772133"/>
          </p:xfrm>
          <a:graphic>
            <a:graphicData uri="http://schemas.openxmlformats.org/presentationml/2006/ole">
              <p:oleObj spid="_x0000_s754695" name="Equation" r:id="rId8" imgW="2387520" imgH="342720" progId="Equation.DSMT4">
                <p:embed/>
              </p:oleObj>
            </a:graphicData>
          </a:graphic>
        </p:graphicFrame>
        <p:sp>
          <p:nvSpPr>
            <p:cNvPr id="20" name="Right Arrow 19"/>
            <p:cNvSpPr/>
            <p:nvPr/>
          </p:nvSpPr>
          <p:spPr bwMode="auto">
            <a:xfrm>
              <a:off x="108858" y="5781067"/>
              <a:ext cx="838200" cy="53340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8200" y="5704867"/>
              <a:ext cx="2743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Comic Sans MS" pitchFamily="66" charset="0"/>
                </a:rPr>
                <a:t>Interference+Noise</a:t>
              </a:r>
              <a:r>
                <a:rPr lang="en-US" sz="2000" dirty="0" smtClean="0">
                  <a:latin typeface="Comic Sans MS" pitchFamily="66" charset="0"/>
                </a:rPr>
                <a:t> Covariance Matrix</a:t>
              </a:r>
              <a:endParaRPr lang="en-US" sz="2000" dirty="0">
                <a:latin typeface="Comic Sans MS" pitchFamily="66" charset="0"/>
              </a:endParaRPr>
            </a:p>
          </p:txBody>
        </p:sp>
        <p:graphicFrame>
          <p:nvGraphicFramePr>
            <p:cNvPr id="754698" name="Object 10"/>
            <p:cNvGraphicFramePr>
              <a:graphicFrameLocks noChangeAspect="1"/>
            </p:cNvGraphicFramePr>
            <p:nvPr/>
          </p:nvGraphicFramePr>
          <p:xfrm>
            <a:off x="2376488" y="5027613"/>
            <a:ext cx="5400675" cy="534987"/>
          </p:xfrm>
          <a:graphic>
            <a:graphicData uri="http://schemas.openxmlformats.org/presentationml/2006/ole">
              <p:oleObj spid="_x0000_s754698" name="Equation" r:id="rId9" imgW="2298600" imgH="228600" progId="Equation.DSMT4">
                <p:embed/>
              </p:oleObj>
            </a:graphicData>
          </a:graphic>
        </p:graphicFrame>
        <p:sp>
          <p:nvSpPr>
            <p:cNvPr id="35" name="TextBox 34"/>
            <p:cNvSpPr txBox="1"/>
            <p:nvPr/>
          </p:nvSpPr>
          <p:spPr>
            <a:xfrm>
              <a:off x="1066800" y="5112079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omic Sans MS" pitchFamily="66" charset="0"/>
                </a:rPr>
                <a:t>Define</a:t>
              </a:r>
              <a:endParaRPr lang="en-US" sz="2000" dirty="0">
                <a:latin typeface="Comic Sans MS" pitchFamily="66" charset="0"/>
              </a:endParaRPr>
            </a:p>
          </p:txBody>
        </p:sp>
      </p:grpSp>
      <p:graphicFrame>
        <p:nvGraphicFramePr>
          <p:cNvPr id="754699" name="Object 11"/>
          <p:cNvGraphicFramePr>
            <a:graphicFrameLocks noChangeAspect="1"/>
          </p:cNvGraphicFramePr>
          <p:nvPr/>
        </p:nvGraphicFramePr>
        <p:xfrm>
          <a:off x="762000" y="2590800"/>
          <a:ext cx="1219200" cy="457200"/>
        </p:xfrm>
        <a:graphic>
          <a:graphicData uri="http://schemas.openxmlformats.org/presentationml/2006/ole">
            <p:oleObj spid="_x0000_s754699" name="Equation" r:id="rId10" imgW="482400" imgH="228600" progId="Equation.DSMT4">
              <p:embed/>
            </p:oleObj>
          </a:graphicData>
        </a:graphic>
      </p:graphicFrame>
      <p:graphicFrame>
        <p:nvGraphicFramePr>
          <p:cNvPr id="41" name="Object 9"/>
          <p:cNvGraphicFramePr>
            <a:graphicFrameLocks noChangeAspect="1"/>
          </p:cNvGraphicFramePr>
          <p:nvPr/>
        </p:nvGraphicFramePr>
        <p:xfrm>
          <a:off x="6784975" y="3276600"/>
          <a:ext cx="1368425" cy="577850"/>
        </p:xfrm>
        <a:graphic>
          <a:graphicData uri="http://schemas.openxmlformats.org/presentationml/2006/ole">
            <p:oleObj spid="_x0000_s754700" name="Equation" r:id="rId11" imgW="57132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838200" y="457200"/>
            <a:ext cx="7848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Multi-User Case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04800" y="990600"/>
            <a:ext cx="8040688" cy="1978025"/>
            <a:chOff x="304800" y="990600"/>
            <a:chExt cx="8040688" cy="1978025"/>
          </a:xfrm>
        </p:grpSpPr>
        <p:graphicFrame>
          <p:nvGraphicFramePr>
            <p:cNvPr id="754696" name="Object 8"/>
            <p:cNvGraphicFramePr>
              <a:graphicFrameLocks noChangeAspect="1"/>
            </p:cNvGraphicFramePr>
            <p:nvPr/>
          </p:nvGraphicFramePr>
          <p:xfrm>
            <a:off x="646113" y="1524000"/>
            <a:ext cx="7699375" cy="1444625"/>
          </p:xfrm>
          <a:graphic>
            <a:graphicData uri="http://schemas.openxmlformats.org/presentationml/2006/ole">
              <p:oleObj spid="_x0000_s755717" name="Equation" r:id="rId4" imgW="3047760" imgH="571320" progId="Equation.DSMT4">
                <p:embed/>
              </p:oleObj>
            </a:graphicData>
          </a:graphic>
        </p:graphicFrame>
        <p:sp>
          <p:nvSpPr>
            <p:cNvPr id="10" name="Right Arrow 9"/>
            <p:cNvSpPr/>
            <p:nvPr/>
          </p:nvSpPr>
          <p:spPr bwMode="auto">
            <a:xfrm>
              <a:off x="304800" y="990600"/>
              <a:ext cx="838200" cy="53340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9200" y="1078468"/>
              <a:ext cx="678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Received signal-to-interference  plus noise ratio (SINR)</a:t>
              </a:r>
              <a:endParaRPr lang="en-US" dirty="0">
                <a:latin typeface="Comic Sans MS" pitchFamily="66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1000" y="4883150"/>
            <a:ext cx="8305800" cy="1474788"/>
            <a:chOff x="381000" y="4883150"/>
            <a:chExt cx="8305800" cy="1474788"/>
          </a:xfrm>
        </p:grpSpPr>
        <p:graphicFrame>
          <p:nvGraphicFramePr>
            <p:cNvPr id="755720" name="Object 8"/>
            <p:cNvGraphicFramePr>
              <a:graphicFrameLocks noChangeAspect="1"/>
            </p:cNvGraphicFramePr>
            <p:nvPr/>
          </p:nvGraphicFramePr>
          <p:xfrm>
            <a:off x="1391920" y="5340350"/>
            <a:ext cx="3256280" cy="1017588"/>
          </p:xfrm>
          <a:graphic>
            <a:graphicData uri="http://schemas.openxmlformats.org/presentationml/2006/ole">
              <p:oleObj spid="_x0000_s755720" name="Equation" r:id="rId5" imgW="1422360" imgH="444240" progId="Equation.DSMT4">
                <p:embed/>
              </p:oleObj>
            </a:graphicData>
          </a:graphic>
        </p:graphicFrame>
        <p:sp>
          <p:nvSpPr>
            <p:cNvPr id="14" name="Right Arrow 13"/>
            <p:cNvSpPr/>
            <p:nvPr/>
          </p:nvSpPr>
          <p:spPr bwMode="auto">
            <a:xfrm>
              <a:off x="381000" y="4883150"/>
              <a:ext cx="838200" cy="53340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95400" y="4971018"/>
              <a:ext cx="739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Power can also be adjusted based on received normalized SINR</a:t>
              </a:r>
              <a:endParaRPr lang="en-US" dirty="0">
                <a:latin typeface="Comic Sans MS" pitchFamily="66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1000" y="3048000"/>
            <a:ext cx="7696200" cy="1965516"/>
            <a:chOff x="381000" y="3048000"/>
            <a:chExt cx="7696200" cy="1965516"/>
          </a:xfrm>
        </p:grpSpPr>
        <p:graphicFrame>
          <p:nvGraphicFramePr>
            <p:cNvPr id="755719" name="Object 7"/>
            <p:cNvGraphicFramePr>
              <a:graphicFrameLocks noChangeAspect="1"/>
            </p:cNvGraphicFramePr>
            <p:nvPr/>
          </p:nvGraphicFramePr>
          <p:xfrm>
            <a:off x="1905000" y="4121150"/>
            <a:ext cx="2743200" cy="892366"/>
          </p:xfrm>
          <a:graphic>
            <a:graphicData uri="http://schemas.openxmlformats.org/presentationml/2006/ole">
              <p:oleObj spid="_x0000_s755719" name="Equation" r:id="rId6" imgW="1054080" imgH="342720" progId="Equation.DSMT4">
                <p:embed/>
              </p:oleObj>
            </a:graphicData>
          </a:graphic>
        </p:graphicFrame>
        <p:sp>
          <p:nvSpPr>
            <p:cNvPr id="12" name="Right Arrow 11"/>
            <p:cNvSpPr/>
            <p:nvPr/>
          </p:nvSpPr>
          <p:spPr bwMode="auto">
            <a:xfrm>
              <a:off x="381000" y="3587750"/>
              <a:ext cx="838200" cy="53340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95400" y="3675618"/>
              <a:ext cx="678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Receiver Selects the best index of transmit </a:t>
              </a:r>
              <a:r>
                <a:rPr lang="en-US" dirty="0" err="1" smtClean="0">
                  <a:latin typeface="Comic Sans MS" pitchFamily="66" charset="0"/>
                </a:rPr>
                <a:t>beamformer</a:t>
              </a:r>
              <a:r>
                <a:rPr lang="en-US" dirty="0" smtClean="0">
                  <a:latin typeface="Comic Sans MS" pitchFamily="66" charset="0"/>
                </a:rPr>
                <a:t>:</a:t>
              </a: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" y="3048000"/>
              <a:ext cx="678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smtClean="0">
                  <a:latin typeface="Comic Sans MS" pitchFamily="66" charset="0"/>
                </a:rPr>
                <a:t>Limited-Rate Feedback: (Extension to Multi-user case)</a:t>
              </a:r>
              <a:endParaRPr lang="en-US" u="sng" dirty="0">
                <a:latin typeface="Comic Sans MS" pitchFamily="66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029200" y="55742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Convergence is not guaranteed!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457200"/>
            <a:ext cx="7848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Optimization Problem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1828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Minimize</a:t>
            </a:r>
            <a:endParaRPr lang="en-US" sz="2400" b="1" dirty="0">
              <a:latin typeface="Comic Sans MS" pitchFamily="66" charset="0"/>
            </a:endParaRPr>
          </a:p>
        </p:txBody>
      </p:sp>
      <p:graphicFrame>
        <p:nvGraphicFramePr>
          <p:cNvPr id="756738" name="Object 2"/>
          <p:cNvGraphicFramePr>
            <a:graphicFrameLocks noChangeAspect="1"/>
          </p:cNvGraphicFramePr>
          <p:nvPr/>
        </p:nvGraphicFramePr>
        <p:xfrm>
          <a:off x="3216275" y="1447800"/>
          <a:ext cx="974725" cy="1104900"/>
        </p:xfrm>
        <a:graphic>
          <a:graphicData uri="http://schemas.openxmlformats.org/presentationml/2006/ole">
            <p:oleObj spid="_x0000_s756738" name="Equation" r:id="rId3" imgW="380880" imgH="431640" progId="Equation.DSMT4">
              <p:embed/>
            </p:oleObj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1143000" y="3048000"/>
            <a:ext cx="7467600" cy="1752600"/>
            <a:chOff x="1143000" y="4114800"/>
            <a:chExt cx="7467600" cy="1752600"/>
          </a:xfrm>
        </p:grpSpPr>
        <p:graphicFrame>
          <p:nvGraphicFramePr>
            <p:cNvPr id="756739" name="Object 3"/>
            <p:cNvGraphicFramePr>
              <a:graphicFrameLocks noChangeAspect="1"/>
            </p:cNvGraphicFramePr>
            <p:nvPr/>
          </p:nvGraphicFramePr>
          <p:xfrm>
            <a:off x="5365750" y="4797425"/>
            <a:ext cx="2178050" cy="536575"/>
          </p:xfrm>
          <a:graphic>
            <a:graphicData uri="http://schemas.openxmlformats.org/presentationml/2006/ole">
              <p:oleObj spid="_x0000_s756739" name="Equation" r:id="rId4" imgW="927000" imgH="228600" progId="Equation.DSMT4">
                <p:embed/>
              </p:oleObj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1143000" y="4159105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Comic Sans MS" pitchFamily="66" charset="0"/>
                </a:rPr>
                <a:t>subject to</a:t>
              </a:r>
              <a:endParaRPr lang="en-US" sz="2400" b="1" dirty="0">
                <a:latin typeface="Comic Sans MS" pitchFamily="66" charset="0"/>
              </a:endParaRPr>
            </a:p>
          </p:txBody>
        </p:sp>
        <p:graphicFrame>
          <p:nvGraphicFramePr>
            <p:cNvPr id="756740" name="Object 4"/>
            <p:cNvGraphicFramePr>
              <a:graphicFrameLocks noChangeAspect="1"/>
            </p:cNvGraphicFramePr>
            <p:nvPr/>
          </p:nvGraphicFramePr>
          <p:xfrm>
            <a:off x="3429000" y="4114800"/>
            <a:ext cx="1238250" cy="571500"/>
          </p:xfrm>
          <a:graphic>
            <a:graphicData uri="http://schemas.openxmlformats.org/presentationml/2006/ole">
              <p:oleObj spid="_x0000_s756740" name="Equation" r:id="rId5" imgW="495000" imgH="228600" progId="Equation.DSMT4">
                <p:embed/>
              </p:oleObj>
            </a:graphicData>
          </a:graphic>
        </p:graphicFrame>
        <p:graphicFrame>
          <p:nvGraphicFramePr>
            <p:cNvPr id="756741" name="Object 5"/>
            <p:cNvGraphicFramePr>
              <a:graphicFrameLocks noChangeAspect="1"/>
            </p:cNvGraphicFramePr>
            <p:nvPr/>
          </p:nvGraphicFramePr>
          <p:xfrm>
            <a:off x="3429000" y="5308600"/>
            <a:ext cx="2486025" cy="558800"/>
          </p:xfrm>
          <a:graphic>
            <a:graphicData uri="http://schemas.openxmlformats.org/presentationml/2006/ole">
              <p:oleObj spid="_x0000_s756741" name="Equation" r:id="rId6" imgW="1015920" imgH="228600" progId="Equation.DSMT4">
                <p:embed/>
              </p:oleObj>
            </a:graphicData>
          </a:graphic>
        </p:graphicFrame>
        <p:graphicFrame>
          <p:nvGraphicFramePr>
            <p:cNvPr id="756742" name="Object 6"/>
            <p:cNvGraphicFramePr>
              <a:graphicFrameLocks noChangeAspect="1"/>
            </p:cNvGraphicFramePr>
            <p:nvPr/>
          </p:nvGraphicFramePr>
          <p:xfrm>
            <a:off x="6007100" y="5359400"/>
            <a:ext cx="2603500" cy="508000"/>
          </p:xfrm>
          <a:graphic>
            <a:graphicData uri="http://schemas.openxmlformats.org/presentationml/2006/ole">
              <p:oleObj spid="_x0000_s756742" name="Equation" r:id="rId7" imgW="1041120" imgH="203040" progId="Equation.DSMT4">
                <p:embed/>
              </p:oleObj>
            </a:graphicData>
          </a:graphic>
        </p:graphicFrame>
        <p:graphicFrame>
          <p:nvGraphicFramePr>
            <p:cNvPr id="756743" name="Object 7"/>
            <p:cNvGraphicFramePr>
              <a:graphicFrameLocks noChangeAspect="1"/>
            </p:cNvGraphicFramePr>
            <p:nvPr/>
          </p:nvGraphicFramePr>
          <p:xfrm>
            <a:off x="3479800" y="4724399"/>
            <a:ext cx="1320800" cy="566057"/>
          </p:xfrm>
          <a:graphic>
            <a:graphicData uri="http://schemas.openxmlformats.org/presentationml/2006/ole">
              <p:oleObj spid="_x0000_s756743" name="Equation" r:id="rId8" imgW="533160" imgH="228600" progId="Equation.DSMT4">
                <p:embed/>
              </p:oleObj>
            </a:graphicData>
          </a:graphic>
        </p:graphicFrame>
      </p:grpSp>
      <p:graphicFrame>
        <p:nvGraphicFramePr>
          <p:cNvPr id="14" name="Object 10"/>
          <p:cNvGraphicFramePr>
            <a:graphicFrameLocks noChangeAspect="1"/>
          </p:cNvGraphicFramePr>
          <p:nvPr/>
        </p:nvGraphicFramePr>
        <p:xfrm>
          <a:off x="1539875" y="2209800"/>
          <a:ext cx="746125" cy="474663"/>
        </p:xfrm>
        <a:graphic>
          <a:graphicData uri="http://schemas.openxmlformats.org/presentationml/2006/ole">
            <p:oleObj spid="_x0000_s756744" name="Equation" r:id="rId9" imgW="31716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457200"/>
            <a:ext cx="7848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Game Theory Interpretation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07229" y="2107364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: the set of players (node pairs)</a:t>
            </a:r>
            <a:endParaRPr lang="en-US" sz="2400" dirty="0">
              <a:latin typeface="Comic Sans MS" pitchFamily="66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14400" y="1198154"/>
            <a:ext cx="5257800" cy="675096"/>
            <a:chOff x="762000" y="1198154"/>
            <a:chExt cx="5257800" cy="675096"/>
          </a:xfrm>
        </p:grpSpPr>
        <p:sp>
          <p:nvSpPr>
            <p:cNvPr id="7" name="TextBox 6"/>
            <p:cNvSpPr txBox="1"/>
            <p:nvPr/>
          </p:nvSpPr>
          <p:spPr>
            <a:xfrm>
              <a:off x="762000" y="1307068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The game</a:t>
              </a:r>
              <a:endParaRPr lang="en-US" sz="2400" dirty="0">
                <a:latin typeface="Comic Sans MS" pitchFamily="66" charset="0"/>
              </a:endParaRPr>
            </a:p>
          </p:txBody>
        </p:sp>
        <p:graphicFrame>
          <p:nvGraphicFramePr>
            <p:cNvPr id="757767" name="Object 7"/>
            <p:cNvGraphicFramePr>
              <a:graphicFrameLocks noChangeAspect="1"/>
            </p:cNvGraphicFramePr>
            <p:nvPr/>
          </p:nvGraphicFramePr>
          <p:xfrm>
            <a:off x="2289008" y="1198154"/>
            <a:ext cx="3730792" cy="675096"/>
          </p:xfrm>
          <a:graphic>
            <a:graphicData uri="http://schemas.openxmlformats.org/presentationml/2006/ole">
              <p:oleObj spid="_x0000_s757767" name="Equation" r:id="rId3" imgW="1333440" imgH="241200" progId="Equation.DSMT4">
                <p:embed/>
              </p:oleObj>
            </a:graphicData>
          </a:graphic>
        </p:graphicFrame>
      </p:grpSp>
      <p:graphicFrame>
        <p:nvGraphicFramePr>
          <p:cNvPr id="757768" name="Object 8"/>
          <p:cNvGraphicFramePr>
            <a:graphicFrameLocks noChangeAspect="1"/>
          </p:cNvGraphicFramePr>
          <p:nvPr/>
        </p:nvGraphicFramePr>
        <p:xfrm>
          <a:off x="762000" y="2005584"/>
          <a:ext cx="2743200" cy="585216"/>
        </p:xfrm>
        <a:graphic>
          <a:graphicData uri="http://schemas.openxmlformats.org/presentationml/2006/ole">
            <p:oleObj spid="_x0000_s757768" name="Equation" r:id="rId4" imgW="952200" imgH="203040" progId="Equation.DSMT4">
              <p:embed/>
            </p:oleObj>
          </a:graphicData>
        </a:graphic>
      </p:graphicFrame>
      <p:graphicFrame>
        <p:nvGraphicFramePr>
          <p:cNvPr id="757769" name="Object 9"/>
          <p:cNvGraphicFramePr>
            <a:graphicFrameLocks noChangeAspect="1"/>
          </p:cNvGraphicFramePr>
          <p:nvPr/>
        </p:nvGraphicFramePr>
        <p:xfrm>
          <a:off x="781050" y="2667000"/>
          <a:ext cx="2952750" cy="571500"/>
        </p:xfrm>
        <a:graphic>
          <a:graphicData uri="http://schemas.openxmlformats.org/presentationml/2006/ole">
            <p:oleObj spid="_x0000_s757769" name="Equation" r:id="rId5" imgW="1180800" imgH="22860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701145" y="2721426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: represents the set of actions (transmit </a:t>
            </a:r>
            <a:r>
              <a:rPr lang="en-US" sz="2400" dirty="0" err="1" smtClean="0">
                <a:latin typeface="Comic Sans MS" pitchFamily="66" charset="0"/>
              </a:rPr>
              <a:t>beamformer</a:t>
            </a:r>
            <a:r>
              <a:rPr lang="en-US" sz="2400" dirty="0" smtClean="0">
                <a:latin typeface="Comic Sans MS" pitchFamily="66" charset="0"/>
              </a:rPr>
              <a:t> and powers)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757770" name="Object 10"/>
          <p:cNvGraphicFramePr>
            <a:graphicFrameLocks noChangeAspect="1"/>
          </p:cNvGraphicFramePr>
          <p:nvPr/>
        </p:nvGraphicFramePr>
        <p:xfrm>
          <a:off x="744538" y="5159375"/>
          <a:ext cx="2822575" cy="654050"/>
        </p:xfrm>
        <a:graphic>
          <a:graphicData uri="http://schemas.openxmlformats.org/presentationml/2006/ole">
            <p:oleObj spid="_x0000_s757770" name="Equation" r:id="rId6" imgW="1041120" imgH="241200" progId="Equation.DSMT4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581400" y="52578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: the utility function</a:t>
            </a:r>
            <a:endParaRPr lang="en-US" sz="2400" dirty="0">
              <a:latin typeface="Comic Sans MS" pitchFamily="66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85800" y="3581400"/>
            <a:ext cx="7315200" cy="1186386"/>
            <a:chOff x="685800" y="3581400"/>
            <a:chExt cx="7315200" cy="1186386"/>
          </a:xfrm>
        </p:grpSpPr>
        <p:grpSp>
          <p:nvGrpSpPr>
            <p:cNvPr id="21" name="Group 20"/>
            <p:cNvGrpSpPr/>
            <p:nvPr/>
          </p:nvGrpSpPr>
          <p:grpSpPr>
            <a:xfrm>
              <a:off x="685800" y="3581400"/>
              <a:ext cx="7315200" cy="1186386"/>
              <a:chOff x="685800" y="3974432"/>
              <a:chExt cx="7315200" cy="1186386"/>
            </a:xfrm>
          </p:grpSpPr>
          <p:graphicFrame>
            <p:nvGraphicFramePr>
              <p:cNvPr id="756741" name="Object 5"/>
              <p:cNvGraphicFramePr>
                <a:graphicFrameLocks noChangeAspect="1"/>
              </p:cNvGraphicFramePr>
              <p:nvPr/>
            </p:nvGraphicFramePr>
            <p:xfrm>
              <a:off x="4267200" y="3974432"/>
              <a:ext cx="2362200" cy="559468"/>
            </p:xfrm>
            <a:graphic>
              <a:graphicData uri="http://schemas.openxmlformats.org/presentationml/2006/ole">
                <p:oleObj spid="_x0000_s757765" name="Equation" r:id="rId7" imgW="965160" imgH="228600" progId="Equation.DSMT4">
                  <p:embed/>
                </p:oleObj>
              </a:graphicData>
            </a:graphic>
          </p:graphicFrame>
          <p:sp>
            <p:nvSpPr>
              <p:cNvPr id="20" name="TextBox 19"/>
              <p:cNvSpPr txBox="1"/>
              <p:nvPr/>
            </p:nvSpPr>
            <p:spPr>
              <a:xfrm>
                <a:off x="685800" y="4038600"/>
                <a:ext cx="3962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omic Sans MS" pitchFamily="66" charset="0"/>
                  </a:rPr>
                  <a:t>Actions                  are:</a:t>
                </a:r>
                <a:endParaRPr lang="en-US" sz="2400" dirty="0">
                  <a:latin typeface="Comic Sans MS" pitchFamily="66" charset="0"/>
                </a:endParaRPr>
              </a:p>
            </p:txBody>
          </p:sp>
          <p:graphicFrame>
            <p:nvGraphicFramePr>
              <p:cNvPr id="757771" name="Object 11"/>
              <p:cNvGraphicFramePr>
                <a:graphicFrameLocks noChangeAspect="1"/>
              </p:cNvGraphicFramePr>
              <p:nvPr/>
            </p:nvGraphicFramePr>
            <p:xfrm>
              <a:off x="4343400" y="4495800"/>
              <a:ext cx="3657600" cy="665018"/>
            </p:xfrm>
            <a:graphic>
              <a:graphicData uri="http://schemas.openxmlformats.org/presentationml/2006/ole">
                <p:oleObj spid="_x0000_s757771" name="Equation" r:id="rId8" imgW="1396800" imgH="253800" progId="Equation.DSMT4">
                  <p:embed/>
                </p:oleObj>
              </a:graphicData>
            </a:graphic>
          </p:graphicFrame>
        </p:grpSp>
        <p:graphicFrame>
          <p:nvGraphicFramePr>
            <p:cNvPr id="757772" name="Object 12"/>
            <p:cNvGraphicFramePr>
              <a:graphicFrameLocks noChangeAspect="1"/>
            </p:cNvGraphicFramePr>
            <p:nvPr/>
          </p:nvGraphicFramePr>
          <p:xfrm>
            <a:off x="2034721" y="3619500"/>
            <a:ext cx="1111250" cy="571500"/>
          </p:xfrm>
          <a:graphic>
            <a:graphicData uri="http://schemas.openxmlformats.org/presentationml/2006/ole">
              <p:oleObj spid="_x0000_s757772" name="Equation" r:id="rId9" imgW="444240" imgH="228600" progId="Equation.DSMT4">
                <p:embed/>
              </p:oleObj>
            </a:graphicData>
          </a:graphic>
        </p:graphicFrame>
      </p:grpSp>
      <p:sp>
        <p:nvSpPr>
          <p:cNvPr id="18" name="Right Arrow 17"/>
          <p:cNvSpPr/>
          <p:nvPr/>
        </p:nvSpPr>
        <p:spPr bwMode="auto">
          <a:xfrm>
            <a:off x="76200" y="1219200"/>
            <a:ext cx="838200" cy="533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457200"/>
            <a:ext cx="7848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Centralized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Solution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990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Minimize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756738" name="Object 2"/>
          <p:cNvGraphicFramePr>
            <a:graphicFrameLocks noChangeAspect="1"/>
          </p:cNvGraphicFramePr>
          <p:nvPr/>
        </p:nvGraphicFramePr>
        <p:xfrm>
          <a:off x="1600200" y="1208310"/>
          <a:ext cx="5068887" cy="1104900"/>
        </p:xfrm>
        <a:graphic>
          <a:graphicData uri="http://schemas.openxmlformats.org/presentationml/2006/ole">
            <p:oleObj spid="_x0000_s758786" name="Equation" r:id="rId3" imgW="1981080" imgH="431640" progId="Equation.DSMT4">
              <p:embed/>
            </p:oleObj>
          </a:graphicData>
        </a:graphic>
      </p:graphicFrame>
      <p:graphicFrame>
        <p:nvGraphicFramePr>
          <p:cNvPr id="756739" name="Object 3"/>
          <p:cNvGraphicFramePr>
            <a:graphicFrameLocks noChangeAspect="1"/>
          </p:cNvGraphicFramePr>
          <p:nvPr/>
        </p:nvGraphicFramePr>
        <p:xfrm>
          <a:off x="1314449" y="2471055"/>
          <a:ext cx="5848351" cy="565150"/>
        </p:xfrm>
        <a:graphic>
          <a:graphicData uri="http://schemas.openxmlformats.org/presentationml/2006/ole">
            <p:oleObj spid="_x0000_s758787" name="Equation" r:id="rId4" imgW="2489040" imgH="2412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3352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where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756741" name="Object 5"/>
          <p:cNvGraphicFramePr>
            <a:graphicFrameLocks noChangeAspect="1"/>
          </p:cNvGraphicFramePr>
          <p:nvPr/>
        </p:nvGraphicFramePr>
        <p:xfrm>
          <a:off x="1676401" y="3048000"/>
          <a:ext cx="4724399" cy="1101572"/>
        </p:xfrm>
        <a:graphic>
          <a:graphicData uri="http://schemas.openxmlformats.org/presentationml/2006/ole">
            <p:oleObj spid="_x0000_s758789" name="Equation" r:id="rId5" imgW="1904760" imgH="44424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458366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Note that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758791" name="Object 7"/>
          <p:cNvGraphicFramePr>
            <a:graphicFrameLocks noChangeAspect="1"/>
          </p:cNvGraphicFramePr>
          <p:nvPr/>
        </p:nvGraphicFramePr>
        <p:xfrm>
          <a:off x="2119763" y="4540250"/>
          <a:ext cx="2506663" cy="565150"/>
        </p:xfrm>
        <a:graphic>
          <a:graphicData uri="http://schemas.openxmlformats.org/presentationml/2006/ole">
            <p:oleObj spid="_x0000_s758791" name="Equation" r:id="rId6" imgW="1066680" imgH="241200" progId="Equation.DSMT4">
              <p:embed/>
            </p:oleObj>
          </a:graphicData>
        </a:graphic>
      </p:graphicFrame>
      <p:graphicFrame>
        <p:nvGraphicFramePr>
          <p:cNvPr id="758792" name="Object 8"/>
          <p:cNvGraphicFramePr>
            <a:graphicFrameLocks noChangeAspect="1"/>
          </p:cNvGraphicFramePr>
          <p:nvPr/>
        </p:nvGraphicFramePr>
        <p:xfrm>
          <a:off x="5805487" y="4583792"/>
          <a:ext cx="2805113" cy="565150"/>
        </p:xfrm>
        <a:graphic>
          <a:graphicData uri="http://schemas.openxmlformats.org/presentationml/2006/ole">
            <p:oleObj spid="_x0000_s758792" name="Equation" r:id="rId7" imgW="1193760" imgH="24120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800600" y="4604658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gives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138326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Maximize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756738" name="Object 2"/>
          <p:cNvGraphicFramePr>
            <a:graphicFrameLocks noChangeAspect="1"/>
          </p:cNvGraphicFramePr>
          <p:nvPr/>
        </p:nvGraphicFramePr>
        <p:xfrm>
          <a:off x="1697038" y="1752600"/>
          <a:ext cx="4873625" cy="1104900"/>
        </p:xfrm>
        <a:graphic>
          <a:graphicData uri="http://schemas.openxmlformats.org/presentationml/2006/ole">
            <p:oleObj spid="_x0000_s759810" name="Equation" r:id="rId3" imgW="1904760" imgH="43164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3352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omic Sans MS" pitchFamily="66" charset="0"/>
              </a:rPr>
              <a:t>Identical Interest Game:</a:t>
            </a:r>
            <a:r>
              <a:rPr lang="en-US" sz="2400" dirty="0" smtClean="0">
                <a:latin typeface="Comic Sans MS" pitchFamily="66" charset="0"/>
              </a:rPr>
              <a:t> All users utilities are same.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0" y="152400"/>
            <a:ext cx="7848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Cooperative Power Minimization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Algorithm (COPMA)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aphicFrame>
        <p:nvGraphicFramePr>
          <p:cNvPr id="759813" name="Object 5"/>
          <p:cNvGraphicFramePr>
            <a:graphicFrameLocks noChangeAspect="1"/>
          </p:cNvGraphicFramePr>
          <p:nvPr/>
        </p:nvGraphicFramePr>
        <p:xfrm>
          <a:off x="1066799" y="4114800"/>
          <a:ext cx="6788521" cy="990600"/>
        </p:xfrm>
        <a:graphic>
          <a:graphicData uri="http://schemas.openxmlformats.org/presentationml/2006/ole">
            <p:oleObj spid="_x0000_s759813" name="Equation" r:id="rId4" imgW="295884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52400"/>
            <a:ext cx="7848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Cooperative Power Minimization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Algorithm (COPMA)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914400" y="3657600"/>
            <a:ext cx="304800" cy="2286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" name="Multiply 6"/>
          <p:cNvSpPr/>
          <p:nvPr/>
        </p:nvSpPr>
        <p:spPr bwMode="auto">
          <a:xfrm>
            <a:off x="2819400" y="2133600"/>
            <a:ext cx="457200" cy="457200"/>
          </a:xfrm>
          <a:prstGeom prst="mathMultiply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9" name="Straight Arrow Connector 8"/>
          <p:cNvCxnSpPr>
            <a:endCxn id="7" idx="3"/>
          </p:cNvCxnSpPr>
          <p:nvPr/>
        </p:nvCxnSpPr>
        <p:spPr bwMode="auto">
          <a:xfrm flipV="1">
            <a:off x="1219200" y="2480992"/>
            <a:ext cx="1710008" cy="12483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8" name="Freeform 27"/>
          <p:cNvSpPr/>
          <p:nvPr/>
        </p:nvSpPr>
        <p:spPr bwMode="auto">
          <a:xfrm rot="4422273">
            <a:off x="916951" y="3068610"/>
            <a:ext cx="762000" cy="525389"/>
          </a:xfrm>
          <a:custGeom>
            <a:avLst/>
            <a:gdLst>
              <a:gd name="connsiteX0" fmla="*/ 674915 w 762000"/>
              <a:gd name="connsiteY0" fmla="*/ 783771 h 783771"/>
              <a:gd name="connsiteX1" fmla="*/ 0 w 762000"/>
              <a:gd name="connsiteY1" fmla="*/ 261257 h 783771"/>
              <a:gd name="connsiteX2" fmla="*/ 152400 w 762000"/>
              <a:gd name="connsiteY2" fmla="*/ 43542 h 783771"/>
              <a:gd name="connsiteX3" fmla="*/ 283029 w 762000"/>
              <a:gd name="connsiteY3" fmla="*/ 0 h 783771"/>
              <a:gd name="connsiteX4" fmla="*/ 609600 w 762000"/>
              <a:gd name="connsiteY4" fmla="*/ 21771 h 783771"/>
              <a:gd name="connsiteX5" fmla="*/ 696686 w 762000"/>
              <a:gd name="connsiteY5" fmla="*/ 152400 h 783771"/>
              <a:gd name="connsiteX6" fmla="*/ 762000 w 762000"/>
              <a:gd name="connsiteY6" fmla="*/ 435428 h 783771"/>
              <a:gd name="connsiteX7" fmla="*/ 740229 w 762000"/>
              <a:gd name="connsiteY7" fmla="*/ 674914 h 783771"/>
              <a:gd name="connsiteX8" fmla="*/ 674915 w 762000"/>
              <a:gd name="connsiteY8" fmla="*/ 783771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000" h="783771">
                <a:moveTo>
                  <a:pt x="674915" y="783771"/>
                </a:moveTo>
                <a:lnTo>
                  <a:pt x="0" y="261257"/>
                </a:lnTo>
                <a:cubicBezTo>
                  <a:pt x="56500" y="148257"/>
                  <a:pt x="50124" y="88997"/>
                  <a:pt x="152400" y="43542"/>
                </a:cubicBezTo>
                <a:cubicBezTo>
                  <a:pt x="194342" y="24901"/>
                  <a:pt x="283029" y="0"/>
                  <a:pt x="283029" y="0"/>
                </a:cubicBezTo>
                <a:lnTo>
                  <a:pt x="609600" y="21771"/>
                </a:lnTo>
                <a:cubicBezTo>
                  <a:pt x="658706" y="39863"/>
                  <a:pt x="696686" y="152400"/>
                  <a:pt x="696686" y="152400"/>
                </a:cubicBezTo>
                <a:cubicBezTo>
                  <a:pt x="756457" y="331710"/>
                  <a:pt x="733738" y="237591"/>
                  <a:pt x="762000" y="435428"/>
                </a:cubicBezTo>
                <a:lnTo>
                  <a:pt x="740229" y="674914"/>
                </a:lnTo>
                <a:lnTo>
                  <a:pt x="674915" y="783771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" name="Freeform 28"/>
          <p:cNvSpPr/>
          <p:nvPr/>
        </p:nvSpPr>
        <p:spPr bwMode="auto">
          <a:xfrm rot="7200436">
            <a:off x="341826" y="3856214"/>
            <a:ext cx="762000" cy="525389"/>
          </a:xfrm>
          <a:custGeom>
            <a:avLst/>
            <a:gdLst>
              <a:gd name="connsiteX0" fmla="*/ 674915 w 762000"/>
              <a:gd name="connsiteY0" fmla="*/ 783771 h 783771"/>
              <a:gd name="connsiteX1" fmla="*/ 0 w 762000"/>
              <a:gd name="connsiteY1" fmla="*/ 261257 h 783771"/>
              <a:gd name="connsiteX2" fmla="*/ 152400 w 762000"/>
              <a:gd name="connsiteY2" fmla="*/ 43542 h 783771"/>
              <a:gd name="connsiteX3" fmla="*/ 283029 w 762000"/>
              <a:gd name="connsiteY3" fmla="*/ 0 h 783771"/>
              <a:gd name="connsiteX4" fmla="*/ 609600 w 762000"/>
              <a:gd name="connsiteY4" fmla="*/ 21771 h 783771"/>
              <a:gd name="connsiteX5" fmla="*/ 696686 w 762000"/>
              <a:gd name="connsiteY5" fmla="*/ 152400 h 783771"/>
              <a:gd name="connsiteX6" fmla="*/ 762000 w 762000"/>
              <a:gd name="connsiteY6" fmla="*/ 435428 h 783771"/>
              <a:gd name="connsiteX7" fmla="*/ 740229 w 762000"/>
              <a:gd name="connsiteY7" fmla="*/ 674914 h 783771"/>
              <a:gd name="connsiteX8" fmla="*/ 674915 w 762000"/>
              <a:gd name="connsiteY8" fmla="*/ 783771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000" h="783771">
                <a:moveTo>
                  <a:pt x="674915" y="783771"/>
                </a:moveTo>
                <a:lnTo>
                  <a:pt x="0" y="261257"/>
                </a:lnTo>
                <a:cubicBezTo>
                  <a:pt x="56500" y="148257"/>
                  <a:pt x="50124" y="88997"/>
                  <a:pt x="152400" y="43542"/>
                </a:cubicBezTo>
                <a:cubicBezTo>
                  <a:pt x="194342" y="24901"/>
                  <a:pt x="283029" y="0"/>
                  <a:pt x="283029" y="0"/>
                </a:cubicBezTo>
                <a:lnTo>
                  <a:pt x="609600" y="21771"/>
                </a:lnTo>
                <a:cubicBezTo>
                  <a:pt x="658706" y="39863"/>
                  <a:pt x="696686" y="152400"/>
                  <a:pt x="696686" y="152400"/>
                </a:cubicBezTo>
                <a:cubicBezTo>
                  <a:pt x="756457" y="331710"/>
                  <a:pt x="733738" y="237591"/>
                  <a:pt x="762000" y="435428"/>
                </a:cubicBezTo>
                <a:lnTo>
                  <a:pt x="740229" y="674914"/>
                </a:lnTo>
                <a:lnTo>
                  <a:pt x="674915" y="783771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81200" y="30596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Node pair m</a:t>
            </a:r>
            <a:endParaRPr lang="en-US" b="1" dirty="0">
              <a:latin typeface="Comic Sans MS" pitchFamily="66" charset="0"/>
            </a:endParaRPr>
          </a:p>
        </p:txBody>
      </p:sp>
      <p:grpSp>
        <p:nvGrpSpPr>
          <p:cNvPr id="10" name="Group 55"/>
          <p:cNvGrpSpPr/>
          <p:nvPr/>
        </p:nvGrpSpPr>
        <p:grpSpPr>
          <a:xfrm>
            <a:off x="4953000" y="2057400"/>
            <a:ext cx="3079838" cy="1300697"/>
            <a:chOff x="4953000" y="2057400"/>
            <a:chExt cx="3079838" cy="1300697"/>
          </a:xfrm>
        </p:grpSpPr>
        <p:sp>
          <p:nvSpPr>
            <p:cNvPr id="35" name="Freeform 34"/>
            <p:cNvSpPr/>
            <p:nvPr/>
          </p:nvSpPr>
          <p:spPr bwMode="auto">
            <a:xfrm>
              <a:off x="6950672" y="2329543"/>
              <a:ext cx="1082166" cy="1028554"/>
            </a:xfrm>
            <a:custGeom>
              <a:avLst/>
              <a:gdLst>
                <a:gd name="connsiteX0" fmla="*/ 691099 w 1082166"/>
                <a:gd name="connsiteY0" fmla="*/ 413657 h 1028554"/>
                <a:gd name="connsiteX1" fmla="*/ 691099 w 1082166"/>
                <a:gd name="connsiteY1" fmla="*/ 413657 h 1028554"/>
                <a:gd name="connsiteX2" fmla="*/ 625785 w 1082166"/>
                <a:gd name="connsiteY2" fmla="*/ 217714 h 1028554"/>
                <a:gd name="connsiteX3" fmla="*/ 582242 w 1082166"/>
                <a:gd name="connsiteY3" fmla="*/ 43543 h 1028554"/>
                <a:gd name="connsiteX4" fmla="*/ 516928 w 1082166"/>
                <a:gd name="connsiteY4" fmla="*/ 0 h 1028554"/>
                <a:gd name="connsiteX5" fmla="*/ 386299 w 1082166"/>
                <a:gd name="connsiteY5" fmla="*/ 21771 h 1028554"/>
                <a:gd name="connsiteX6" fmla="*/ 320985 w 1082166"/>
                <a:gd name="connsiteY6" fmla="*/ 65314 h 1028554"/>
                <a:gd name="connsiteX7" fmla="*/ 212128 w 1082166"/>
                <a:gd name="connsiteY7" fmla="*/ 195943 h 1028554"/>
                <a:gd name="connsiteX8" fmla="*/ 233899 w 1082166"/>
                <a:gd name="connsiteY8" fmla="*/ 283028 h 1028554"/>
                <a:gd name="connsiteX9" fmla="*/ 429842 w 1082166"/>
                <a:gd name="connsiteY9" fmla="*/ 391886 h 1028554"/>
                <a:gd name="connsiteX10" fmla="*/ 538699 w 1082166"/>
                <a:gd name="connsiteY10" fmla="*/ 413657 h 1028554"/>
                <a:gd name="connsiteX11" fmla="*/ 37957 w 1082166"/>
                <a:gd name="connsiteY11" fmla="*/ 740228 h 1028554"/>
                <a:gd name="connsiteX12" fmla="*/ 125042 w 1082166"/>
                <a:gd name="connsiteY12" fmla="*/ 1023257 h 1028554"/>
                <a:gd name="connsiteX13" fmla="*/ 299214 w 1082166"/>
                <a:gd name="connsiteY13" fmla="*/ 1001486 h 1028554"/>
                <a:gd name="connsiteX14" fmla="*/ 364528 w 1082166"/>
                <a:gd name="connsiteY14" fmla="*/ 957943 h 1028554"/>
                <a:gd name="connsiteX15" fmla="*/ 451614 w 1082166"/>
                <a:gd name="connsiteY15" fmla="*/ 827314 h 1028554"/>
                <a:gd name="connsiteX16" fmla="*/ 473385 w 1082166"/>
                <a:gd name="connsiteY16" fmla="*/ 762000 h 1028554"/>
                <a:gd name="connsiteX17" fmla="*/ 538699 w 1082166"/>
                <a:gd name="connsiteY17" fmla="*/ 631371 h 1028554"/>
                <a:gd name="connsiteX18" fmla="*/ 538699 w 1082166"/>
                <a:gd name="connsiteY18" fmla="*/ 457200 h 1028554"/>
                <a:gd name="connsiteX19" fmla="*/ 538699 w 1082166"/>
                <a:gd name="connsiteY19" fmla="*/ 457200 h 1028554"/>
                <a:gd name="connsiteX20" fmla="*/ 582242 w 1082166"/>
                <a:gd name="connsiteY20" fmla="*/ 674914 h 1028554"/>
                <a:gd name="connsiteX21" fmla="*/ 625785 w 1082166"/>
                <a:gd name="connsiteY21" fmla="*/ 805543 h 1028554"/>
                <a:gd name="connsiteX22" fmla="*/ 756414 w 1082166"/>
                <a:gd name="connsiteY22" fmla="*/ 892628 h 1028554"/>
                <a:gd name="connsiteX23" fmla="*/ 1017671 w 1082166"/>
                <a:gd name="connsiteY23" fmla="*/ 870857 h 1028554"/>
                <a:gd name="connsiteX24" fmla="*/ 1061214 w 1082166"/>
                <a:gd name="connsiteY24" fmla="*/ 740228 h 1028554"/>
                <a:gd name="connsiteX25" fmla="*/ 1039442 w 1082166"/>
                <a:gd name="connsiteY25" fmla="*/ 370114 h 1028554"/>
                <a:gd name="connsiteX26" fmla="*/ 908814 w 1082166"/>
                <a:gd name="connsiteY26" fmla="*/ 326571 h 1028554"/>
                <a:gd name="connsiteX27" fmla="*/ 843499 w 1082166"/>
                <a:gd name="connsiteY27" fmla="*/ 283028 h 1028554"/>
                <a:gd name="connsiteX28" fmla="*/ 756414 w 1082166"/>
                <a:gd name="connsiteY28" fmla="*/ 304800 h 1028554"/>
                <a:gd name="connsiteX29" fmla="*/ 691099 w 1082166"/>
                <a:gd name="connsiteY29" fmla="*/ 413657 h 10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2166" h="1028554">
                  <a:moveTo>
                    <a:pt x="691099" y="413657"/>
                  </a:moveTo>
                  <a:lnTo>
                    <a:pt x="691099" y="413657"/>
                  </a:lnTo>
                  <a:cubicBezTo>
                    <a:pt x="669328" y="348343"/>
                    <a:pt x="644699" y="283912"/>
                    <a:pt x="625785" y="217714"/>
                  </a:cubicBezTo>
                  <a:cubicBezTo>
                    <a:pt x="623977" y="211385"/>
                    <a:pt x="600545" y="66421"/>
                    <a:pt x="582242" y="43543"/>
                  </a:cubicBezTo>
                  <a:cubicBezTo>
                    <a:pt x="565896" y="23111"/>
                    <a:pt x="538699" y="14514"/>
                    <a:pt x="516928" y="0"/>
                  </a:cubicBezTo>
                  <a:cubicBezTo>
                    <a:pt x="473385" y="7257"/>
                    <a:pt x="428177" y="7812"/>
                    <a:pt x="386299" y="21771"/>
                  </a:cubicBezTo>
                  <a:cubicBezTo>
                    <a:pt x="361476" y="30045"/>
                    <a:pt x="341086" y="48563"/>
                    <a:pt x="320985" y="65314"/>
                  </a:cubicBezTo>
                  <a:cubicBezTo>
                    <a:pt x="258122" y="117700"/>
                    <a:pt x="254942" y="131721"/>
                    <a:pt x="212128" y="195943"/>
                  </a:cubicBezTo>
                  <a:cubicBezTo>
                    <a:pt x="219385" y="224971"/>
                    <a:pt x="214195" y="260510"/>
                    <a:pt x="233899" y="283028"/>
                  </a:cubicBezTo>
                  <a:cubicBezTo>
                    <a:pt x="285876" y="342430"/>
                    <a:pt x="357746" y="371287"/>
                    <a:pt x="429842" y="391886"/>
                  </a:cubicBezTo>
                  <a:cubicBezTo>
                    <a:pt x="512200" y="415417"/>
                    <a:pt x="489860" y="413657"/>
                    <a:pt x="538699" y="413657"/>
                  </a:cubicBezTo>
                  <a:lnTo>
                    <a:pt x="37957" y="740228"/>
                  </a:lnTo>
                  <a:cubicBezTo>
                    <a:pt x="40754" y="770993"/>
                    <a:pt x="0" y="1011889"/>
                    <a:pt x="125042" y="1023257"/>
                  </a:cubicBezTo>
                  <a:cubicBezTo>
                    <a:pt x="183311" y="1028554"/>
                    <a:pt x="241157" y="1008743"/>
                    <a:pt x="299214" y="1001486"/>
                  </a:cubicBezTo>
                  <a:cubicBezTo>
                    <a:pt x="320985" y="986972"/>
                    <a:pt x="347298" y="977635"/>
                    <a:pt x="364528" y="957943"/>
                  </a:cubicBezTo>
                  <a:cubicBezTo>
                    <a:pt x="398989" y="918559"/>
                    <a:pt x="451614" y="827314"/>
                    <a:pt x="451614" y="827314"/>
                  </a:cubicBezTo>
                  <a:cubicBezTo>
                    <a:pt x="458871" y="805543"/>
                    <a:pt x="463122" y="782526"/>
                    <a:pt x="473385" y="762000"/>
                  </a:cubicBezTo>
                  <a:cubicBezTo>
                    <a:pt x="502334" y="704101"/>
                    <a:pt x="532618" y="698258"/>
                    <a:pt x="538699" y="631371"/>
                  </a:cubicBezTo>
                  <a:cubicBezTo>
                    <a:pt x="543955" y="573552"/>
                    <a:pt x="538699" y="515257"/>
                    <a:pt x="538699" y="457200"/>
                  </a:cubicBezTo>
                  <a:lnTo>
                    <a:pt x="538699" y="457200"/>
                  </a:lnTo>
                  <a:cubicBezTo>
                    <a:pt x="553213" y="529771"/>
                    <a:pt x="564292" y="603115"/>
                    <a:pt x="582242" y="674914"/>
                  </a:cubicBezTo>
                  <a:cubicBezTo>
                    <a:pt x="593374" y="719442"/>
                    <a:pt x="587595" y="780083"/>
                    <a:pt x="625785" y="805543"/>
                  </a:cubicBezTo>
                  <a:lnTo>
                    <a:pt x="756414" y="892628"/>
                  </a:lnTo>
                  <a:cubicBezTo>
                    <a:pt x="843500" y="885371"/>
                    <a:pt x="939509" y="909938"/>
                    <a:pt x="1017671" y="870857"/>
                  </a:cubicBezTo>
                  <a:cubicBezTo>
                    <a:pt x="1058724" y="850331"/>
                    <a:pt x="1061214" y="740228"/>
                    <a:pt x="1061214" y="740228"/>
                  </a:cubicBezTo>
                  <a:cubicBezTo>
                    <a:pt x="1053957" y="616857"/>
                    <a:pt x="1082166" y="486079"/>
                    <a:pt x="1039442" y="370114"/>
                  </a:cubicBezTo>
                  <a:cubicBezTo>
                    <a:pt x="1023575" y="327046"/>
                    <a:pt x="947004" y="352031"/>
                    <a:pt x="908814" y="326571"/>
                  </a:cubicBezTo>
                  <a:lnTo>
                    <a:pt x="843499" y="283028"/>
                  </a:lnTo>
                  <a:cubicBezTo>
                    <a:pt x="814471" y="290285"/>
                    <a:pt x="779779" y="286108"/>
                    <a:pt x="756414" y="304800"/>
                  </a:cubicBezTo>
                  <a:cubicBezTo>
                    <a:pt x="727757" y="327726"/>
                    <a:pt x="701985" y="395514"/>
                    <a:pt x="691099" y="413657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467600" y="2667000"/>
              <a:ext cx="3048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" name="Multiply 13"/>
            <p:cNvSpPr/>
            <p:nvPr/>
          </p:nvSpPr>
          <p:spPr bwMode="auto">
            <a:xfrm>
              <a:off x="4953000" y="2057400"/>
              <a:ext cx="457200" cy="457200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" name="Straight Arrow Connector 14"/>
            <p:cNvCxnSpPr>
              <a:stCxn id="13" idx="2"/>
              <a:endCxn id="14" idx="2"/>
            </p:cNvCxnSpPr>
            <p:nvPr/>
          </p:nvCxnSpPr>
          <p:spPr bwMode="auto">
            <a:xfrm rot="10800000">
              <a:off x="5300392" y="2404792"/>
              <a:ext cx="2167208" cy="376508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5029200" y="29834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mic Sans MS" pitchFamily="66" charset="0"/>
                </a:rPr>
                <a:t>Node pair n</a:t>
              </a:r>
              <a:endParaRPr lang="en-US" b="1" dirty="0">
                <a:latin typeface="Comic Sans MS" pitchFamily="66" charset="0"/>
              </a:endParaRPr>
            </a:p>
          </p:txBody>
        </p:sp>
      </p:grpSp>
      <p:grpSp>
        <p:nvGrpSpPr>
          <p:cNvPr id="11" name="Group 57"/>
          <p:cNvGrpSpPr/>
          <p:nvPr/>
        </p:nvGrpSpPr>
        <p:grpSpPr>
          <a:xfrm>
            <a:off x="5130700" y="3657600"/>
            <a:ext cx="3556100" cy="2188029"/>
            <a:chOff x="5257800" y="4212771"/>
            <a:chExt cx="3556100" cy="2188029"/>
          </a:xfrm>
        </p:grpSpPr>
        <p:sp>
          <p:nvSpPr>
            <p:cNvPr id="17" name="Oval 16"/>
            <p:cNvSpPr/>
            <p:nvPr/>
          </p:nvSpPr>
          <p:spPr bwMode="auto">
            <a:xfrm>
              <a:off x="5791200" y="5638800"/>
              <a:ext cx="3048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12" name="Group 56"/>
            <p:cNvGrpSpPr/>
            <p:nvPr/>
          </p:nvGrpSpPr>
          <p:grpSpPr>
            <a:xfrm>
              <a:off x="5257800" y="4212771"/>
              <a:ext cx="3556100" cy="2188029"/>
              <a:chOff x="5206900" y="3886200"/>
              <a:chExt cx="3556100" cy="2188029"/>
            </a:xfrm>
          </p:grpSpPr>
          <p:sp>
            <p:nvSpPr>
              <p:cNvPr id="18" name="Multiply 17"/>
              <p:cNvSpPr/>
              <p:nvPr/>
            </p:nvSpPr>
            <p:spPr bwMode="auto">
              <a:xfrm>
                <a:off x="8077200" y="3886200"/>
                <a:ext cx="457200" cy="457200"/>
              </a:xfrm>
              <a:prstGeom prst="mathMultiply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19" name="Straight Arrow Connector 18"/>
              <p:cNvCxnSpPr>
                <a:endCxn id="18" idx="3"/>
              </p:cNvCxnSpPr>
              <p:nvPr/>
            </p:nvCxnSpPr>
            <p:spPr bwMode="auto">
              <a:xfrm flipV="1">
                <a:off x="6096000" y="4233592"/>
                <a:ext cx="2091008" cy="1172116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  <p:sp>
            <p:nvSpPr>
              <p:cNvPr id="36" name="Freeform 35"/>
              <p:cNvSpPr/>
              <p:nvPr/>
            </p:nvSpPr>
            <p:spPr bwMode="auto">
              <a:xfrm>
                <a:off x="5206900" y="4593771"/>
                <a:ext cx="671386" cy="849086"/>
              </a:xfrm>
              <a:custGeom>
                <a:avLst/>
                <a:gdLst>
                  <a:gd name="connsiteX0" fmla="*/ 671386 w 671386"/>
                  <a:gd name="connsiteY0" fmla="*/ 849086 h 849086"/>
                  <a:gd name="connsiteX1" fmla="*/ 671386 w 671386"/>
                  <a:gd name="connsiteY1" fmla="*/ 849086 h 849086"/>
                  <a:gd name="connsiteX2" fmla="*/ 366586 w 671386"/>
                  <a:gd name="connsiteY2" fmla="*/ 740229 h 849086"/>
                  <a:gd name="connsiteX3" fmla="*/ 235957 w 671386"/>
                  <a:gd name="connsiteY3" fmla="*/ 653143 h 849086"/>
                  <a:gd name="connsiteX4" fmla="*/ 170643 w 671386"/>
                  <a:gd name="connsiteY4" fmla="*/ 609600 h 849086"/>
                  <a:gd name="connsiteX5" fmla="*/ 105329 w 671386"/>
                  <a:gd name="connsiteY5" fmla="*/ 587829 h 849086"/>
                  <a:gd name="connsiteX6" fmla="*/ 40014 w 671386"/>
                  <a:gd name="connsiteY6" fmla="*/ 391886 h 849086"/>
                  <a:gd name="connsiteX7" fmla="*/ 18243 w 671386"/>
                  <a:gd name="connsiteY7" fmla="*/ 326572 h 849086"/>
                  <a:gd name="connsiteX8" fmla="*/ 40014 w 671386"/>
                  <a:gd name="connsiteY8" fmla="*/ 43543 h 849086"/>
                  <a:gd name="connsiteX9" fmla="*/ 170643 w 671386"/>
                  <a:gd name="connsiteY9" fmla="*/ 0 h 849086"/>
                  <a:gd name="connsiteX10" fmla="*/ 301271 w 671386"/>
                  <a:gd name="connsiteY10" fmla="*/ 65315 h 849086"/>
                  <a:gd name="connsiteX11" fmla="*/ 388357 w 671386"/>
                  <a:gd name="connsiteY11" fmla="*/ 195943 h 849086"/>
                  <a:gd name="connsiteX12" fmla="*/ 475443 w 671386"/>
                  <a:gd name="connsiteY12" fmla="*/ 391886 h 849086"/>
                  <a:gd name="connsiteX13" fmla="*/ 497214 w 671386"/>
                  <a:gd name="connsiteY13" fmla="*/ 457200 h 849086"/>
                  <a:gd name="connsiteX14" fmla="*/ 540757 w 671386"/>
                  <a:gd name="connsiteY14" fmla="*/ 544286 h 849086"/>
                  <a:gd name="connsiteX15" fmla="*/ 562529 w 671386"/>
                  <a:gd name="connsiteY15" fmla="*/ 653143 h 849086"/>
                  <a:gd name="connsiteX16" fmla="*/ 606071 w 671386"/>
                  <a:gd name="connsiteY16" fmla="*/ 783772 h 849086"/>
                  <a:gd name="connsiteX17" fmla="*/ 671386 w 671386"/>
                  <a:gd name="connsiteY17" fmla="*/ 849086 h 84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1386" h="849086">
                    <a:moveTo>
                      <a:pt x="671386" y="849086"/>
                    </a:moveTo>
                    <a:lnTo>
                      <a:pt x="671386" y="849086"/>
                    </a:lnTo>
                    <a:cubicBezTo>
                      <a:pt x="543083" y="810595"/>
                      <a:pt x="469824" y="802172"/>
                      <a:pt x="366586" y="740229"/>
                    </a:cubicBezTo>
                    <a:cubicBezTo>
                      <a:pt x="321712" y="713304"/>
                      <a:pt x="279500" y="682172"/>
                      <a:pt x="235957" y="653143"/>
                    </a:cubicBezTo>
                    <a:cubicBezTo>
                      <a:pt x="214186" y="638629"/>
                      <a:pt x="195466" y="617874"/>
                      <a:pt x="170643" y="609600"/>
                    </a:cubicBezTo>
                    <a:lnTo>
                      <a:pt x="105329" y="587829"/>
                    </a:lnTo>
                    <a:lnTo>
                      <a:pt x="40014" y="391886"/>
                    </a:lnTo>
                    <a:lnTo>
                      <a:pt x="18243" y="326572"/>
                    </a:lnTo>
                    <a:cubicBezTo>
                      <a:pt x="25500" y="232229"/>
                      <a:pt x="0" y="129288"/>
                      <a:pt x="40014" y="43543"/>
                    </a:cubicBezTo>
                    <a:cubicBezTo>
                      <a:pt x="59424" y="1951"/>
                      <a:pt x="170643" y="0"/>
                      <a:pt x="170643" y="0"/>
                    </a:cubicBezTo>
                    <a:cubicBezTo>
                      <a:pt x="217232" y="15530"/>
                      <a:pt x="266514" y="25593"/>
                      <a:pt x="301271" y="65315"/>
                    </a:cubicBezTo>
                    <a:cubicBezTo>
                      <a:pt x="335732" y="104699"/>
                      <a:pt x="371808" y="146297"/>
                      <a:pt x="388357" y="195943"/>
                    </a:cubicBezTo>
                    <a:cubicBezTo>
                      <a:pt x="440174" y="351395"/>
                      <a:pt x="406440" y="288382"/>
                      <a:pt x="475443" y="391886"/>
                    </a:cubicBezTo>
                    <a:cubicBezTo>
                      <a:pt x="482700" y="413657"/>
                      <a:pt x="488174" y="436107"/>
                      <a:pt x="497214" y="457200"/>
                    </a:cubicBezTo>
                    <a:cubicBezTo>
                      <a:pt x="509999" y="487031"/>
                      <a:pt x="530494" y="513496"/>
                      <a:pt x="540757" y="544286"/>
                    </a:cubicBezTo>
                    <a:cubicBezTo>
                      <a:pt x="552459" y="579391"/>
                      <a:pt x="552793" y="617443"/>
                      <a:pt x="562529" y="653143"/>
                    </a:cubicBezTo>
                    <a:cubicBezTo>
                      <a:pt x="574606" y="697424"/>
                      <a:pt x="591557" y="740229"/>
                      <a:pt x="606071" y="783772"/>
                    </a:cubicBezTo>
                    <a:lnTo>
                      <a:pt x="671386" y="849086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 rot="5892311">
                <a:off x="5943600" y="4800601"/>
                <a:ext cx="838200" cy="685799"/>
              </a:xfrm>
              <a:custGeom>
                <a:avLst/>
                <a:gdLst>
                  <a:gd name="connsiteX0" fmla="*/ 57987 w 1081244"/>
                  <a:gd name="connsiteY0" fmla="*/ 945604 h 1146854"/>
                  <a:gd name="connsiteX1" fmla="*/ 57987 w 1081244"/>
                  <a:gd name="connsiteY1" fmla="*/ 945604 h 1146854"/>
                  <a:gd name="connsiteX2" fmla="*/ 36215 w 1081244"/>
                  <a:gd name="connsiteY2" fmla="*/ 466632 h 1146854"/>
                  <a:gd name="connsiteX3" fmla="*/ 57987 w 1081244"/>
                  <a:gd name="connsiteY3" fmla="*/ 379546 h 1146854"/>
                  <a:gd name="connsiteX4" fmla="*/ 123301 w 1081244"/>
                  <a:gd name="connsiteY4" fmla="*/ 336004 h 1146854"/>
                  <a:gd name="connsiteX5" fmla="*/ 166844 w 1081244"/>
                  <a:gd name="connsiteY5" fmla="*/ 270689 h 1146854"/>
                  <a:gd name="connsiteX6" fmla="*/ 232158 w 1081244"/>
                  <a:gd name="connsiteY6" fmla="*/ 227146 h 1146854"/>
                  <a:gd name="connsiteX7" fmla="*/ 297473 w 1081244"/>
                  <a:gd name="connsiteY7" fmla="*/ 161832 h 1146854"/>
                  <a:gd name="connsiteX8" fmla="*/ 319244 w 1081244"/>
                  <a:gd name="connsiteY8" fmla="*/ 96518 h 1146854"/>
                  <a:gd name="connsiteX9" fmla="*/ 384558 w 1081244"/>
                  <a:gd name="connsiteY9" fmla="*/ 74746 h 1146854"/>
                  <a:gd name="connsiteX10" fmla="*/ 558730 w 1081244"/>
                  <a:gd name="connsiteY10" fmla="*/ 9432 h 1146854"/>
                  <a:gd name="connsiteX11" fmla="*/ 907073 w 1081244"/>
                  <a:gd name="connsiteY11" fmla="*/ 31204 h 1146854"/>
                  <a:gd name="connsiteX12" fmla="*/ 972387 w 1081244"/>
                  <a:gd name="connsiteY12" fmla="*/ 52975 h 1146854"/>
                  <a:gd name="connsiteX13" fmla="*/ 994158 w 1081244"/>
                  <a:gd name="connsiteY13" fmla="*/ 118289 h 1146854"/>
                  <a:gd name="connsiteX14" fmla="*/ 1059473 w 1081244"/>
                  <a:gd name="connsiteY14" fmla="*/ 336004 h 1146854"/>
                  <a:gd name="connsiteX15" fmla="*/ 1081244 w 1081244"/>
                  <a:gd name="connsiteY15" fmla="*/ 401318 h 1146854"/>
                  <a:gd name="connsiteX16" fmla="*/ 1059473 w 1081244"/>
                  <a:gd name="connsiteY16" fmla="*/ 989146 h 1146854"/>
                  <a:gd name="connsiteX17" fmla="*/ 1037701 w 1081244"/>
                  <a:gd name="connsiteY17" fmla="*/ 1054461 h 1146854"/>
                  <a:gd name="connsiteX18" fmla="*/ 907073 w 1081244"/>
                  <a:gd name="connsiteY18" fmla="*/ 1119775 h 1146854"/>
                  <a:gd name="connsiteX19" fmla="*/ 776444 w 1081244"/>
                  <a:gd name="connsiteY19" fmla="*/ 1141546 h 1146854"/>
                  <a:gd name="connsiteX20" fmla="*/ 362787 w 1081244"/>
                  <a:gd name="connsiteY20" fmla="*/ 1119775 h 1146854"/>
                  <a:gd name="connsiteX21" fmla="*/ 232158 w 1081244"/>
                  <a:gd name="connsiteY21" fmla="*/ 1032689 h 1146854"/>
                  <a:gd name="connsiteX22" fmla="*/ 145073 w 1081244"/>
                  <a:gd name="connsiteY22" fmla="*/ 967375 h 1146854"/>
                  <a:gd name="connsiteX23" fmla="*/ 145073 w 1081244"/>
                  <a:gd name="connsiteY23" fmla="*/ 967375 h 1146854"/>
                  <a:gd name="connsiteX24" fmla="*/ 145073 w 1081244"/>
                  <a:gd name="connsiteY24" fmla="*/ 967375 h 1146854"/>
                  <a:gd name="connsiteX25" fmla="*/ 57987 w 1081244"/>
                  <a:gd name="connsiteY25" fmla="*/ 945604 h 1146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81244" h="1146854">
                    <a:moveTo>
                      <a:pt x="57987" y="945604"/>
                    </a:moveTo>
                    <a:lnTo>
                      <a:pt x="57987" y="945604"/>
                    </a:lnTo>
                    <a:cubicBezTo>
                      <a:pt x="503" y="686926"/>
                      <a:pt x="0" y="774463"/>
                      <a:pt x="36215" y="466632"/>
                    </a:cubicBezTo>
                    <a:cubicBezTo>
                      <a:pt x="39711" y="436915"/>
                      <a:pt x="41389" y="404443"/>
                      <a:pt x="57987" y="379546"/>
                    </a:cubicBezTo>
                    <a:cubicBezTo>
                      <a:pt x="72501" y="357775"/>
                      <a:pt x="101530" y="350518"/>
                      <a:pt x="123301" y="336004"/>
                    </a:cubicBezTo>
                    <a:cubicBezTo>
                      <a:pt x="137815" y="314232"/>
                      <a:pt x="148342" y="289191"/>
                      <a:pt x="166844" y="270689"/>
                    </a:cubicBezTo>
                    <a:cubicBezTo>
                      <a:pt x="185346" y="252187"/>
                      <a:pt x="212057" y="243897"/>
                      <a:pt x="232158" y="227146"/>
                    </a:cubicBezTo>
                    <a:cubicBezTo>
                      <a:pt x="255811" y="207435"/>
                      <a:pt x="275701" y="183603"/>
                      <a:pt x="297473" y="161832"/>
                    </a:cubicBezTo>
                    <a:cubicBezTo>
                      <a:pt x="304730" y="140061"/>
                      <a:pt x="303017" y="112745"/>
                      <a:pt x="319244" y="96518"/>
                    </a:cubicBezTo>
                    <a:cubicBezTo>
                      <a:pt x="335471" y="80290"/>
                      <a:pt x="364032" y="85009"/>
                      <a:pt x="384558" y="74746"/>
                    </a:cubicBezTo>
                    <a:cubicBezTo>
                      <a:pt x="534051" y="0"/>
                      <a:pt x="348713" y="51436"/>
                      <a:pt x="558730" y="9432"/>
                    </a:cubicBezTo>
                    <a:cubicBezTo>
                      <a:pt x="674844" y="16689"/>
                      <a:pt x="791371" y="19025"/>
                      <a:pt x="907073" y="31204"/>
                    </a:cubicBezTo>
                    <a:cubicBezTo>
                      <a:pt x="929896" y="33606"/>
                      <a:pt x="956160" y="36748"/>
                      <a:pt x="972387" y="52975"/>
                    </a:cubicBezTo>
                    <a:cubicBezTo>
                      <a:pt x="988614" y="69202"/>
                      <a:pt x="987853" y="96223"/>
                      <a:pt x="994158" y="118289"/>
                    </a:cubicBezTo>
                    <a:cubicBezTo>
                      <a:pt x="1059964" y="348609"/>
                      <a:pt x="955999" y="25580"/>
                      <a:pt x="1059473" y="336004"/>
                    </a:cubicBezTo>
                    <a:lnTo>
                      <a:pt x="1081244" y="401318"/>
                    </a:lnTo>
                    <a:cubicBezTo>
                      <a:pt x="1073987" y="597261"/>
                      <a:pt x="1072516" y="793503"/>
                      <a:pt x="1059473" y="989146"/>
                    </a:cubicBezTo>
                    <a:cubicBezTo>
                      <a:pt x="1057946" y="1012045"/>
                      <a:pt x="1052037" y="1036541"/>
                      <a:pt x="1037701" y="1054461"/>
                    </a:cubicBezTo>
                    <a:cubicBezTo>
                      <a:pt x="1012310" y="1086200"/>
                      <a:pt x="945449" y="1111247"/>
                      <a:pt x="907073" y="1119775"/>
                    </a:cubicBezTo>
                    <a:cubicBezTo>
                      <a:pt x="863981" y="1129351"/>
                      <a:pt x="819987" y="1134289"/>
                      <a:pt x="776444" y="1141546"/>
                    </a:cubicBezTo>
                    <a:cubicBezTo>
                      <a:pt x="638558" y="1134289"/>
                      <a:pt x="498182" y="1146854"/>
                      <a:pt x="362787" y="1119775"/>
                    </a:cubicBezTo>
                    <a:cubicBezTo>
                      <a:pt x="311471" y="1109512"/>
                      <a:pt x="275701" y="1061718"/>
                      <a:pt x="232158" y="1032689"/>
                    </a:cubicBezTo>
                    <a:cubicBezTo>
                      <a:pt x="158305" y="983454"/>
                      <a:pt x="185346" y="1007648"/>
                      <a:pt x="145073" y="967375"/>
                    </a:cubicBezTo>
                    <a:lnTo>
                      <a:pt x="145073" y="967375"/>
                    </a:lnTo>
                    <a:lnTo>
                      <a:pt x="145073" y="967375"/>
                    </a:lnTo>
                    <a:lnTo>
                      <a:pt x="57987" y="9456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5773495" y="5461068"/>
                <a:ext cx="455181" cy="613161"/>
              </a:xfrm>
              <a:custGeom>
                <a:avLst/>
                <a:gdLst>
                  <a:gd name="connsiteX0" fmla="*/ 126562 w 455181"/>
                  <a:gd name="connsiteY0" fmla="*/ 68875 h 613161"/>
                  <a:gd name="connsiteX1" fmla="*/ 126562 w 455181"/>
                  <a:gd name="connsiteY1" fmla="*/ 68875 h 613161"/>
                  <a:gd name="connsiteX2" fmla="*/ 17705 w 455181"/>
                  <a:gd name="connsiteY2" fmla="*/ 243046 h 613161"/>
                  <a:gd name="connsiteX3" fmla="*/ 39476 w 455181"/>
                  <a:gd name="connsiteY3" fmla="*/ 526075 h 613161"/>
                  <a:gd name="connsiteX4" fmla="*/ 104791 w 455181"/>
                  <a:gd name="connsiteY4" fmla="*/ 569618 h 613161"/>
                  <a:gd name="connsiteX5" fmla="*/ 278962 w 455181"/>
                  <a:gd name="connsiteY5" fmla="*/ 613161 h 613161"/>
                  <a:gd name="connsiteX6" fmla="*/ 322505 w 455181"/>
                  <a:gd name="connsiteY6" fmla="*/ 221275 h 613161"/>
                  <a:gd name="connsiteX7" fmla="*/ 278962 w 455181"/>
                  <a:gd name="connsiteY7" fmla="*/ 155961 h 613161"/>
                  <a:gd name="connsiteX8" fmla="*/ 126562 w 455181"/>
                  <a:gd name="connsiteY8" fmla="*/ 68875 h 613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181" h="613161">
                    <a:moveTo>
                      <a:pt x="126562" y="68875"/>
                    </a:moveTo>
                    <a:lnTo>
                      <a:pt x="126562" y="68875"/>
                    </a:lnTo>
                    <a:cubicBezTo>
                      <a:pt x="90276" y="126932"/>
                      <a:pt x="30515" y="175792"/>
                      <a:pt x="17705" y="243046"/>
                    </a:cubicBezTo>
                    <a:cubicBezTo>
                      <a:pt x="0" y="335997"/>
                      <a:pt x="15095" y="434648"/>
                      <a:pt x="39476" y="526075"/>
                    </a:cubicBezTo>
                    <a:cubicBezTo>
                      <a:pt x="46218" y="551358"/>
                      <a:pt x="81387" y="557916"/>
                      <a:pt x="104791" y="569618"/>
                    </a:cubicBezTo>
                    <a:cubicBezTo>
                      <a:pt x="149420" y="591932"/>
                      <a:pt x="237562" y="604881"/>
                      <a:pt x="278962" y="613161"/>
                    </a:cubicBezTo>
                    <a:cubicBezTo>
                      <a:pt x="455181" y="554420"/>
                      <a:pt x="379752" y="602922"/>
                      <a:pt x="322505" y="221275"/>
                    </a:cubicBezTo>
                    <a:cubicBezTo>
                      <a:pt x="318624" y="195399"/>
                      <a:pt x="301151" y="169829"/>
                      <a:pt x="278962" y="155961"/>
                    </a:cubicBezTo>
                    <a:cubicBezTo>
                      <a:pt x="29425" y="0"/>
                      <a:pt x="151962" y="83389"/>
                      <a:pt x="126562" y="6887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086600" y="4736068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omic Sans MS" pitchFamily="66" charset="0"/>
                  </a:rPr>
                  <a:t>Node pair l</a:t>
                </a:r>
                <a:endParaRPr lang="en-US" b="1" dirty="0">
                  <a:latin typeface="Comic Sans MS" pitchFamily="66" charset="0"/>
                </a:endParaRPr>
              </a:p>
            </p:txBody>
          </p:sp>
        </p:grpSp>
      </p:grpSp>
      <p:grpSp>
        <p:nvGrpSpPr>
          <p:cNvPr id="16" name="Group 61"/>
          <p:cNvGrpSpPr/>
          <p:nvPr/>
        </p:nvGrpSpPr>
        <p:grpSpPr>
          <a:xfrm>
            <a:off x="1600200" y="4267200"/>
            <a:ext cx="3124200" cy="1580472"/>
            <a:chOff x="1752600" y="4363128"/>
            <a:chExt cx="3124200" cy="1580472"/>
          </a:xfrm>
        </p:grpSpPr>
        <p:grpSp>
          <p:nvGrpSpPr>
            <p:cNvPr id="20" name="Group 60"/>
            <p:cNvGrpSpPr/>
            <p:nvPr/>
          </p:nvGrpSpPr>
          <p:grpSpPr>
            <a:xfrm>
              <a:off x="1752600" y="4363128"/>
              <a:ext cx="2057400" cy="1580472"/>
              <a:chOff x="1828800" y="4038600"/>
              <a:chExt cx="2057400" cy="1580472"/>
            </a:xfrm>
          </p:grpSpPr>
          <p:sp>
            <p:nvSpPr>
              <p:cNvPr id="31" name="Freeform 30"/>
              <p:cNvSpPr/>
              <p:nvPr/>
            </p:nvSpPr>
            <p:spPr bwMode="auto">
              <a:xfrm rot="10566242">
                <a:off x="2528105" y="5201329"/>
                <a:ext cx="594920" cy="417743"/>
              </a:xfrm>
              <a:custGeom>
                <a:avLst/>
                <a:gdLst>
                  <a:gd name="connsiteX0" fmla="*/ 828196 w 833004"/>
                  <a:gd name="connsiteY0" fmla="*/ 654023 h 654023"/>
                  <a:gd name="connsiteX1" fmla="*/ 828196 w 833004"/>
                  <a:gd name="connsiteY1" fmla="*/ 654023 h 654023"/>
                  <a:gd name="connsiteX2" fmla="*/ 632253 w 833004"/>
                  <a:gd name="connsiteY2" fmla="*/ 632252 h 654023"/>
                  <a:gd name="connsiteX3" fmla="*/ 305682 w 833004"/>
                  <a:gd name="connsiteY3" fmla="*/ 610480 h 654023"/>
                  <a:gd name="connsiteX4" fmla="*/ 175053 w 833004"/>
                  <a:gd name="connsiteY4" fmla="*/ 501623 h 654023"/>
                  <a:gd name="connsiteX5" fmla="*/ 44425 w 833004"/>
                  <a:gd name="connsiteY5" fmla="*/ 458080 h 654023"/>
                  <a:gd name="connsiteX6" fmla="*/ 882 w 833004"/>
                  <a:gd name="connsiteY6" fmla="*/ 392766 h 654023"/>
                  <a:gd name="connsiteX7" fmla="*/ 44425 w 833004"/>
                  <a:gd name="connsiteY7" fmla="*/ 175052 h 654023"/>
                  <a:gd name="connsiteX8" fmla="*/ 109739 w 833004"/>
                  <a:gd name="connsiteY8" fmla="*/ 109737 h 654023"/>
                  <a:gd name="connsiteX9" fmla="*/ 218596 w 833004"/>
                  <a:gd name="connsiteY9" fmla="*/ 22652 h 654023"/>
                  <a:gd name="connsiteX10" fmla="*/ 675796 w 833004"/>
                  <a:gd name="connsiteY10" fmla="*/ 44423 h 654023"/>
                  <a:gd name="connsiteX11" fmla="*/ 719339 w 833004"/>
                  <a:gd name="connsiteY11" fmla="*/ 175052 h 654023"/>
                  <a:gd name="connsiteX12" fmla="*/ 762882 w 833004"/>
                  <a:gd name="connsiteY12" fmla="*/ 240366 h 654023"/>
                  <a:gd name="connsiteX13" fmla="*/ 806425 w 833004"/>
                  <a:gd name="connsiteY13" fmla="*/ 436309 h 654023"/>
                  <a:gd name="connsiteX14" fmla="*/ 828196 w 833004"/>
                  <a:gd name="connsiteY14" fmla="*/ 501623 h 654023"/>
                  <a:gd name="connsiteX15" fmla="*/ 828196 w 833004"/>
                  <a:gd name="connsiteY15" fmla="*/ 654023 h 654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33004" h="654023">
                    <a:moveTo>
                      <a:pt x="828196" y="654023"/>
                    </a:moveTo>
                    <a:lnTo>
                      <a:pt x="828196" y="654023"/>
                    </a:lnTo>
                    <a:cubicBezTo>
                      <a:pt x="762882" y="646766"/>
                      <a:pt x="697742" y="637709"/>
                      <a:pt x="632253" y="632252"/>
                    </a:cubicBezTo>
                    <a:cubicBezTo>
                      <a:pt x="523531" y="623192"/>
                      <a:pt x="413296" y="628416"/>
                      <a:pt x="305682" y="610480"/>
                    </a:cubicBezTo>
                    <a:cubicBezTo>
                      <a:pt x="250255" y="601242"/>
                      <a:pt x="217090" y="524977"/>
                      <a:pt x="175053" y="501623"/>
                    </a:cubicBezTo>
                    <a:cubicBezTo>
                      <a:pt x="134931" y="479333"/>
                      <a:pt x="44425" y="458080"/>
                      <a:pt x="44425" y="458080"/>
                    </a:cubicBezTo>
                    <a:cubicBezTo>
                      <a:pt x="29911" y="436309"/>
                      <a:pt x="3486" y="418802"/>
                      <a:pt x="882" y="392766"/>
                    </a:cubicBezTo>
                    <a:cubicBezTo>
                      <a:pt x="0" y="383943"/>
                      <a:pt x="18007" y="214678"/>
                      <a:pt x="44425" y="175052"/>
                    </a:cubicBezTo>
                    <a:cubicBezTo>
                      <a:pt x="61504" y="149434"/>
                      <a:pt x="90028" y="133390"/>
                      <a:pt x="109739" y="109737"/>
                    </a:cubicBezTo>
                    <a:cubicBezTo>
                      <a:pt x="185490" y="18836"/>
                      <a:pt x="111376" y="58392"/>
                      <a:pt x="218596" y="22652"/>
                    </a:cubicBezTo>
                    <a:cubicBezTo>
                      <a:pt x="370996" y="29909"/>
                      <a:pt x="529834" y="0"/>
                      <a:pt x="675796" y="44423"/>
                    </a:cubicBezTo>
                    <a:cubicBezTo>
                      <a:pt x="719706" y="57787"/>
                      <a:pt x="693879" y="136862"/>
                      <a:pt x="719339" y="175052"/>
                    </a:cubicBezTo>
                    <a:lnTo>
                      <a:pt x="762882" y="240366"/>
                    </a:lnTo>
                    <a:cubicBezTo>
                      <a:pt x="811892" y="387397"/>
                      <a:pt x="755336" y="206411"/>
                      <a:pt x="806425" y="436309"/>
                    </a:cubicBezTo>
                    <a:cubicBezTo>
                      <a:pt x="811403" y="458711"/>
                      <a:pt x="825662" y="478814"/>
                      <a:pt x="828196" y="501623"/>
                    </a:cubicBezTo>
                    <a:cubicBezTo>
                      <a:pt x="833004" y="544900"/>
                      <a:pt x="828196" y="628623"/>
                      <a:pt x="828196" y="654023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pSp>
            <p:nvGrpSpPr>
              <p:cNvPr id="24" name="Group 59"/>
              <p:cNvGrpSpPr/>
              <p:nvPr/>
            </p:nvGrpSpPr>
            <p:grpSpPr>
              <a:xfrm>
                <a:off x="1828800" y="4038600"/>
                <a:ext cx="2057400" cy="1219200"/>
                <a:chOff x="1981200" y="4191000"/>
                <a:chExt cx="2057400" cy="1219200"/>
              </a:xfrm>
            </p:grpSpPr>
            <p:grpSp>
              <p:nvGrpSpPr>
                <p:cNvPr id="25" name="Group 19"/>
                <p:cNvGrpSpPr/>
                <p:nvPr/>
              </p:nvGrpSpPr>
              <p:grpSpPr>
                <a:xfrm>
                  <a:off x="2438400" y="4191000"/>
                  <a:ext cx="1600200" cy="1219200"/>
                  <a:chOff x="914400" y="2667000"/>
                  <a:chExt cx="1600200" cy="1219200"/>
                </a:xfrm>
              </p:grpSpPr>
              <p:sp>
                <p:nvSpPr>
                  <p:cNvPr id="21" name="Oval 20"/>
                  <p:cNvSpPr/>
                  <p:nvPr/>
                </p:nvSpPr>
                <p:spPr bwMode="auto">
                  <a:xfrm>
                    <a:off x="914400" y="3657600"/>
                    <a:ext cx="304800" cy="2286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2" name="Multiply 21"/>
                  <p:cNvSpPr/>
                  <p:nvPr/>
                </p:nvSpPr>
                <p:spPr bwMode="auto">
                  <a:xfrm>
                    <a:off x="2057400" y="2667000"/>
                    <a:ext cx="457200" cy="457200"/>
                  </a:xfrm>
                  <a:prstGeom prst="mathMultiply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cxnSp>
                <p:nvCxnSpPr>
                  <p:cNvPr id="23" name="Straight Arrow Connector 22"/>
                  <p:cNvCxnSpPr/>
                  <p:nvPr/>
                </p:nvCxnSpPr>
                <p:spPr bwMode="auto">
                  <a:xfrm flipV="1">
                    <a:off x="1219200" y="2971800"/>
                    <a:ext cx="948008" cy="75750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49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30" name="Freeform 29"/>
                <p:cNvSpPr/>
                <p:nvPr/>
              </p:nvSpPr>
              <p:spPr bwMode="auto">
                <a:xfrm>
                  <a:off x="1981200" y="4800600"/>
                  <a:ext cx="533400" cy="501623"/>
                </a:xfrm>
                <a:custGeom>
                  <a:avLst/>
                  <a:gdLst>
                    <a:gd name="connsiteX0" fmla="*/ 828196 w 833004"/>
                    <a:gd name="connsiteY0" fmla="*/ 654023 h 654023"/>
                    <a:gd name="connsiteX1" fmla="*/ 828196 w 833004"/>
                    <a:gd name="connsiteY1" fmla="*/ 654023 h 654023"/>
                    <a:gd name="connsiteX2" fmla="*/ 632253 w 833004"/>
                    <a:gd name="connsiteY2" fmla="*/ 632252 h 654023"/>
                    <a:gd name="connsiteX3" fmla="*/ 305682 w 833004"/>
                    <a:gd name="connsiteY3" fmla="*/ 610480 h 654023"/>
                    <a:gd name="connsiteX4" fmla="*/ 175053 w 833004"/>
                    <a:gd name="connsiteY4" fmla="*/ 501623 h 654023"/>
                    <a:gd name="connsiteX5" fmla="*/ 44425 w 833004"/>
                    <a:gd name="connsiteY5" fmla="*/ 458080 h 654023"/>
                    <a:gd name="connsiteX6" fmla="*/ 882 w 833004"/>
                    <a:gd name="connsiteY6" fmla="*/ 392766 h 654023"/>
                    <a:gd name="connsiteX7" fmla="*/ 44425 w 833004"/>
                    <a:gd name="connsiteY7" fmla="*/ 175052 h 654023"/>
                    <a:gd name="connsiteX8" fmla="*/ 109739 w 833004"/>
                    <a:gd name="connsiteY8" fmla="*/ 109737 h 654023"/>
                    <a:gd name="connsiteX9" fmla="*/ 218596 w 833004"/>
                    <a:gd name="connsiteY9" fmla="*/ 22652 h 654023"/>
                    <a:gd name="connsiteX10" fmla="*/ 675796 w 833004"/>
                    <a:gd name="connsiteY10" fmla="*/ 44423 h 654023"/>
                    <a:gd name="connsiteX11" fmla="*/ 719339 w 833004"/>
                    <a:gd name="connsiteY11" fmla="*/ 175052 h 654023"/>
                    <a:gd name="connsiteX12" fmla="*/ 762882 w 833004"/>
                    <a:gd name="connsiteY12" fmla="*/ 240366 h 654023"/>
                    <a:gd name="connsiteX13" fmla="*/ 806425 w 833004"/>
                    <a:gd name="connsiteY13" fmla="*/ 436309 h 654023"/>
                    <a:gd name="connsiteX14" fmla="*/ 828196 w 833004"/>
                    <a:gd name="connsiteY14" fmla="*/ 501623 h 654023"/>
                    <a:gd name="connsiteX15" fmla="*/ 828196 w 833004"/>
                    <a:gd name="connsiteY15" fmla="*/ 654023 h 654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33004" h="654023">
                      <a:moveTo>
                        <a:pt x="828196" y="654023"/>
                      </a:moveTo>
                      <a:lnTo>
                        <a:pt x="828196" y="654023"/>
                      </a:lnTo>
                      <a:cubicBezTo>
                        <a:pt x="762882" y="646766"/>
                        <a:pt x="697742" y="637709"/>
                        <a:pt x="632253" y="632252"/>
                      </a:cubicBezTo>
                      <a:cubicBezTo>
                        <a:pt x="523531" y="623192"/>
                        <a:pt x="413296" y="628416"/>
                        <a:pt x="305682" y="610480"/>
                      </a:cubicBezTo>
                      <a:cubicBezTo>
                        <a:pt x="250255" y="601242"/>
                        <a:pt x="217090" y="524977"/>
                        <a:pt x="175053" y="501623"/>
                      </a:cubicBezTo>
                      <a:cubicBezTo>
                        <a:pt x="134931" y="479333"/>
                        <a:pt x="44425" y="458080"/>
                        <a:pt x="44425" y="458080"/>
                      </a:cubicBezTo>
                      <a:cubicBezTo>
                        <a:pt x="29911" y="436309"/>
                        <a:pt x="3486" y="418802"/>
                        <a:pt x="882" y="392766"/>
                      </a:cubicBezTo>
                      <a:cubicBezTo>
                        <a:pt x="0" y="383943"/>
                        <a:pt x="18007" y="214678"/>
                        <a:pt x="44425" y="175052"/>
                      </a:cubicBezTo>
                      <a:cubicBezTo>
                        <a:pt x="61504" y="149434"/>
                        <a:pt x="90028" y="133390"/>
                        <a:pt x="109739" y="109737"/>
                      </a:cubicBezTo>
                      <a:cubicBezTo>
                        <a:pt x="185490" y="18836"/>
                        <a:pt x="111376" y="58392"/>
                        <a:pt x="218596" y="22652"/>
                      </a:cubicBezTo>
                      <a:cubicBezTo>
                        <a:pt x="370996" y="29909"/>
                        <a:pt x="529834" y="0"/>
                        <a:pt x="675796" y="44423"/>
                      </a:cubicBezTo>
                      <a:cubicBezTo>
                        <a:pt x="719706" y="57787"/>
                        <a:pt x="693879" y="136862"/>
                        <a:pt x="719339" y="175052"/>
                      </a:cubicBezTo>
                      <a:lnTo>
                        <a:pt x="762882" y="240366"/>
                      </a:lnTo>
                      <a:cubicBezTo>
                        <a:pt x="811892" y="387397"/>
                        <a:pt x="755336" y="206411"/>
                        <a:pt x="806425" y="436309"/>
                      </a:cubicBezTo>
                      <a:cubicBezTo>
                        <a:pt x="811403" y="458711"/>
                        <a:pt x="825662" y="478814"/>
                        <a:pt x="828196" y="501623"/>
                      </a:cubicBezTo>
                      <a:cubicBezTo>
                        <a:pt x="833004" y="544900"/>
                        <a:pt x="828196" y="628623"/>
                        <a:pt x="828196" y="65402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 bwMode="auto">
                <a:xfrm>
                  <a:off x="2621091" y="4800600"/>
                  <a:ext cx="503109" cy="457887"/>
                </a:xfrm>
                <a:custGeom>
                  <a:avLst/>
                  <a:gdLst>
                    <a:gd name="connsiteX0" fmla="*/ 0 w 503109"/>
                    <a:gd name="connsiteY0" fmla="*/ 414344 h 457887"/>
                    <a:gd name="connsiteX1" fmla="*/ 0 w 503109"/>
                    <a:gd name="connsiteY1" fmla="*/ 414344 h 457887"/>
                    <a:gd name="connsiteX2" fmla="*/ 65314 w 503109"/>
                    <a:gd name="connsiteY2" fmla="*/ 240172 h 457887"/>
                    <a:gd name="connsiteX3" fmla="*/ 152400 w 503109"/>
                    <a:gd name="connsiteY3" fmla="*/ 44229 h 457887"/>
                    <a:gd name="connsiteX4" fmla="*/ 217714 w 503109"/>
                    <a:gd name="connsiteY4" fmla="*/ 687 h 457887"/>
                    <a:gd name="connsiteX5" fmla="*/ 413657 w 503109"/>
                    <a:gd name="connsiteY5" fmla="*/ 22458 h 457887"/>
                    <a:gd name="connsiteX6" fmla="*/ 435429 w 503109"/>
                    <a:gd name="connsiteY6" fmla="*/ 283715 h 457887"/>
                    <a:gd name="connsiteX7" fmla="*/ 370114 w 503109"/>
                    <a:gd name="connsiteY7" fmla="*/ 305487 h 457887"/>
                    <a:gd name="connsiteX8" fmla="*/ 326571 w 503109"/>
                    <a:gd name="connsiteY8" fmla="*/ 370801 h 457887"/>
                    <a:gd name="connsiteX9" fmla="*/ 174171 w 503109"/>
                    <a:gd name="connsiteY9" fmla="*/ 414344 h 457887"/>
                    <a:gd name="connsiteX10" fmla="*/ 152400 w 503109"/>
                    <a:gd name="connsiteY10" fmla="*/ 457887 h 457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3109" h="457887">
                      <a:moveTo>
                        <a:pt x="0" y="414344"/>
                      </a:moveTo>
                      <a:lnTo>
                        <a:pt x="0" y="414344"/>
                      </a:lnTo>
                      <a:cubicBezTo>
                        <a:pt x="21771" y="356287"/>
                        <a:pt x="44459" y="298565"/>
                        <a:pt x="65314" y="240172"/>
                      </a:cubicBezTo>
                      <a:cubicBezTo>
                        <a:pt x="89266" y="173106"/>
                        <a:pt x="99283" y="97346"/>
                        <a:pt x="152400" y="44229"/>
                      </a:cubicBezTo>
                      <a:cubicBezTo>
                        <a:pt x="170902" y="25727"/>
                        <a:pt x="195943" y="15201"/>
                        <a:pt x="217714" y="687"/>
                      </a:cubicBezTo>
                      <a:cubicBezTo>
                        <a:pt x="283028" y="7944"/>
                        <a:pt x="351897" y="0"/>
                        <a:pt x="413657" y="22458"/>
                      </a:cubicBezTo>
                      <a:cubicBezTo>
                        <a:pt x="503109" y="54986"/>
                        <a:pt x="436340" y="281437"/>
                        <a:pt x="435429" y="283715"/>
                      </a:cubicBezTo>
                      <a:cubicBezTo>
                        <a:pt x="426906" y="305023"/>
                        <a:pt x="391886" y="298230"/>
                        <a:pt x="370114" y="305487"/>
                      </a:cubicBezTo>
                      <a:cubicBezTo>
                        <a:pt x="355600" y="327258"/>
                        <a:pt x="347003" y="354455"/>
                        <a:pt x="326571" y="370801"/>
                      </a:cubicBezTo>
                      <a:cubicBezTo>
                        <a:pt x="304743" y="388264"/>
                        <a:pt x="189810" y="404961"/>
                        <a:pt x="174171" y="414344"/>
                      </a:cubicBezTo>
                      <a:cubicBezTo>
                        <a:pt x="160256" y="422693"/>
                        <a:pt x="159657" y="443373"/>
                        <a:pt x="152400" y="457887"/>
                      </a:cubicBezTo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>
              <a:off x="3200400" y="51932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mic Sans MS" pitchFamily="66" charset="0"/>
                </a:rPr>
                <a:t>Node pair k</a:t>
              </a:r>
              <a:endParaRPr lang="en-US" b="1" dirty="0">
                <a:latin typeface="Comic Sans MS" pitchFamily="66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81000" y="1066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 Initialize with index one for transmit </a:t>
            </a:r>
            <a:r>
              <a:rPr lang="en-US" sz="2400" dirty="0" err="1" smtClean="0">
                <a:latin typeface="Comic Sans MS" pitchFamily="66" charset="0"/>
              </a:rPr>
              <a:t>beamformers</a:t>
            </a:r>
            <a:r>
              <a:rPr lang="en-US" sz="2400" dirty="0" smtClean="0">
                <a:latin typeface="Comic Sans MS" pitchFamily="66" charset="0"/>
              </a:rPr>
              <a:t> and maximum powers for all node pairs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68337" y="1828800"/>
            <a:ext cx="2114550" cy="1295400"/>
            <a:chOff x="350838" y="847725"/>
            <a:chExt cx="2114550" cy="1295400"/>
          </a:xfrm>
        </p:grpSpPr>
        <p:graphicFrame>
          <p:nvGraphicFramePr>
            <p:cNvPr id="58" name="Object 2"/>
            <p:cNvGraphicFramePr>
              <a:graphicFrameLocks noChangeAspect="1"/>
            </p:cNvGraphicFramePr>
            <p:nvPr/>
          </p:nvGraphicFramePr>
          <p:xfrm>
            <a:off x="400051" y="847725"/>
            <a:ext cx="2065337" cy="654050"/>
          </p:xfrm>
          <a:graphic>
            <a:graphicData uri="http://schemas.openxmlformats.org/presentationml/2006/ole">
              <p:oleObj spid="_x0000_s1234954" name="Equation" r:id="rId4" imgW="761760" imgH="241200" progId="Equation.DSMT4">
                <p:embed/>
              </p:oleObj>
            </a:graphicData>
          </a:graphic>
        </p:graphicFrame>
        <p:graphicFrame>
          <p:nvGraphicFramePr>
            <p:cNvPr id="59" name="Object 3"/>
            <p:cNvGraphicFramePr>
              <a:graphicFrameLocks noChangeAspect="1"/>
            </p:cNvGraphicFramePr>
            <p:nvPr/>
          </p:nvGraphicFramePr>
          <p:xfrm>
            <a:off x="350838" y="1524000"/>
            <a:ext cx="1584325" cy="619125"/>
          </p:xfrm>
          <a:graphic>
            <a:graphicData uri="http://schemas.openxmlformats.org/presentationml/2006/ole">
              <p:oleObj spid="_x0000_s1234955" name="Equation" r:id="rId5" imgW="583920" imgH="228600" progId="Equation.DSMT4">
                <p:embed/>
              </p:oleObj>
            </a:graphicData>
          </a:graphic>
        </p:graphicFrame>
      </p:grpSp>
      <p:graphicFrame>
        <p:nvGraphicFramePr>
          <p:cNvPr id="1234956" name="Object 12"/>
          <p:cNvGraphicFramePr>
            <a:graphicFrameLocks noChangeAspect="1"/>
          </p:cNvGraphicFramePr>
          <p:nvPr/>
        </p:nvGraphicFramePr>
        <p:xfrm>
          <a:off x="7086600" y="1524000"/>
          <a:ext cx="1893887" cy="654050"/>
        </p:xfrm>
        <a:graphic>
          <a:graphicData uri="http://schemas.openxmlformats.org/presentationml/2006/ole">
            <p:oleObj spid="_x0000_s1234956" name="Equation" r:id="rId6" imgW="698400" imgH="241200" progId="Equation.DSMT4">
              <p:embed/>
            </p:oleObj>
          </a:graphicData>
        </a:graphic>
      </p:graphicFrame>
      <p:graphicFrame>
        <p:nvGraphicFramePr>
          <p:cNvPr id="1234957" name="Object 13"/>
          <p:cNvGraphicFramePr>
            <a:graphicFrameLocks noChangeAspect="1"/>
          </p:cNvGraphicFramePr>
          <p:nvPr/>
        </p:nvGraphicFramePr>
        <p:xfrm>
          <a:off x="7710487" y="1981200"/>
          <a:ext cx="1549400" cy="619125"/>
        </p:xfrm>
        <a:graphic>
          <a:graphicData uri="http://schemas.openxmlformats.org/presentationml/2006/ole">
            <p:oleObj spid="_x0000_s1234957" name="Equation" r:id="rId7" imgW="571320" imgH="228600" progId="Equation.DSMT4">
              <p:embed/>
            </p:oleObj>
          </a:graphicData>
        </a:graphic>
      </p:graphicFrame>
      <p:graphicFrame>
        <p:nvGraphicFramePr>
          <p:cNvPr id="1234958" name="Object 14"/>
          <p:cNvGraphicFramePr>
            <a:graphicFrameLocks noChangeAspect="1"/>
          </p:cNvGraphicFramePr>
          <p:nvPr/>
        </p:nvGraphicFramePr>
        <p:xfrm>
          <a:off x="498475" y="4419600"/>
          <a:ext cx="1893887" cy="654050"/>
        </p:xfrm>
        <a:graphic>
          <a:graphicData uri="http://schemas.openxmlformats.org/presentationml/2006/ole">
            <p:oleObj spid="_x0000_s1234958" name="Equation" r:id="rId8" imgW="698400" imgH="241200" progId="Equation.DSMT4">
              <p:embed/>
            </p:oleObj>
          </a:graphicData>
        </a:graphic>
      </p:graphicFrame>
      <p:graphicFrame>
        <p:nvGraphicFramePr>
          <p:cNvPr id="1234959" name="Object 15"/>
          <p:cNvGraphicFramePr>
            <a:graphicFrameLocks noChangeAspect="1"/>
          </p:cNvGraphicFramePr>
          <p:nvPr/>
        </p:nvGraphicFramePr>
        <p:xfrm>
          <a:off x="381000" y="5172075"/>
          <a:ext cx="1549400" cy="619125"/>
        </p:xfrm>
        <a:graphic>
          <a:graphicData uri="http://schemas.openxmlformats.org/presentationml/2006/ole">
            <p:oleObj spid="_x0000_s1234959" name="Equation" r:id="rId9" imgW="571320" imgH="228600" progId="Equation.DSMT4">
              <p:embed/>
            </p:oleObj>
          </a:graphicData>
        </a:graphic>
      </p:graphicFrame>
      <p:graphicFrame>
        <p:nvGraphicFramePr>
          <p:cNvPr id="1234960" name="Object 16"/>
          <p:cNvGraphicFramePr>
            <a:graphicFrameLocks noChangeAspect="1"/>
          </p:cNvGraphicFramePr>
          <p:nvPr/>
        </p:nvGraphicFramePr>
        <p:xfrm>
          <a:off x="6875462" y="4724400"/>
          <a:ext cx="1789113" cy="654050"/>
        </p:xfrm>
        <a:graphic>
          <a:graphicData uri="http://schemas.openxmlformats.org/presentationml/2006/ole">
            <p:oleObj spid="_x0000_s1234960" name="Equation" r:id="rId10" imgW="660240" imgH="241200" progId="Equation.DSMT4">
              <p:embed/>
            </p:oleObj>
          </a:graphicData>
        </a:graphic>
      </p:graphicFrame>
      <p:graphicFrame>
        <p:nvGraphicFramePr>
          <p:cNvPr id="1234961" name="Object 17"/>
          <p:cNvGraphicFramePr>
            <a:graphicFrameLocks noChangeAspect="1"/>
          </p:cNvGraphicFramePr>
          <p:nvPr/>
        </p:nvGraphicFramePr>
        <p:xfrm>
          <a:off x="6738937" y="5400675"/>
          <a:ext cx="1481138" cy="619125"/>
        </p:xfrm>
        <a:graphic>
          <a:graphicData uri="http://schemas.openxmlformats.org/presentationml/2006/ole">
            <p:oleObj spid="_x0000_s1234961" name="Equation" r:id="rId11" imgW="5457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3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34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34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34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3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52400"/>
            <a:ext cx="7848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Cooperative Power Minimization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Algorithm (COPMA)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914400" y="3657600"/>
            <a:ext cx="304800" cy="2286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" name="Multiply 6"/>
          <p:cNvSpPr/>
          <p:nvPr/>
        </p:nvSpPr>
        <p:spPr bwMode="auto">
          <a:xfrm>
            <a:off x="2819400" y="2133600"/>
            <a:ext cx="457200" cy="457200"/>
          </a:xfrm>
          <a:prstGeom prst="mathMultiply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9" name="Straight Arrow Connector 8"/>
          <p:cNvCxnSpPr>
            <a:endCxn id="7" idx="3"/>
          </p:cNvCxnSpPr>
          <p:nvPr/>
        </p:nvCxnSpPr>
        <p:spPr bwMode="auto">
          <a:xfrm flipV="1">
            <a:off x="1219200" y="2480992"/>
            <a:ext cx="1710008" cy="12483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8" name="Freeform 27"/>
          <p:cNvSpPr/>
          <p:nvPr/>
        </p:nvSpPr>
        <p:spPr bwMode="auto">
          <a:xfrm rot="4422273">
            <a:off x="916951" y="3068610"/>
            <a:ext cx="762000" cy="525389"/>
          </a:xfrm>
          <a:custGeom>
            <a:avLst/>
            <a:gdLst>
              <a:gd name="connsiteX0" fmla="*/ 674915 w 762000"/>
              <a:gd name="connsiteY0" fmla="*/ 783771 h 783771"/>
              <a:gd name="connsiteX1" fmla="*/ 0 w 762000"/>
              <a:gd name="connsiteY1" fmla="*/ 261257 h 783771"/>
              <a:gd name="connsiteX2" fmla="*/ 152400 w 762000"/>
              <a:gd name="connsiteY2" fmla="*/ 43542 h 783771"/>
              <a:gd name="connsiteX3" fmla="*/ 283029 w 762000"/>
              <a:gd name="connsiteY3" fmla="*/ 0 h 783771"/>
              <a:gd name="connsiteX4" fmla="*/ 609600 w 762000"/>
              <a:gd name="connsiteY4" fmla="*/ 21771 h 783771"/>
              <a:gd name="connsiteX5" fmla="*/ 696686 w 762000"/>
              <a:gd name="connsiteY5" fmla="*/ 152400 h 783771"/>
              <a:gd name="connsiteX6" fmla="*/ 762000 w 762000"/>
              <a:gd name="connsiteY6" fmla="*/ 435428 h 783771"/>
              <a:gd name="connsiteX7" fmla="*/ 740229 w 762000"/>
              <a:gd name="connsiteY7" fmla="*/ 674914 h 783771"/>
              <a:gd name="connsiteX8" fmla="*/ 674915 w 762000"/>
              <a:gd name="connsiteY8" fmla="*/ 783771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000" h="783771">
                <a:moveTo>
                  <a:pt x="674915" y="783771"/>
                </a:moveTo>
                <a:lnTo>
                  <a:pt x="0" y="261257"/>
                </a:lnTo>
                <a:cubicBezTo>
                  <a:pt x="56500" y="148257"/>
                  <a:pt x="50124" y="88997"/>
                  <a:pt x="152400" y="43542"/>
                </a:cubicBezTo>
                <a:cubicBezTo>
                  <a:pt x="194342" y="24901"/>
                  <a:pt x="283029" y="0"/>
                  <a:pt x="283029" y="0"/>
                </a:cubicBezTo>
                <a:lnTo>
                  <a:pt x="609600" y="21771"/>
                </a:lnTo>
                <a:cubicBezTo>
                  <a:pt x="658706" y="39863"/>
                  <a:pt x="696686" y="152400"/>
                  <a:pt x="696686" y="152400"/>
                </a:cubicBezTo>
                <a:cubicBezTo>
                  <a:pt x="756457" y="331710"/>
                  <a:pt x="733738" y="237591"/>
                  <a:pt x="762000" y="435428"/>
                </a:cubicBezTo>
                <a:lnTo>
                  <a:pt x="740229" y="674914"/>
                </a:lnTo>
                <a:lnTo>
                  <a:pt x="674915" y="783771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" name="Freeform 28"/>
          <p:cNvSpPr/>
          <p:nvPr/>
        </p:nvSpPr>
        <p:spPr bwMode="auto">
          <a:xfrm rot="7200436">
            <a:off x="341826" y="3856214"/>
            <a:ext cx="762000" cy="525389"/>
          </a:xfrm>
          <a:custGeom>
            <a:avLst/>
            <a:gdLst>
              <a:gd name="connsiteX0" fmla="*/ 674915 w 762000"/>
              <a:gd name="connsiteY0" fmla="*/ 783771 h 783771"/>
              <a:gd name="connsiteX1" fmla="*/ 0 w 762000"/>
              <a:gd name="connsiteY1" fmla="*/ 261257 h 783771"/>
              <a:gd name="connsiteX2" fmla="*/ 152400 w 762000"/>
              <a:gd name="connsiteY2" fmla="*/ 43542 h 783771"/>
              <a:gd name="connsiteX3" fmla="*/ 283029 w 762000"/>
              <a:gd name="connsiteY3" fmla="*/ 0 h 783771"/>
              <a:gd name="connsiteX4" fmla="*/ 609600 w 762000"/>
              <a:gd name="connsiteY4" fmla="*/ 21771 h 783771"/>
              <a:gd name="connsiteX5" fmla="*/ 696686 w 762000"/>
              <a:gd name="connsiteY5" fmla="*/ 152400 h 783771"/>
              <a:gd name="connsiteX6" fmla="*/ 762000 w 762000"/>
              <a:gd name="connsiteY6" fmla="*/ 435428 h 783771"/>
              <a:gd name="connsiteX7" fmla="*/ 740229 w 762000"/>
              <a:gd name="connsiteY7" fmla="*/ 674914 h 783771"/>
              <a:gd name="connsiteX8" fmla="*/ 674915 w 762000"/>
              <a:gd name="connsiteY8" fmla="*/ 783771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000" h="783771">
                <a:moveTo>
                  <a:pt x="674915" y="783771"/>
                </a:moveTo>
                <a:lnTo>
                  <a:pt x="0" y="261257"/>
                </a:lnTo>
                <a:cubicBezTo>
                  <a:pt x="56500" y="148257"/>
                  <a:pt x="50124" y="88997"/>
                  <a:pt x="152400" y="43542"/>
                </a:cubicBezTo>
                <a:cubicBezTo>
                  <a:pt x="194342" y="24901"/>
                  <a:pt x="283029" y="0"/>
                  <a:pt x="283029" y="0"/>
                </a:cubicBezTo>
                <a:lnTo>
                  <a:pt x="609600" y="21771"/>
                </a:lnTo>
                <a:cubicBezTo>
                  <a:pt x="658706" y="39863"/>
                  <a:pt x="696686" y="152400"/>
                  <a:pt x="696686" y="152400"/>
                </a:cubicBezTo>
                <a:cubicBezTo>
                  <a:pt x="756457" y="331710"/>
                  <a:pt x="733738" y="237591"/>
                  <a:pt x="762000" y="435428"/>
                </a:cubicBezTo>
                <a:lnTo>
                  <a:pt x="740229" y="674914"/>
                </a:lnTo>
                <a:lnTo>
                  <a:pt x="674915" y="783771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81200" y="30596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Node pair m</a:t>
            </a:r>
            <a:endParaRPr lang="en-US" b="1" dirty="0">
              <a:latin typeface="Comic Sans MS" pitchFamily="66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914400" y="990600"/>
            <a:ext cx="5105400" cy="685800"/>
            <a:chOff x="571500" y="990600"/>
            <a:chExt cx="5105400" cy="685800"/>
          </a:xfrm>
        </p:grpSpPr>
        <p:graphicFrame>
          <p:nvGraphicFramePr>
            <p:cNvPr id="750594" name="Object 2"/>
            <p:cNvGraphicFramePr>
              <a:graphicFrameLocks noChangeAspect="1"/>
            </p:cNvGraphicFramePr>
            <p:nvPr/>
          </p:nvGraphicFramePr>
          <p:xfrm>
            <a:off x="571500" y="990600"/>
            <a:ext cx="1722438" cy="654050"/>
          </p:xfrm>
          <a:graphic>
            <a:graphicData uri="http://schemas.openxmlformats.org/presentationml/2006/ole">
              <p:oleObj spid="_x0000_s750594" name="Equation" r:id="rId4" imgW="634680" imgH="241200" progId="Equation.DSMT4">
                <p:embed/>
              </p:oleObj>
            </a:graphicData>
          </a:graphic>
        </p:graphicFrame>
        <p:graphicFrame>
          <p:nvGraphicFramePr>
            <p:cNvPr id="750595" name="Object 3"/>
            <p:cNvGraphicFramePr>
              <a:graphicFrameLocks noChangeAspect="1"/>
            </p:cNvGraphicFramePr>
            <p:nvPr/>
          </p:nvGraphicFramePr>
          <p:xfrm>
            <a:off x="3471862" y="1022350"/>
            <a:ext cx="2205038" cy="654050"/>
          </p:xfrm>
          <a:graphic>
            <a:graphicData uri="http://schemas.openxmlformats.org/presentationml/2006/ole">
              <p:oleObj spid="_x0000_s750595" name="Equation" r:id="rId5" imgW="812520" imgH="241200" progId="Equation.DSMT4">
                <p:embed/>
              </p:oleObj>
            </a:graphicData>
          </a:graphic>
        </p:graphicFrame>
        <p:cxnSp>
          <p:nvCxnSpPr>
            <p:cNvPr id="44" name="Straight Arrow Connector 43"/>
            <p:cNvCxnSpPr/>
            <p:nvPr/>
          </p:nvCxnSpPr>
          <p:spPr bwMode="auto">
            <a:xfrm>
              <a:off x="2362200" y="1371600"/>
              <a:ext cx="990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46" name="Group 45"/>
          <p:cNvGrpSpPr/>
          <p:nvPr/>
        </p:nvGrpSpPr>
        <p:grpSpPr>
          <a:xfrm>
            <a:off x="795337" y="1600200"/>
            <a:ext cx="4294188" cy="685800"/>
            <a:chOff x="476249" y="990600"/>
            <a:chExt cx="4294188" cy="685800"/>
          </a:xfrm>
        </p:grpSpPr>
        <p:graphicFrame>
          <p:nvGraphicFramePr>
            <p:cNvPr id="47" name="Object 2"/>
            <p:cNvGraphicFramePr>
              <a:graphicFrameLocks noChangeAspect="1"/>
            </p:cNvGraphicFramePr>
            <p:nvPr/>
          </p:nvGraphicFramePr>
          <p:xfrm>
            <a:off x="476249" y="990600"/>
            <a:ext cx="1962151" cy="654050"/>
          </p:xfrm>
          <a:graphic>
            <a:graphicData uri="http://schemas.openxmlformats.org/presentationml/2006/ole">
              <p:oleObj spid="_x0000_s750596" name="Equation" r:id="rId6" imgW="723600" imgH="241200" progId="Equation.DSMT4">
                <p:embed/>
              </p:oleObj>
            </a:graphicData>
          </a:graphic>
        </p:graphicFrame>
        <p:graphicFrame>
          <p:nvGraphicFramePr>
            <p:cNvPr id="48" name="Object 3"/>
            <p:cNvGraphicFramePr>
              <a:graphicFrameLocks noChangeAspect="1"/>
            </p:cNvGraphicFramePr>
            <p:nvPr/>
          </p:nvGraphicFramePr>
          <p:xfrm>
            <a:off x="3567112" y="1022350"/>
            <a:ext cx="1203325" cy="654050"/>
          </p:xfrm>
          <a:graphic>
            <a:graphicData uri="http://schemas.openxmlformats.org/presentationml/2006/ole">
              <p:oleObj spid="_x0000_s750597" name="Equation" r:id="rId7" imgW="444240" imgH="241200" progId="Equation.DSMT4">
                <p:embed/>
              </p:oleObj>
            </a:graphicData>
          </a:graphic>
        </p:graphicFrame>
        <p:cxnSp>
          <p:nvCxnSpPr>
            <p:cNvPr id="49" name="Straight Arrow Connector 48"/>
            <p:cNvCxnSpPr/>
            <p:nvPr/>
          </p:nvCxnSpPr>
          <p:spPr bwMode="auto">
            <a:xfrm>
              <a:off x="2514600" y="1371600"/>
              <a:ext cx="990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4953000" y="2057400"/>
            <a:ext cx="3079838" cy="1300697"/>
            <a:chOff x="4953000" y="2057400"/>
            <a:chExt cx="3079838" cy="1300697"/>
          </a:xfrm>
        </p:grpSpPr>
        <p:sp>
          <p:nvSpPr>
            <p:cNvPr id="35" name="Freeform 34"/>
            <p:cNvSpPr/>
            <p:nvPr/>
          </p:nvSpPr>
          <p:spPr bwMode="auto">
            <a:xfrm>
              <a:off x="6950672" y="2329543"/>
              <a:ext cx="1082166" cy="1028554"/>
            </a:xfrm>
            <a:custGeom>
              <a:avLst/>
              <a:gdLst>
                <a:gd name="connsiteX0" fmla="*/ 691099 w 1082166"/>
                <a:gd name="connsiteY0" fmla="*/ 413657 h 1028554"/>
                <a:gd name="connsiteX1" fmla="*/ 691099 w 1082166"/>
                <a:gd name="connsiteY1" fmla="*/ 413657 h 1028554"/>
                <a:gd name="connsiteX2" fmla="*/ 625785 w 1082166"/>
                <a:gd name="connsiteY2" fmla="*/ 217714 h 1028554"/>
                <a:gd name="connsiteX3" fmla="*/ 582242 w 1082166"/>
                <a:gd name="connsiteY3" fmla="*/ 43543 h 1028554"/>
                <a:gd name="connsiteX4" fmla="*/ 516928 w 1082166"/>
                <a:gd name="connsiteY4" fmla="*/ 0 h 1028554"/>
                <a:gd name="connsiteX5" fmla="*/ 386299 w 1082166"/>
                <a:gd name="connsiteY5" fmla="*/ 21771 h 1028554"/>
                <a:gd name="connsiteX6" fmla="*/ 320985 w 1082166"/>
                <a:gd name="connsiteY6" fmla="*/ 65314 h 1028554"/>
                <a:gd name="connsiteX7" fmla="*/ 212128 w 1082166"/>
                <a:gd name="connsiteY7" fmla="*/ 195943 h 1028554"/>
                <a:gd name="connsiteX8" fmla="*/ 233899 w 1082166"/>
                <a:gd name="connsiteY8" fmla="*/ 283028 h 1028554"/>
                <a:gd name="connsiteX9" fmla="*/ 429842 w 1082166"/>
                <a:gd name="connsiteY9" fmla="*/ 391886 h 1028554"/>
                <a:gd name="connsiteX10" fmla="*/ 538699 w 1082166"/>
                <a:gd name="connsiteY10" fmla="*/ 413657 h 1028554"/>
                <a:gd name="connsiteX11" fmla="*/ 37957 w 1082166"/>
                <a:gd name="connsiteY11" fmla="*/ 740228 h 1028554"/>
                <a:gd name="connsiteX12" fmla="*/ 125042 w 1082166"/>
                <a:gd name="connsiteY12" fmla="*/ 1023257 h 1028554"/>
                <a:gd name="connsiteX13" fmla="*/ 299214 w 1082166"/>
                <a:gd name="connsiteY13" fmla="*/ 1001486 h 1028554"/>
                <a:gd name="connsiteX14" fmla="*/ 364528 w 1082166"/>
                <a:gd name="connsiteY14" fmla="*/ 957943 h 1028554"/>
                <a:gd name="connsiteX15" fmla="*/ 451614 w 1082166"/>
                <a:gd name="connsiteY15" fmla="*/ 827314 h 1028554"/>
                <a:gd name="connsiteX16" fmla="*/ 473385 w 1082166"/>
                <a:gd name="connsiteY16" fmla="*/ 762000 h 1028554"/>
                <a:gd name="connsiteX17" fmla="*/ 538699 w 1082166"/>
                <a:gd name="connsiteY17" fmla="*/ 631371 h 1028554"/>
                <a:gd name="connsiteX18" fmla="*/ 538699 w 1082166"/>
                <a:gd name="connsiteY18" fmla="*/ 457200 h 1028554"/>
                <a:gd name="connsiteX19" fmla="*/ 538699 w 1082166"/>
                <a:gd name="connsiteY19" fmla="*/ 457200 h 1028554"/>
                <a:gd name="connsiteX20" fmla="*/ 582242 w 1082166"/>
                <a:gd name="connsiteY20" fmla="*/ 674914 h 1028554"/>
                <a:gd name="connsiteX21" fmla="*/ 625785 w 1082166"/>
                <a:gd name="connsiteY21" fmla="*/ 805543 h 1028554"/>
                <a:gd name="connsiteX22" fmla="*/ 756414 w 1082166"/>
                <a:gd name="connsiteY22" fmla="*/ 892628 h 1028554"/>
                <a:gd name="connsiteX23" fmla="*/ 1017671 w 1082166"/>
                <a:gd name="connsiteY23" fmla="*/ 870857 h 1028554"/>
                <a:gd name="connsiteX24" fmla="*/ 1061214 w 1082166"/>
                <a:gd name="connsiteY24" fmla="*/ 740228 h 1028554"/>
                <a:gd name="connsiteX25" fmla="*/ 1039442 w 1082166"/>
                <a:gd name="connsiteY25" fmla="*/ 370114 h 1028554"/>
                <a:gd name="connsiteX26" fmla="*/ 908814 w 1082166"/>
                <a:gd name="connsiteY26" fmla="*/ 326571 h 1028554"/>
                <a:gd name="connsiteX27" fmla="*/ 843499 w 1082166"/>
                <a:gd name="connsiteY27" fmla="*/ 283028 h 1028554"/>
                <a:gd name="connsiteX28" fmla="*/ 756414 w 1082166"/>
                <a:gd name="connsiteY28" fmla="*/ 304800 h 1028554"/>
                <a:gd name="connsiteX29" fmla="*/ 691099 w 1082166"/>
                <a:gd name="connsiteY29" fmla="*/ 413657 h 10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2166" h="1028554">
                  <a:moveTo>
                    <a:pt x="691099" y="413657"/>
                  </a:moveTo>
                  <a:lnTo>
                    <a:pt x="691099" y="413657"/>
                  </a:lnTo>
                  <a:cubicBezTo>
                    <a:pt x="669328" y="348343"/>
                    <a:pt x="644699" y="283912"/>
                    <a:pt x="625785" y="217714"/>
                  </a:cubicBezTo>
                  <a:cubicBezTo>
                    <a:pt x="623977" y="211385"/>
                    <a:pt x="600545" y="66421"/>
                    <a:pt x="582242" y="43543"/>
                  </a:cubicBezTo>
                  <a:cubicBezTo>
                    <a:pt x="565896" y="23111"/>
                    <a:pt x="538699" y="14514"/>
                    <a:pt x="516928" y="0"/>
                  </a:cubicBezTo>
                  <a:cubicBezTo>
                    <a:pt x="473385" y="7257"/>
                    <a:pt x="428177" y="7812"/>
                    <a:pt x="386299" y="21771"/>
                  </a:cubicBezTo>
                  <a:cubicBezTo>
                    <a:pt x="361476" y="30045"/>
                    <a:pt x="341086" y="48563"/>
                    <a:pt x="320985" y="65314"/>
                  </a:cubicBezTo>
                  <a:cubicBezTo>
                    <a:pt x="258122" y="117700"/>
                    <a:pt x="254942" y="131721"/>
                    <a:pt x="212128" y="195943"/>
                  </a:cubicBezTo>
                  <a:cubicBezTo>
                    <a:pt x="219385" y="224971"/>
                    <a:pt x="214195" y="260510"/>
                    <a:pt x="233899" y="283028"/>
                  </a:cubicBezTo>
                  <a:cubicBezTo>
                    <a:pt x="285876" y="342430"/>
                    <a:pt x="357746" y="371287"/>
                    <a:pt x="429842" y="391886"/>
                  </a:cubicBezTo>
                  <a:cubicBezTo>
                    <a:pt x="512200" y="415417"/>
                    <a:pt x="489860" y="413657"/>
                    <a:pt x="538699" y="413657"/>
                  </a:cubicBezTo>
                  <a:lnTo>
                    <a:pt x="37957" y="740228"/>
                  </a:lnTo>
                  <a:cubicBezTo>
                    <a:pt x="40754" y="770993"/>
                    <a:pt x="0" y="1011889"/>
                    <a:pt x="125042" y="1023257"/>
                  </a:cubicBezTo>
                  <a:cubicBezTo>
                    <a:pt x="183311" y="1028554"/>
                    <a:pt x="241157" y="1008743"/>
                    <a:pt x="299214" y="1001486"/>
                  </a:cubicBezTo>
                  <a:cubicBezTo>
                    <a:pt x="320985" y="986972"/>
                    <a:pt x="347298" y="977635"/>
                    <a:pt x="364528" y="957943"/>
                  </a:cubicBezTo>
                  <a:cubicBezTo>
                    <a:pt x="398989" y="918559"/>
                    <a:pt x="451614" y="827314"/>
                    <a:pt x="451614" y="827314"/>
                  </a:cubicBezTo>
                  <a:cubicBezTo>
                    <a:pt x="458871" y="805543"/>
                    <a:pt x="463122" y="782526"/>
                    <a:pt x="473385" y="762000"/>
                  </a:cubicBezTo>
                  <a:cubicBezTo>
                    <a:pt x="502334" y="704101"/>
                    <a:pt x="532618" y="698258"/>
                    <a:pt x="538699" y="631371"/>
                  </a:cubicBezTo>
                  <a:cubicBezTo>
                    <a:pt x="543955" y="573552"/>
                    <a:pt x="538699" y="515257"/>
                    <a:pt x="538699" y="457200"/>
                  </a:cubicBezTo>
                  <a:lnTo>
                    <a:pt x="538699" y="457200"/>
                  </a:lnTo>
                  <a:cubicBezTo>
                    <a:pt x="553213" y="529771"/>
                    <a:pt x="564292" y="603115"/>
                    <a:pt x="582242" y="674914"/>
                  </a:cubicBezTo>
                  <a:cubicBezTo>
                    <a:pt x="593374" y="719442"/>
                    <a:pt x="587595" y="780083"/>
                    <a:pt x="625785" y="805543"/>
                  </a:cubicBezTo>
                  <a:lnTo>
                    <a:pt x="756414" y="892628"/>
                  </a:lnTo>
                  <a:cubicBezTo>
                    <a:pt x="843500" y="885371"/>
                    <a:pt x="939509" y="909938"/>
                    <a:pt x="1017671" y="870857"/>
                  </a:cubicBezTo>
                  <a:cubicBezTo>
                    <a:pt x="1058724" y="850331"/>
                    <a:pt x="1061214" y="740228"/>
                    <a:pt x="1061214" y="740228"/>
                  </a:cubicBezTo>
                  <a:cubicBezTo>
                    <a:pt x="1053957" y="616857"/>
                    <a:pt x="1082166" y="486079"/>
                    <a:pt x="1039442" y="370114"/>
                  </a:cubicBezTo>
                  <a:cubicBezTo>
                    <a:pt x="1023575" y="327046"/>
                    <a:pt x="947004" y="352031"/>
                    <a:pt x="908814" y="326571"/>
                  </a:cubicBezTo>
                  <a:lnTo>
                    <a:pt x="843499" y="283028"/>
                  </a:lnTo>
                  <a:cubicBezTo>
                    <a:pt x="814471" y="290285"/>
                    <a:pt x="779779" y="286108"/>
                    <a:pt x="756414" y="304800"/>
                  </a:cubicBezTo>
                  <a:cubicBezTo>
                    <a:pt x="727757" y="327726"/>
                    <a:pt x="701985" y="395514"/>
                    <a:pt x="691099" y="413657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467600" y="2667000"/>
              <a:ext cx="3048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" name="Multiply 13"/>
            <p:cNvSpPr/>
            <p:nvPr/>
          </p:nvSpPr>
          <p:spPr bwMode="auto">
            <a:xfrm>
              <a:off x="4953000" y="2057400"/>
              <a:ext cx="457200" cy="457200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" name="Straight Arrow Connector 14"/>
            <p:cNvCxnSpPr>
              <a:stCxn id="13" idx="2"/>
              <a:endCxn id="14" idx="2"/>
            </p:cNvCxnSpPr>
            <p:nvPr/>
          </p:nvCxnSpPr>
          <p:spPr bwMode="auto">
            <a:xfrm rot="10800000">
              <a:off x="5300392" y="2404792"/>
              <a:ext cx="2167208" cy="376508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5029200" y="25908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mic Sans MS" pitchFamily="66" charset="0"/>
                </a:rPr>
                <a:t>Node pair n</a:t>
              </a:r>
              <a:endParaRPr lang="en-US" b="1" dirty="0">
                <a:latin typeface="Comic Sans MS" pitchFamily="66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130700" y="3657600"/>
            <a:ext cx="3556100" cy="2188029"/>
            <a:chOff x="5257800" y="4212771"/>
            <a:chExt cx="3556100" cy="2188029"/>
          </a:xfrm>
        </p:grpSpPr>
        <p:sp>
          <p:nvSpPr>
            <p:cNvPr id="17" name="Oval 16"/>
            <p:cNvSpPr/>
            <p:nvPr/>
          </p:nvSpPr>
          <p:spPr bwMode="auto">
            <a:xfrm>
              <a:off x="5791200" y="5638800"/>
              <a:ext cx="3048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5257800" y="4212771"/>
              <a:ext cx="3556100" cy="2188029"/>
              <a:chOff x="5206900" y="3886200"/>
              <a:chExt cx="3556100" cy="2188029"/>
            </a:xfrm>
          </p:grpSpPr>
          <p:sp>
            <p:nvSpPr>
              <p:cNvPr id="18" name="Multiply 17"/>
              <p:cNvSpPr/>
              <p:nvPr/>
            </p:nvSpPr>
            <p:spPr bwMode="auto">
              <a:xfrm>
                <a:off x="8077200" y="3886200"/>
                <a:ext cx="457200" cy="457200"/>
              </a:xfrm>
              <a:prstGeom prst="mathMultiply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19" name="Straight Arrow Connector 18"/>
              <p:cNvCxnSpPr>
                <a:endCxn id="18" idx="3"/>
              </p:cNvCxnSpPr>
              <p:nvPr/>
            </p:nvCxnSpPr>
            <p:spPr bwMode="auto">
              <a:xfrm flipV="1">
                <a:off x="6096000" y="4233592"/>
                <a:ext cx="2091008" cy="1172116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  <p:sp>
            <p:nvSpPr>
              <p:cNvPr id="36" name="Freeform 35"/>
              <p:cNvSpPr/>
              <p:nvPr/>
            </p:nvSpPr>
            <p:spPr bwMode="auto">
              <a:xfrm>
                <a:off x="5206900" y="4593771"/>
                <a:ext cx="671386" cy="849086"/>
              </a:xfrm>
              <a:custGeom>
                <a:avLst/>
                <a:gdLst>
                  <a:gd name="connsiteX0" fmla="*/ 671386 w 671386"/>
                  <a:gd name="connsiteY0" fmla="*/ 849086 h 849086"/>
                  <a:gd name="connsiteX1" fmla="*/ 671386 w 671386"/>
                  <a:gd name="connsiteY1" fmla="*/ 849086 h 849086"/>
                  <a:gd name="connsiteX2" fmla="*/ 366586 w 671386"/>
                  <a:gd name="connsiteY2" fmla="*/ 740229 h 849086"/>
                  <a:gd name="connsiteX3" fmla="*/ 235957 w 671386"/>
                  <a:gd name="connsiteY3" fmla="*/ 653143 h 849086"/>
                  <a:gd name="connsiteX4" fmla="*/ 170643 w 671386"/>
                  <a:gd name="connsiteY4" fmla="*/ 609600 h 849086"/>
                  <a:gd name="connsiteX5" fmla="*/ 105329 w 671386"/>
                  <a:gd name="connsiteY5" fmla="*/ 587829 h 849086"/>
                  <a:gd name="connsiteX6" fmla="*/ 40014 w 671386"/>
                  <a:gd name="connsiteY6" fmla="*/ 391886 h 849086"/>
                  <a:gd name="connsiteX7" fmla="*/ 18243 w 671386"/>
                  <a:gd name="connsiteY7" fmla="*/ 326572 h 849086"/>
                  <a:gd name="connsiteX8" fmla="*/ 40014 w 671386"/>
                  <a:gd name="connsiteY8" fmla="*/ 43543 h 849086"/>
                  <a:gd name="connsiteX9" fmla="*/ 170643 w 671386"/>
                  <a:gd name="connsiteY9" fmla="*/ 0 h 849086"/>
                  <a:gd name="connsiteX10" fmla="*/ 301271 w 671386"/>
                  <a:gd name="connsiteY10" fmla="*/ 65315 h 849086"/>
                  <a:gd name="connsiteX11" fmla="*/ 388357 w 671386"/>
                  <a:gd name="connsiteY11" fmla="*/ 195943 h 849086"/>
                  <a:gd name="connsiteX12" fmla="*/ 475443 w 671386"/>
                  <a:gd name="connsiteY12" fmla="*/ 391886 h 849086"/>
                  <a:gd name="connsiteX13" fmla="*/ 497214 w 671386"/>
                  <a:gd name="connsiteY13" fmla="*/ 457200 h 849086"/>
                  <a:gd name="connsiteX14" fmla="*/ 540757 w 671386"/>
                  <a:gd name="connsiteY14" fmla="*/ 544286 h 849086"/>
                  <a:gd name="connsiteX15" fmla="*/ 562529 w 671386"/>
                  <a:gd name="connsiteY15" fmla="*/ 653143 h 849086"/>
                  <a:gd name="connsiteX16" fmla="*/ 606071 w 671386"/>
                  <a:gd name="connsiteY16" fmla="*/ 783772 h 849086"/>
                  <a:gd name="connsiteX17" fmla="*/ 671386 w 671386"/>
                  <a:gd name="connsiteY17" fmla="*/ 849086 h 84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1386" h="849086">
                    <a:moveTo>
                      <a:pt x="671386" y="849086"/>
                    </a:moveTo>
                    <a:lnTo>
                      <a:pt x="671386" y="849086"/>
                    </a:lnTo>
                    <a:cubicBezTo>
                      <a:pt x="543083" y="810595"/>
                      <a:pt x="469824" y="802172"/>
                      <a:pt x="366586" y="740229"/>
                    </a:cubicBezTo>
                    <a:cubicBezTo>
                      <a:pt x="321712" y="713304"/>
                      <a:pt x="279500" y="682172"/>
                      <a:pt x="235957" y="653143"/>
                    </a:cubicBezTo>
                    <a:cubicBezTo>
                      <a:pt x="214186" y="638629"/>
                      <a:pt x="195466" y="617874"/>
                      <a:pt x="170643" y="609600"/>
                    </a:cubicBezTo>
                    <a:lnTo>
                      <a:pt x="105329" y="587829"/>
                    </a:lnTo>
                    <a:lnTo>
                      <a:pt x="40014" y="391886"/>
                    </a:lnTo>
                    <a:lnTo>
                      <a:pt x="18243" y="326572"/>
                    </a:lnTo>
                    <a:cubicBezTo>
                      <a:pt x="25500" y="232229"/>
                      <a:pt x="0" y="129288"/>
                      <a:pt x="40014" y="43543"/>
                    </a:cubicBezTo>
                    <a:cubicBezTo>
                      <a:pt x="59424" y="1951"/>
                      <a:pt x="170643" y="0"/>
                      <a:pt x="170643" y="0"/>
                    </a:cubicBezTo>
                    <a:cubicBezTo>
                      <a:pt x="217232" y="15530"/>
                      <a:pt x="266514" y="25593"/>
                      <a:pt x="301271" y="65315"/>
                    </a:cubicBezTo>
                    <a:cubicBezTo>
                      <a:pt x="335732" y="104699"/>
                      <a:pt x="371808" y="146297"/>
                      <a:pt x="388357" y="195943"/>
                    </a:cubicBezTo>
                    <a:cubicBezTo>
                      <a:pt x="440174" y="351395"/>
                      <a:pt x="406440" y="288382"/>
                      <a:pt x="475443" y="391886"/>
                    </a:cubicBezTo>
                    <a:cubicBezTo>
                      <a:pt x="482700" y="413657"/>
                      <a:pt x="488174" y="436107"/>
                      <a:pt x="497214" y="457200"/>
                    </a:cubicBezTo>
                    <a:cubicBezTo>
                      <a:pt x="509999" y="487031"/>
                      <a:pt x="530494" y="513496"/>
                      <a:pt x="540757" y="544286"/>
                    </a:cubicBezTo>
                    <a:cubicBezTo>
                      <a:pt x="552459" y="579391"/>
                      <a:pt x="552793" y="617443"/>
                      <a:pt x="562529" y="653143"/>
                    </a:cubicBezTo>
                    <a:cubicBezTo>
                      <a:pt x="574606" y="697424"/>
                      <a:pt x="591557" y="740229"/>
                      <a:pt x="606071" y="783772"/>
                    </a:cubicBezTo>
                    <a:lnTo>
                      <a:pt x="671386" y="849086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 rot="5892311">
                <a:off x="5943600" y="4800601"/>
                <a:ext cx="838200" cy="685799"/>
              </a:xfrm>
              <a:custGeom>
                <a:avLst/>
                <a:gdLst>
                  <a:gd name="connsiteX0" fmla="*/ 57987 w 1081244"/>
                  <a:gd name="connsiteY0" fmla="*/ 945604 h 1146854"/>
                  <a:gd name="connsiteX1" fmla="*/ 57987 w 1081244"/>
                  <a:gd name="connsiteY1" fmla="*/ 945604 h 1146854"/>
                  <a:gd name="connsiteX2" fmla="*/ 36215 w 1081244"/>
                  <a:gd name="connsiteY2" fmla="*/ 466632 h 1146854"/>
                  <a:gd name="connsiteX3" fmla="*/ 57987 w 1081244"/>
                  <a:gd name="connsiteY3" fmla="*/ 379546 h 1146854"/>
                  <a:gd name="connsiteX4" fmla="*/ 123301 w 1081244"/>
                  <a:gd name="connsiteY4" fmla="*/ 336004 h 1146854"/>
                  <a:gd name="connsiteX5" fmla="*/ 166844 w 1081244"/>
                  <a:gd name="connsiteY5" fmla="*/ 270689 h 1146854"/>
                  <a:gd name="connsiteX6" fmla="*/ 232158 w 1081244"/>
                  <a:gd name="connsiteY6" fmla="*/ 227146 h 1146854"/>
                  <a:gd name="connsiteX7" fmla="*/ 297473 w 1081244"/>
                  <a:gd name="connsiteY7" fmla="*/ 161832 h 1146854"/>
                  <a:gd name="connsiteX8" fmla="*/ 319244 w 1081244"/>
                  <a:gd name="connsiteY8" fmla="*/ 96518 h 1146854"/>
                  <a:gd name="connsiteX9" fmla="*/ 384558 w 1081244"/>
                  <a:gd name="connsiteY9" fmla="*/ 74746 h 1146854"/>
                  <a:gd name="connsiteX10" fmla="*/ 558730 w 1081244"/>
                  <a:gd name="connsiteY10" fmla="*/ 9432 h 1146854"/>
                  <a:gd name="connsiteX11" fmla="*/ 907073 w 1081244"/>
                  <a:gd name="connsiteY11" fmla="*/ 31204 h 1146854"/>
                  <a:gd name="connsiteX12" fmla="*/ 972387 w 1081244"/>
                  <a:gd name="connsiteY12" fmla="*/ 52975 h 1146854"/>
                  <a:gd name="connsiteX13" fmla="*/ 994158 w 1081244"/>
                  <a:gd name="connsiteY13" fmla="*/ 118289 h 1146854"/>
                  <a:gd name="connsiteX14" fmla="*/ 1059473 w 1081244"/>
                  <a:gd name="connsiteY14" fmla="*/ 336004 h 1146854"/>
                  <a:gd name="connsiteX15" fmla="*/ 1081244 w 1081244"/>
                  <a:gd name="connsiteY15" fmla="*/ 401318 h 1146854"/>
                  <a:gd name="connsiteX16" fmla="*/ 1059473 w 1081244"/>
                  <a:gd name="connsiteY16" fmla="*/ 989146 h 1146854"/>
                  <a:gd name="connsiteX17" fmla="*/ 1037701 w 1081244"/>
                  <a:gd name="connsiteY17" fmla="*/ 1054461 h 1146854"/>
                  <a:gd name="connsiteX18" fmla="*/ 907073 w 1081244"/>
                  <a:gd name="connsiteY18" fmla="*/ 1119775 h 1146854"/>
                  <a:gd name="connsiteX19" fmla="*/ 776444 w 1081244"/>
                  <a:gd name="connsiteY19" fmla="*/ 1141546 h 1146854"/>
                  <a:gd name="connsiteX20" fmla="*/ 362787 w 1081244"/>
                  <a:gd name="connsiteY20" fmla="*/ 1119775 h 1146854"/>
                  <a:gd name="connsiteX21" fmla="*/ 232158 w 1081244"/>
                  <a:gd name="connsiteY21" fmla="*/ 1032689 h 1146854"/>
                  <a:gd name="connsiteX22" fmla="*/ 145073 w 1081244"/>
                  <a:gd name="connsiteY22" fmla="*/ 967375 h 1146854"/>
                  <a:gd name="connsiteX23" fmla="*/ 145073 w 1081244"/>
                  <a:gd name="connsiteY23" fmla="*/ 967375 h 1146854"/>
                  <a:gd name="connsiteX24" fmla="*/ 145073 w 1081244"/>
                  <a:gd name="connsiteY24" fmla="*/ 967375 h 1146854"/>
                  <a:gd name="connsiteX25" fmla="*/ 57987 w 1081244"/>
                  <a:gd name="connsiteY25" fmla="*/ 945604 h 1146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81244" h="1146854">
                    <a:moveTo>
                      <a:pt x="57987" y="945604"/>
                    </a:moveTo>
                    <a:lnTo>
                      <a:pt x="57987" y="945604"/>
                    </a:lnTo>
                    <a:cubicBezTo>
                      <a:pt x="503" y="686926"/>
                      <a:pt x="0" y="774463"/>
                      <a:pt x="36215" y="466632"/>
                    </a:cubicBezTo>
                    <a:cubicBezTo>
                      <a:pt x="39711" y="436915"/>
                      <a:pt x="41389" y="404443"/>
                      <a:pt x="57987" y="379546"/>
                    </a:cubicBezTo>
                    <a:cubicBezTo>
                      <a:pt x="72501" y="357775"/>
                      <a:pt x="101530" y="350518"/>
                      <a:pt x="123301" y="336004"/>
                    </a:cubicBezTo>
                    <a:cubicBezTo>
                      <a:pt x="137815" y="314232"/>
                      <a:pt x="148342" y="289191"/>
                      <a:pt x="166844" y="270689"/>
                    </a:cubicBezTo>
                    <a:cubicBezTo>
                      <a:pt x="185346" y="252187"/>
                      <a:pt x="212057" y="243897"/>
                      <a:pt x="232158" y="227146"/>
                    </a:cubicBezTo>
                    <a:cubicBezTo>
                      <a:pt x="255811" y="207435"/>
                      <a:pt x="275701" y="183603"/>
                      <a:pt x="297473" y="161832"/>
                    </a:cubicBezTo>
                    <a:cubicBezTo>
                      <a:pt x="304730" y="140061"/>
                      <a:pt x="303017" y="112745"/>
                      <a:pt x="319244" y="96518"/>
                    </a:cubicBezTo>
                    <a:cubicBezTo>
                      <a:pt x="335471" y="80290"/>
                      <a:pt x="364032" y="85009"/>
                      <a:pt x="384558" y="74746"/>
                    </a:cubicBezTo>
                    <a:cubicBezTo>
                      <a:pt x="534051" y="0"/>
                      <a:pt x="348713" y="51436"/>
                      <a:pt x="558730" y="9432"/>
                    </a:cubicBezTo>
                    <a:cubicBezTo>
                      <a:pt x="674844" y="16689"/>
                      <a:pt x="791371" y="19025"/>
                      <a:pt x="907073" y="31204"/>
                    </a:cubicBezTo>
                    <a:cubicBezTo>
                      <a:pt x="929896" y="33606"/>
                      <a:pt x="956160" y="36748"/>
                      <a:pt x="972387" y="52975"/>
                    </a:cubicBezTo>
                    <a:cubicBezTo>
                      <a:pt x="988614" y="69202"/>
                      <a:pt x="987853" y="96223"/>
                      <a:pt x="994158" y="118289"/>
                    </a:cubicBezTo>
                    <a:cubicBezTo>
                      <a:pt x="1059964" y="348609"/>
                      <a:pt x="955999" y="25580"/>
                      <a:pt x="1059473" y="336004"/>
                    </a:cubicBezTo>
                    <a:lnTo>
                      <a:pt x="1081244" y="401318"/>
                    </a:lnTo>
                    <a:cubicBezTo>
                      <a:pt x="1073987" y="597261"/>
                      <a:pt x="1072516" y="793503"/>
                      <a:pt x="1059473" y="989146"/>
                    </a:cubicBezTo>
                    <a:cubicBezTo>
                      <a:pt x="1057946" y="1012045"/>
                      <a:pt x="1052037" y="1036541"/>
                      <a:pt x="1037701" y="1054461"/>
                    </a:cubicBezTo>
                    <a:cubicBezTo>
                      <a:pt x="1012310" y="1086200"/>
                      <a:pt x="945449" y="1111247"/>
                      <a:pt x="907073" y="1119775"/>
                    </a:cubicBezTo>
                    <a:cubicBezTo>
                      <a:pt x="863981" y="1129351"/>
                      <a:pt x="819987" y="1134289"/>
                      <a:pt x="776444" y="1141546"/>
                    </a:cubicBezTo>
                    <a:cubicBezTo>
                      <a:pt x="638558" y="1134289"/>
                      <a:pt x="498182" y="1146854"/>
                      <a:pt x="362787" y="1119775"/>
                    </a:cubicBezTo>
                    <a:cubicBezTo>
                      <a:pt x="311471" y="1109512"/>
                      <a:pt x="275701" y="1061718"/>
                      <a:pt x="232158" y="1032689"/>
                    </a:cubicBezTo>
                    <a:cubicBezTo>
                      <a:pt x="158305" y="983454"/>
                      <a:pt x="185346" y="1007648"/>
                      <a:pt x="145073" y="967375"/>
                    </a:cubicBezTo>
                    <a:lnTo>
                      <a:pt x="145073" y="967375"/>
                    </a:lnTo>
                    <a:lnTo>
                      <a:pt x="145073" y="967375"/>
                    </a:lnTo>
                    <a:lnTo>
                      <a:pt x="57987" y="9456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5773495" y="5461068"/>
                <a:ext cx="455181" cy="613161"/>
              </a:xfrm>
              <a:custGeom>
                <a:avLst/>
                <a:gdLst>
                  <a:gd name="connsiteX0" fmla="*/ 126562 w 455181"/>
                  <a:gd name="connsiteY0" fmla="*/ 68875 h 613161"/>
                  <a:gd name="connsiteX1" fmla="*/ 126562 w 455181"/>
                  <a:gd name="connsiteY1" fmla="*/ 68875 h 613161"/>
                  <a:gd name="connsiteX2" fmla="*/ 17705 w 455181"/>
                  <a:gd name="connsiteY2" fmla="*/ 243046 h 613161"/>
                  <a:gd name="connsiteX3" fmla="*/ 39476 w 455181"/>
                  <a:gd name="connsiteY3" fmla="*/ 526075 h 613161"/>
                  <a:gd name="connsiteX4" fmla="*/ 104791 w 455181"/>
                  <a:gd name="connsiteY4" fmla="*/ 569618 h 613161"/>
                  <a:gd name="connsiteX5" fmla="*/ 278962 w 455181"/>
                  <a:gd name="connsiteY5" fmla="*/ 613161 h 613161"/>
                  <a:gd name="connsiteX6" fmla="*/ 322505 w 455181"/>
                  <a:gd name="connsiteY6" fmla="*/ 221275 h 613161"/>
                  <a:gd name="connsiteX7" fmla="*/ 278962 w 455181"/>
                  <a:gd name="connsiteY7" fmla="*/ 155961 h 613161"/>
                  <a:gd name="connsiteX8" fmla="*/ 126562 w 455181"/>
                  <a:gd name="connsiteY8" fmla="*/ 68875 h 613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181" h="613161">
                    <a:moveTo>
                      <a:pt x="126562" y="68875"/>
                    </a:moveTo>
                    <a:lnTo>
                      <a:pt x="126562" y="68875"/>
                    </a:lnTo>
                    <a:cubicBezTo>
                      <a:pt x="90276" y="126932"/>
                      <a:pt x="30515" y="175792"/>
                      <a:pt x="17705" y="243046"/>
                    </a:cubicBezTo>
                    <a:cubicBezTo>
                      <a:pt x="0" y="335997"/>
                      <a:pt x="15095" y="434648"/>
                      <a:pt x="39476" y="526075"/>
                    </a:cubicBezTo>
                    <a:cubicBezTo>
                      <a:pt x="46218" y="551358"/>
                      <a:pt x="81387" y="557916"/>
                      <a:pt x="104791" y="569618"/>
                    </a:cubicBezTo>
                    <a:cubicBezTo>
                      <a:pt x="149420" y="591932"/>
                      <a:pt x="237562" y="604881"/>
                      <a:pt x="278962" y="613161"/>
                    </a:cubicBezTo>
                    <a:cubicBezTo>
                      <a:pt x="455181" y="554420"/>
                      <a:pt x="379752" y="602922"/>
                      <a:pt x="322505" y="221275"/>
                    </a:cubicBezTo>
                    <a:cubicBezTo>
                      <a:pt x="318624" y="195399"/>
                      <a:pt x="301151" y="169829"/>
                      <a:pt x="278962" y="155961"/>
                    </a:cubicBezTo>
                    <a:cubicBezTo>
                      <a:pt x="29425" y="0"/>
                      <a:pt x="151962" y="83389"/>
                      <a:pt x="126562" y="6887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086600" y="4736068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omic Sans MS" pitchFamily="66" charset="0"/>
                  </a:rPr>
                  <a:t>Node pair l</a:t>
                </a:r>
                <a:endParaRPr lang="en-US" b="1" dirty="0">
                  <a:latin typeface="Comic Sans MS" pitchFamily="66" charset="0"/>
                </a:endParaRP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1600200" y="4267200"/>
            <a:ext cx="3124200" cy="1580472"/>
            <a:chOff x="1752600" y="4363128"/>
            <a:chExt cx="3124200" cy="1580472"/>
          </a:xfrm>
        </p:grpSpPr>
        <p:grpSp>
          <p:nvGrpSpPr>
            <p:cNvPr id="61" name="Group 60"/>
            <p:cNvGrpSpPr/>
            <p:nvPr/>
          </p:nvGrpSpPr>
          <p:grpSpPr>
            <a:xfrm>
              <a:off x="1752600" y="4363128"/>
              <a:ext cx="2057400" cy="1580472"/>
              <a:chOff x="1828800" y="4038600"/>
              <a:chExt cx="2057400" cy="1580472"/>
            </a:xfrm>
          </p:grpSpPr>
          <p:sp>
            <p:nvSpPr>
              <p:cNvPr id="31" name="Freeform 30"/>
              <p:cNvSpPr/>
              <p:nvPr/>
            </p:nvSpPr>
            <p:spPr bwMode="auto">
              <a:xfrm rot="10566242">
                <a:off x="2528105" y="5201329"/>
                <a:ext cx="594920" cy="417743"/>
              </a:xfrm>
              <a:custGeom>
                <a:avLst/>
                <a:gdLst>
                  <a:gd name="connsiteX0" fmla="*/ 828196 w 833004"/>
                  <a:gd name="connsiteY0" fmla="*/ 654023 h 654023"/>
                  <a:gd name="connsiteX1" fmla="*/ 828196 w 833004"/>
                  <a:gd name="connsiteY1" fmla="*/ 654023 h 654023"/>
                  <a:gd name="connsiteX2" fmla="*/ 632253 w 833004"/>
                  <a:gd name="connsiteY2" fmla="*/ 632252 h 654023"/>
                  <a:gd name="connsiteX3" fmla="*/ 305682 w 833004"/>
                  <a:gd name="connsiteY3" fmla="*/ 610480 h 654023"/>
                  <a:gd name="connsiteX4" fmla="*/ 175053 w 833004"/>
                  <a:gd name="connsiteY4" fmla="*/ 501623 h 654023"/>
                  <a:gd name="connsiteX5" fmla="*/ 44425 w 833004"/>
                  <a:gd name="connsiteY5" fmla="*/ 458080 h 654023"/>
                  <a:gd name="connsiteX6" fmla="*/ 882 w 833004"/>
                  <a:gd name="connsiteY6" fmla="*/ 392766 h 654023"/>
                  <a:gd name="connsiteX7" fmla="*/ 44425 w 833004"/>
                  <a:gd name="connsiteY7" fmla="*/ 175052 h 654023"/>
                  <a:gd name="connsiteX8" fmla="*/ 109739 w 833004"/>
                  <a:gd name="connsiteY8" fmla="*/ 109737 h 654023"/>
                  <a:gd name="connsiteX9" fmla="*/ 218596 w 833004"/>
                  <a:gd name="connsiteY9" fmla="*/ 22652 h 654023"/>
                  <a:gd name="connsiteX10" fmla="*/ 675796 w 833004"/>
                  <a:gd name="connsiteY10" fmla="*/ 44423 h 654023"/>
                  <a:gd name="connsiteX11" fmla="*/ 719339 w 833004"/>
                  <a:gd name="connsiteY11" fmla="*/ 175052 h 654023"/>
                  <a:gd name="connsiteX12" fmla="*/ 762882 w 833004"/>
                  <a:gd name="connsiteY12" fmla="*/ 240366 h 654023"/>
                  <a:gd name="connsiteX13" fmla="*/ 806425 w 833004"/>
                  <a:gd name="connsiteY13" fmla="*/ 436309 h 654023"/>
                  <a:gd name="connsiteX14" fmla="*/ 828196 w 833004"/>
                  <a:gd name="connsiteY14" fmla="*/ 501623 h 654023"/>
                  <a:gd name="connsiteX15" fmla="*/ 828196 w 833004"/>
                  <a:gd name="connsiteY15" fmla="*/ 654023 h 654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33004" h="654023">
                    <a:moveTo>
                      <a:pt x="828196" y="654023"/>
                    </a:moveTo>
                    <a:lnTo>
                      <a:pt x="828196" y="654023"/>
                    </a:lnTo>
                    <a:cubicBezTo>
                      <a:pt x="762882" y="646766"/>
                      <a:pt x="697742" y="637709"/>
                      <a:pt x="632253" y="632252"/>
                    </a:cubicBezTo>
                    <a:cubicBezTo>
                      <a:pt x="523531" y="623192"/>
                      <a:pt x="413296" y="628416"/>
                      <a:pt x="305682" y="610480"/>
                    </a:cubicBezTo>
                    <a:cubicBezTo>
                      <a:pt x="250255" y="601242"/>
                      <a:pt x="217090" y="524977"/>
                      <a:pt x="175053" y="501623"/>
                    </a:cubicBezTo>
                    <a:cubicBezTo>
                      <a:pt x="134931" y="479333"/>
                      <a:pt x="44425" y="458080"/>
                      <a:pt x="44425" y="458080"/>
                    </a:cubicBezTo>
                    <a:cubicBezTo>
                      <a:pt x="29911" y="436309"/>
                      <a:pt x="3486" y="418802"/>
                      <a:pt x="882" y="392766"/>
                    </a:cubicBezTo>
                    <a:cubicBezTo>
                      <a:pt x="0" y="383943"/>
                      <a:pt x="18007" y="214678"/>
                      <a:pt x="44425" y="175052"/>
                    </a:cubicBezTo>
                    <a:cubicBezTo>
                      <a:pt x="61504" y="149434"/>
                      <a:pt x="90028" y="133390"/>
                      <a:pt x="109739" y="109737"/>
                    </a:cubicBezTo>
                    <a:cubicBezTo>
                      <a:pt x="185490" y="18836"/>
                      <a:pt x="111376" y="58392"/>
                      <a:pt x="218596" y="22652"/>
                    </a:cubicBezTo>
                    <a:cubicBezTo>
                      <a:pt x="370996" y="29909"/>
                      <a:pt x="529834" y="0"/>
                      <a:pt x="675796" y="44423"/>
                    </a:cubicBezTo>
                    <a:cubicBezTo>
                      <a:pt x="719706" y="57787"/>
                      <a:pt x="693879" y="136862"/>
                      <a:pt x="719339" y="175052"/>
                    </a:cubicBezTo>
                    <a:lnTo>
                      <a:pt x="762882" y="240366"/>
                    </a:lnTo>
                    <a:cubicBezTo>
                      <a:pt x="811892" y="387397"/>
                      <a:pt x="755336" y="206411"/>
                      <a:pt x="806425" y="436309"/>
                    </a:cubicBezTo>
                    <a:cubicBezTo>
                      <a:pt x="811403" y="458711"/>
                      <a:pt x="825662" y="478814"/>
                      <a:pt x="828196" y="501623"/>
                    </a:cubicBezTo>
                    <a:cubicBezTo>
                      <a:pt x="833004" y="544900"/>
                      <a:pt x="828196" y="628623"/>
                      <a:pt x="828196" y="654023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1828800" y="4038600"/>
                <a:ext cx="2057400" cy="1219200"/>
                <a:chOff x="1981200" y="4191000"/>
                <a:chExt cx="2057400" cy="1219200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2438400" y="4191000"/>
                  <a:ext cx="1600200" cy="1219200"/>
                  <a:chOff x="914400" y="2667000"/>
                  <a:chExt cx="1600200" cy="1219200"/>
                </a:xfrm>
              </p:grpSpPr>
              <p:sp>
                <p:nvSpPr>
                  <p:cNvPr id="21" name="Oval 20"/>
                  <p:cNvSpPr/>
                  <p:nvPr/>
                </p:nvSpPr>
                <p:spPr bwMode="auto">
                  <a:xfrm>
                    <a:off x="914400" y="3657600"/>
                    <a:ext cx="304800" cy="2286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2" name="Multiply 21"/>
                  <p:cNvSpPr/>
                  <p:nvPr/>
                </p:nvSpPr>
                <p:spPr bwMode="auto">
                  <a:xfrm>
                    <a:off x="2057400" y="2667000"/>
                    <a:ext cx="457200" cy="457200"/>
                  </a:xfrm>
                  <a:prstGeom prst="mathMultiply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cxnSp>
                <p:nvCxnSpPr>
                  <p:cNvPr id="23" name="Straight Arrow Connector 22"/>
                  <p:cNvCxnSpPr/>
                  <p:nvPr/>
                </p:nvCxnSpPr>
                <p:spPr bwMode="auto">
                  <a:xfrm flipV="1">
                    <a:off x="1219200" y="2971800"/>
                    <a:ext cx="948008" cy="75750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49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30" name="Freeform 29"/>
                <p:cNvSpPr/>
                <p:nvPr/>
              </p:nvSpPr>
              <p:spPr bwMode="auto">
                <a:xfrm>
                  <a:off x="1981200" y="4800600"/>
                  <a:ext cx="533400" cy="501623"/>
                </a:xfrm>
                <a:custGeom>
                  <a:avLst/>
                  <a:gdLst>
                    <a:gd name="connsiteX0" fmla="*/ 828196 w 833004"/>
                    <a:gd name="connsiteY0" fmla="*/ 654023 h 654023"/>
                    <a:gd name="connsiteX1" fmla="*/ 828196 w 833004"/>
                    <a:gd name="connsiteY1" fmla="*/ 654023 h 654023"/>
                    <a:gd name="connsiteX2" fmla="*/ 632253 w 833004"/>
                    <a:gd name="connsiteY2" fmla="*/ 632252 h 654023"/>
                    <a:gd name="connsiteX3" fmla="*/ 305682 w 833004"/>
                    <a:gd name="connsiteY3" fmla="*/ 610480 h 654023"/>
                    <a:gd name="connsiteX4" fmla="*/ 175053 w 833004"/>
                    <a:gd name="connsiteY4" fmla="*/ 501623 h 654023"/>
                    <a:gd name="connsiteX5" fmla="*/ 44425 w 833004"/>
                    <a:gd name="connsiteY5" fmla="*/ 458080 h 654023"/>
                    <a:gd name="connsiteX6" fmla="*/ 882 w 833004"/>
                    <a:gd name="connsiteY6" fmla="*/ 392766 h 654023"/>
                    <a:gd name="connsiteX7" fmla="*/ 44425 w 833004"/>
                    <a:gd name="connsiteY7" fmla="*/ 175052 h 654023"/>
                    <a:gd name="connsiteX8" fmla="*/ 109739 w 833004"/>
                    <a:gd name="connsiteY8" fmla="*/ 109737 h 654023"/>
                    <a:gd name="connsiteX9" fmla="*/ 218596 w 833004"/>
                    <a:gd name="connsiteY9" fmla="*/ 22652 h 654023"/>
                    <a:gd name="connsiteX10" fmla="*/ 675796 w 833004"/>
                    <a:gd name="connsiteY10" fmla="*/ 44423 h 654023"/>
                    <a:gd name="connsiteX11" fmla="*/ 719339 w 833004"/>
                    <a:gd name="connsiteY11" fmla="*/ 175052 h 654023"/>
                    <a:gd name="connsiteX12" fmla="*/ 762882 w 833004"/>
                    <a:gd name="connsiteY12" fmla="*/ 240366 h 654023"/>
                    <a:gd name="connsiteX13" fmla="*/ 806425 w 833004"/>
                    <a:gd name="connsiteY13" fmla="*/ 436309 h 654023"/>
                    <a:gd name="connsiteX14" fmla="*/ 828196 w 833004"/>
                    <a:gd name="connsiteY14" fmla="*/ 501623 h 654023"/>
                    <a:gd name="connsiteX15" fmla="*/ 828196 w 833004"/>
                    <a:gd name="connsiteY15" fmla="*/ 654023 h 654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33004" h="654023">
                      <a:moveTo>
                        <a:pt x="828196" y="654023"/>
                      </a:moveTo>
                      <a:lnTo>
                        <a:pt x="828196" y="654023"/>
                      </a:lnTo>
                      <a:cubicBezTo>
                        <a:pt x="762882" y="646766"/>
                        <a:pt x="697742" y="637709"/>
                        <a:pt x="632253" y="632252"/>
                      </a:cubicBezTo>
                      <a:cubicBezTo>
                        <a:pt x="523531" y="623192"/>
                        <a:pt x="413296" y="628416"/>
                        <a:pt x="305682" y="610480"/>
                      </a:cubicBezTo>
                      <a:cubicBezTo>
                        <a:pt x="250255" y="601242"/>
                        <a:pt x="217090" y="524977"/>
                        <a:pt x="175053" y="501623"/>
                      </a:cubicBezTo>
                      <a:cubicBezTo>
                        <a:pt x="134931" y="479333"/>
                        <a:pt x="44425" y="458080"/>
                        <a:pt x="44425" y="458080"/>
                      </a:cubicBezTo>
                      <a:cubicBezTo>
                        <a:pt x="29911" y="436309"/>
                        <a:pt x="3486" y="418802"/>
                        <a:pt x="882" y="392766"/>
                      </a:cubicBezTo>
                      <a:cubicBezTo>
                        <a:pt x="0" y="383943"/>
                        <a:pt x="18007" y="214678"/>
                        <a:pt x="44425" y="175052"/>
                      </a:cubicBezTo>
                      <a:cubicBezTo>
                        <a:pt x="61504" y="149434"/>
                        <a:pt x="90028" y="133390"/>
                        <a:pt x="109739" y="109737"/>
                      </a:cubicBezTo>
                      <a:cubicBezTo>
                        <a:pt x="185490" y="18836"/>
                        <a:pt x="111376" y="58392"/>
                        <a:pt x="218596" y="22652"/>
                      </a:cubicBezTo>
                      <a:cubicBezTo>
                        <a:pt x="370996" y="29909"/>
                        <a:pt x="529834" y="0"/>
                        <a:pt x="675796" y="44423"/>
                      </a:cubicBezTo>
                      <a:cubicBezTo>
                        <a:pt x="719706" y="57787"/>
                        <a:pt x="693879" y="136862"/>
                        <a:pt x="719339" y="175052"/>
                      </a:cubicBezTo>
                      <a:lnTo>
                        <a:pt x="762882" y="240366"/>
                      </a:lnTo>
                      <a:cubicBezTo>
                        <a:pt x="811892" y="387397"/>
                        <a:pt x="755336" y="206411"/>
                        <a:pt x="806425" y="436309"/>
                      </a:cubicBezTo>
                      <a:cubicBezTo>
                        <a:pt x="811403" y="458711"/>
                        <a:pt x="825662" y="478814"/>
                        <a:pt x="828196" y="501623"/>
                      </a:cubicBezTo>
                      <a:cubicBezTo>
                        <a:pt x="833004" y="544900"/>
                        <a:pt x="828196" y="628623"/>
                        <a:pt x="828196" y="65402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 bwMode="auto">
                <a:xfrm>
                  <a:off x="2621091" y="4800600"/>
                  <a:ext cx="503109" cy="457887"/>
                </a:xfrm>
                <a:custGeom>
                  <a:avLst/>
                  <a:gdLst>
                    <a:gd name="connsiteX0" fmla="*/ 0 w 503109"/>
                    <a:gd name="connsiteY0" fmla="*/ 414344 h 457887"/>
                    <a:gd name="connsiteX1" fmla="*/ 0 w 503109"/>
                    <a:gd name="connsiteY1" fmla="*/ 414344 h 457887"/>
                    <a:gd name="connsiteX2" fmla="*/ 65314 w 503109"/>
                    <a:gd name="connsiteY2" fmla="*/ 240172 h 457887"/>
                    <a:gd name="connsiteX3" fmla="*/ 152400 w 503109"/>
                    <a:gd name="connsiteY3" fmla="*/ 44229 h 457887"/>
                    <a:gd name="connsiteX4" fmla="*/ 217714 w 503109"/>
                    <a:gd name="connsiteY4" fmla="*/ 687 h 457887"/>
                    <a:gd name="connsiteX5" fmla="*/ 413657 w 503109"/>
                    <a:gd name="connsiteY5" fmla="*/ 22458 h 457887"/>
                    <a:gd name="connsiteX6" fmla="*/ 435429 w 503109"/>
                    <a:gd name="connsiteY6" fmla="*/ 283715 h 457887"/>
                    <a:gd name="connsiteX7" fmla="*/ 370114 w 503109"/>
                    <a:gd name="connsiteY7" fmla="*/ 305487 h 457887"/>
                    <a:gd name="connsiteX8" fmla="*/ 326571 w 503109"/>
                    <a:gd name="connsiteY8" fmla="*/ 370801 h 457887"/>
                    <a:gd name="connsiteX9" fmla="*/ 174171 w 503109"/>
                    <a:gd name="connsiteY9" fmla="*/ 414344 h 457887"/>
                    <a:gd name="connsiteX10" fmla="*/ 152400 w 503109"/>
                    <a:gd name="connsiteY10" fmla="*/ 457887 h 457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3109" h="457887">
                      <a:moveTo>
                        <a:pt x="0" y="414344"/>
                      </a:moveTo>
                      <a:lnTo>
                        <a:pt x="0" y="414344"/>
                      </a:lnTo>
                      <a:cubicBezTo>
                        <a:pt x="21771" y="356287"/>
                        <a:pt x="44459" y="298565"/>
                        <a:pt x="65314" y="240172"/>
                      </a:cubicBezTo>
                      <a:cubicBezTo>
                        <a:pt x="89266" y="173106"/>
                        <a:pt x="99283" y="97346"/>
                        <a:pt x="152400" y="44229"/>
                      </a:cubicBezTo>
                      <a:cubicBezTo>
                        <a:pt x="170902" y="25727"/>
                        <a:pt x="195943" y="15201"/>
                        <a:pt x="217714" y="687"/>
                      </a:cubicBezTo>
                      <a:cubicBezTo>
                        <a:pt x="283028" y="7944"/>
                        <a:pt x="351897" y="0"/>
                        <a:pt x="413657" y="22458"/>
                      </a:cubicBezTo>
                      <a:cubicBezTo>
                        <a:pt x="503109" y="54986"/>
                        <a:pt x="436340" y="281437"/>
                        <a:pt x="435429" y="283715"/>
                      </a:cubicBezTo>
                      <a:cubicBezTo>
                        <a:pt x="426906" y="305023"/>
                        <a:pt x="391886" y="298230"/>
                        <a:pt x="370114" y="305487"/>
                      </a:cubicBezTo>
                      <a:cubicBezTo>
                        <a:pt x="355600" y="327258"/>
                        <a:pt x="347003" y="354455"/>
                        <a:pt x="326571" y="370801"/>
                      </a:cubicBezTo>
                      <a:cubicBezTo>
                        <a:pt x="304743" y="388264"/>
                        <a:pt x="189810" y="404961"/>
                        <a:pt x="174171" y="414344"/>
                      </a:cubicBezTo>
                      <a:cubicBezTo>
                        <a:pt x="160256" y="422693"/>
                        <a:pt x="159657" y="443373"/>
                        <a:pt x="152400" y="457887"/>
                      </a:cubicBezTo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>
              <a:off x="3200400" y="51932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mic Sans MS" pitchFamily="66" charset="0"/>
                </a:rPr>
                <a:t>Node pair k</a:t>
              </a:r>
              <a:endParaRPr lang="en-US" b="1" dirty="0">
                <a:latin typeface="Comic Sans MS" pitchFamily="66" charset="0"/>
              </a:endParaRPr>
            </a:p>
          </p:txBody>
        </p:sp>
      </p:grpSp>
      <p:graphicFrame>
        <p:nvGraphicFramePr>
          <p:cNvPr id="750598" name="Object 6"/>
          <p:cNvGraphicFramePr>
            <a:graphicFrameLocks noChangeAspect="1"/>
          </p:cNvGraphicFramePr>
          <p:nvPr/>
        </p:nvGraphicFramePr>
        <p:xfrm>
          <a:off x="296445" y="2470150"/>
          <a:ext cx="3132555" cy="654050"/>
        </p:xfrm>
        <a:graphic>
          <a:graphicData uri="http://schemas.openxmlformats.org/presentationml/2006/ole">
            <p:oleObj spid="_x0000_s750598" name="Equation" r:id="rId8" imgW="1155600" imgH="241200" progId="Equation.DSMT4">
              <p:embed/>
            </p:oleObj>
          </a:graphicData>
        </a:graphic>
      </p:graphicFrame>
      <p:graphicFrame>
        <p:nvGraphicFramePr>
          <p:cNvPr id="750599" name="Object 7"/>
          <p:cNvGraphicFramePr>
            <a:graphicFrameLocks noChangeAspect="1"/>
          </p:cNvGraphicFramePr>
          <p:nvPr/>
        </p:nvGraphicFramePr>
        <p:xfrm>
          <a:off x="5505116" y="1600200"/>
          <a:ext cx="3029284" cy="654050"/>
        </p:xfrm>
        <a:graphic>
          <a:graphicData uri="http://schemas.openxmlformats.org/presentationml/2006/ole">
            <p:oleObj spid="_x0000_s750599" name="Equation" r:id="rId9" imgW="1117440" imgH="241200" progId="Equation.DSMT4">
              <p:embed/>
            </p:oleObj>
          </a:graphicData>
        </a:graphic>
      </p:graphicFrame>
      <p:graphicFrame>
        <p:nvGraphicFramePr>
          <p:cNvPr id="750600" name="Object 8"/>
          <p:cNvGraphicFramePr>
            <a:graphicFrameLocks noChangeAspect="1"/>
          </p:cNvGraphicFramePr>
          <p:nvPr/>
        </p:nvGraphicFramePr>
        <p:xfrm>
          <a:off x="304800" y="5638800"/>
          <a:ext cx="3063875" cy="654050"/>
        </p:xfrm>
        <a:graphic>
          <a:graphicData uri="http://schemas.openxmlformats.org/presentationml/2006/ole">
            <p:oleObj spid="_x0000_s750600" name="Equation" r:id="rId10" imgW="1130040" imgH="241200" progId="Equation.DSMT4">
              <p:embed/>
            </p:oleObj>
          </a:graphicData>
        </a:graphic>
      </p:graphicFrame>
      <p:graphicFrame>
        <p:nvGraphicFramePr>
          <p:cNvPr id="750601" name="Object 9"/>
          <p:cNvGraphicFramePr>
            <a:graphicFrameLocks noChangeAspect="1"/>
          </p:cNvGraphicFramePr>
          <p:nvPr/>
        </p:nvGraphicFramePr>
        <p:xfrm>
          <a:off x="5462588" y="3657600"/>
          <a:ext cx="2960687" cy="654050"/>
        </p:xfrm>
        <a:graphic>
          <a:graphicData uri="http://schemas.openxmlformats.org/presentationml/2006/ole">
            <p:oleObj spid="_x0000_s750601" name="Equation" r:id="rId11" imgW="1091880" imgH="241200" progId="Equation.DSMT4">
              <p:embed/>
            </p:oleObj>
          </a:graphicData>
        </a:graphic>
      </p:graphicFrame>
      <p:sp>
        <p:nvSpPr>
          <p:cNvPr id="53" name="Up Arrow 52"/>
          <p:cNvSpPr/>
          <p:nvPr/>
        </p:nvSpPr>
        <p:spPr>
          <a:xfrm>
            <a:off x="1219200" y="4572000"/>
            <a:ext cx="457200" cy="914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Left Arrow 53"/>
          <p:cNvSpPr/>
          <p:nvPr/>
        </p:nvSpPr>
        <p:spPr>
          <a:xfrm>
            <a:off x="3810000" y="2133600"/>
            <a:ext cx="10668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Bent Arrow 54"/>
          <p:cNvSpPr/>
          <p:nvPr/>
        </p:nvSpPr>
        <p:spPr>
          <a:xfrm rot="16200000">
            <a:off x="3733800" y="3048000"/>
            <a:ext cx="1828800" cy="1066800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Curved Right Arrow 62"/>
          <p:cNvSpPr/>
          <p:nvPr/>
        </p:nvSpPr>
        <p:spPr bwMode="auto">
          <a:xfrm>
            <a:off x="304800" y="1219200"/>
            <a:ext cx="457200" cy="83820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76200" y="6490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Randomly choose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5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5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5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5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63" grpId="0" animBg="1"/>
      <p:bldP spid="5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Cooperative Power Minimization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Algorithm (COPMA)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60131" y="2667000"/>
            <a:ext cx="3197469" cy="2281892"/>
            <a:chOff x="460131" y="2667000"/>
            <a:chExt cx="3197469" cy="2281892"/>
          </a:xfrm>
        </p:grpSpPr>
        <p:sp>
          <p:nvSpPr>
            <p:cNvPr id="6" name="Oval 5"/>
            <p:cNvSpPr/>
            <p:nvPr/>
          </p:nvSpPr>
          <p:spPr bwMode="auto">
            <a:xfrm>
              <a:off x="914400" y="4106583"/>
              <a:ext cx="3048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" name="Multiply 6"/>
            <p:cNvSpPr/>
            <p:nvPr/>
          </p:nvSpPr>
          <p:spPr bwMode="auto">
            <a:xfrm>
              <a:off x="2743200" y="2667000"/>
              <a:ext cx="457200" cy="457200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1175658" y="2953571"/>
              <a:ext cx="1710008" cy="1248316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8" name="Freeform 27"/>
            <p:cNvSpPr/>
            <p:nvPr/>
          </p:nvSpPr>
          <p:spPr bwMode="auto">
            <a:xfrm rot="4422273">
              <a:off x="916951" y="3517593"/>
              <a:ext cx="762000" cy="525389"/>
            </a:xfrm>
            <a:custGeom>
              <a:avLst/>
              <a:gdLst>
                <a:gd name="connsiteX0" fmla="*/ 674915 w 762000"/>
                <a:gd name="connsiteY0" fmla="*/ 783771 h 783771"/>
                <a:gd name="connsiteX1" fmla="*/ 0 w 762000"/>
                <a:gd name="connsiteY1" fmla="*/ 261257 h 783771"/>
                <a:gd name="connsiteX2" fmla="*/ 152400 w 762000"/>
                <a:gd name="connsiteY2" fmla="*/ 43542 h 783771"/>
                <a:gd name="connsiteX3" fmla="*/ 283029 w 762000"/>
                <a:gd name="connsiteY3" fmla="*/ 0 h 783771"/>
                <a:gd name="connsiteX4" fmla="*/ 609600 w 762000"/>
                <a:gd name="connsiteY4" fmla="*/ 21771 h 783771"/>
                <a:gd name="connsiteX5" fmla="*/ 696686 w 762000"/>
                <a:gd name="connsiteY5" fmla="*/ 152400 h 783771"/>
                <a:gd name="connsiteX6" fmla="*/ 762000 w 762000"/>
                <a:gd name="connsiteY6" fmla="*/ 435428 h 783771"/>
                <a:gd name="connsiteX7" fmla="*/ 740229 w 762000"/>
                <a:gd name="connsiteY7" fmla="*/ 674914 h 783771"/>
                <a:gd name="connsiteX8" fmla="*/ 674915 w 762000"/>
                <a:gd name="connsiteY8" fmla="*/ 783771 h 7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0" h="783771">
                  <a:moveTo>
                    <a:pt x="674915" y="783771"/>
                  </a:moveTo>
                  <a:lnTo>
                    <a:pt x="0" y="261257"/>
                  </a:lnTo>
                  <a:cubicBezTo>
                    <a:pt x="56500" y="148257"/>
                    <a:pt x="50124" y="88997"/>
                    <a:pt x="152400" y="43542"/>
                  </a:cubicBezTo>
                  <a:cubicBezTo>
                    <a:pt x="194342" y="24901"/>
                    <a:pt x="283029" y="0"/>
                    <a:pt x="283029" y="0"/>
                  </a:cubicBezTo>
                  <a:lnTo>
                    <a:pt x="609600" y="21771"/>
                  </a:lnTo>
                  <a:cubicBezTo>
                    <a:pt x="658706" y="39863"/>
                    <a:pt x="696686" y="152400"/>
                    <a:pt x="696686" y="152400"/>
                  </a:cubicBezTo>
                  <a:cubicBezTo>
                    <a:pt x="756457" y="331710"/>
                    <a:pt x="733738" y="237591"/>
                    <a:pt x="762000" y="435428"/>
                  </a:cubicBezTo>
                  <a:lnTo>
                    <a:pt x="740229" y="674914"/>
                  </a:lnTo>
                  <a:lnTo>
                    <a:pt x="674915" y="783771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 rot="7200436">
              <a:off x="341826" y="4305197"/>
              <a:ext cx="762000" cy="525389"/>
            </a:xfrm>
            <a:custGeom>
              <a:avLst/>
              <a:gdLst>
                <a:gd name="connsiteX0" fmla="*/ 674915 w 762000"/>
                <a:gd name="connsiteY0" fmla="*/ 783771 h 783771"/>
                <a:gd name="connsiteX1" fmla="*/ 0 w 762000"/>
                <a:gd name="connsiteY1" fmla="*/ 261257 h 783771"/>
                <a:gd name="connsiteX2" fmla="*/ 152400 w 762000"/>
                <a:gd name="connsiteY2" fmla="*/ 43542 h 783771"/>
                <a:gd name="connsiteX3" fmla="*/ 283029 w 762000"/>
                <a:gd name="connsiteY3" fmla="*/ 0 h 783771"/>
                <a:gd name="connsiteX4" fmla="*/ 609600 w 762000"/>
                <a:gd name="connsiteY4" fmla="*/ 21771 h 783771"/>
                <a:gd name="connsiteX5" fmla="*/ 696686 w 762000"/>
                <a:gd name="connsiteY5" fmla="*/ 152400 h 783771"/>
                <a:gd name="connsiteX6" fmla="*/ 762000 w 762000"/>
                <a:gd name="connsiteY6" fmla="*/ 435428 h 783771"/>
                <a:gd name="connsiteX7" fmla="*/ 740229 w 762000"/>
                <a:gd name="connsiteY7" fmla="*/ 674914 h 783771"/>
                <a:gd name="connsiteX8" fmla="*/ 674915 w 762000"/>
                <a:gd name="connsiteY8" fmla="*/ 783771 h 7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0" h="783771">
                  <a:moveTo>
                    <a:pt x="674915" y="783771"/>
                  </a:moveTo>
                  <a:lnTo>
                    <a:pt x="0" y="261257"/>
                  </a:lnTo>
                  <a:cubicBezTo>
                    <a:pt x="56500" y="148257"/>
                    <a:pt x="50124" y="88997"/>
                    <a:pt x="152400" y="43542"/>
                  </a:cubicBezTo>
                  <a:cubicBezTo>
                    <a:pt x="194342" y="24901"/>
                    <a:pt x="283029" y="0"/>
                    <a:pt x="283029" y="0"/>
                  </a:cubicBezTo>
                  <a:lnTo>
                    <a:pt x="609600" y="21771"/>
                  </a:lnTo>
                  <a:cubicBezTo>
                    <a:pt x="658706" y="39863"/>
                    <a:pt x="696686" y="152400"/>
                    <a:pt x="696686" y="152400"/>
                  </a:cubicBezTo>
                  <a:cubicBezTo>
                    <a:pt x="756457" y="331710"/>
                    <a:pt x="733738" y="237591"/>
                    <a:pt x="762000" y="435428"/>
                  </a:cubicBezTo>
                  <a:lnTo>
                    <a:pt x="740229" y="674914"/>
                  </a:lnTo>
                  <a:lnTo>
                    <a:pt x="674915" y="783771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81200" y="359756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mic Sans MS" pitchFamily="66" charset="0"/>
                </a:rPr>
                <a:t>Node pair m</a:t>
              </a:r>
              <a:endParaRPr lang="en-US" b="1" dirty="0">
                <a:latin typeface="Comic Sans MS" pitchFamily="66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953000" y="2052103"/>
            <a:ext cx="3079838" cy="1300697"/>
            <a:chOff x="4953000" y="2057400"/>
            <a:chExt cx="3079838" cy="1300697"/>
          </a:xfrm>
        </p:grpSpPr>
        <p:sp>
          <p:nvSpPr>
            <p:cNvPr id="35" name="Freeform 34"/>
            <p:cNvSpPr/>
            <p:nvPr/>
          </p:nvSpPr>
          <p:spPr bwMode="auto">
            <a:xfrm>
              <a:off x="6950672" y="2329543"/>
              <a:ext cx="1082166" cy="1028554"/>
            </a:xfrm>
            <a:custGeom>
              <a:avLst/>
              <a:gdLst>
                <a:gd name="connsiteX0" fmla="*/ 691099 w 1082166"/>
                <a:gd name="connsiteY0" fmla="*/ 413657 h 1028554"/>
                <a:gd name="connsiteX1" fmla="*/ 691099 w 1082166"/>
                <a:gd name="connsiteY1" fmla="*/ 413657 h 1028554"/>
                <a:gd name="connsiteX2" fmla="*/ 625785 w 1082166"/>
                <a:gd name="connsiteY2" fmla="*/ 217714 h 1028554"/>
                <a:gd name="connsiteX3" fmla="*/ 582242 w 1082166"/>
                <a:gd name="connsiteY3" fmla="*/ 43543 h 1028554"/>
                <a:gd name="connsiteX4" fmla="*/ 516928 w 1082166"/>
                <a:gd name="connsiteY4" fmla="*/ 0 h 1028554"/>
                <a:gd name="connsiteX5" fmla="*/ 386299 w 1082166"/>
                <a:gd name="connsiteY5" fmla="*/ 21771 h 1028554"/>
                <a:gd name="connsiteX6" fmla="*/ 320985 w 1082166"/>
                <a:gd name="connsiteY6" fmla="*/ 65314 h 1028554"/>
                <a:gd name="connsiteX7" fmla="*/ 212128 w 1082166"/>
                <a:gd name="connsiteY7" fmla="*/ 195943 h 1028554"/>
                <a:gd name="connsiteX8" fmla="*/ 233899 w 1082166"/>
                <a:gd name="connsiteY8" fmla="*/ 283028 h 1028554"/>
                <a:gd name="connsiteX9" fmla="*/ 429842 w 1082166"/>
                <a:gd name="connsiteY9" fmla="*/ 391886 h 1028554"/>
                <a:gd name="connsiteX10" fmla="*/ 538699 w 1082166"/>
                <a:gd name="connsiteY10" fmla="*/ 413657 h 1028554"/>
                <a:gd name="connsiteX11" fmla="*/ 37957 w 1082166"/>
                <a:gd name="connsiteY11" fmla="*/ 740228 h 1028554"/>
                <a:gd name="connsiteX12" fmla="*/ 125042 w 1082166"/>
                <a:gd name="connsiteY12" fmla="*/ 1023257 h 1028554"/>
                <a:gd name="connsiteX13" fmla="*/ 299214 w 1082166"/>
                <a:gd name="connsiteY13" fmla="*/ 1001486 h 1028554"/>
                <a:gd name="connsiteX14" fmla="*/ 364528 w 1082166"/>
                <a:gd name="connsiteY14" fmla="*/ 957943 h 1028554"/>
                <a:gd name="connsiteX15" fmla="*/ 451614 w 1082166"/>
                <a:gd name="connsiteY15" fmla="*/ 827314 h 1028554"/>
                <a:gd name="connsiteX16" fmla="*/ 473385 w 1082166"/>
                <a:gd name="connsiteY16" fmla="*/ 762000 h 1028554"/>
                <a:gd name="connsiteX17" fmla="*/ 538699 w 1082166"/>
                <a:gd name="connsiteY17" fmla="*/ 631371 h 1028554"/>
                <a:gd name="connsiteX18" fmla="*/ 538699 w 1082166"/>
                <a:gd name="connsiteY18" fmla="*/ 457200 h 1028554"/>
                <a:gd name="connsiteX19" fmla="*/ 538699 w 1082166"/>
                <a:gd name="connsiteY19" fmla="*/ 457200 h 1028554"/>
                <a:gd name="connsiteX20" fmla="*/ 582242 w 1082166"/>
                <a:gd name="connsiteY20" fmla="*/ 674914 h 1028554"/>
                <a:gd name="connsiteX21" fmla="*/ 625785 w 1082166"/>
                <a:gd name="connsiteY21" fmla="*/ 805543 h 1028554"/>
                <a:gd name="connsiteX22" fmla="*/ 756414 w 1082166"/>
                <a:gd name="connsiteY22" fmla="*/ 892628 h 1028554"/>
                <a:gd name="connsiteX23" fmla="*/ 1017671 w 1082166"/>
                <a:gd name="connsiteY23" fmla="*/ 870857 h 1028554"/>
                <a:gd name="connsiteX24" fmla="*/ 1061214 w 1082166"/>
                <a:gd name="connsiteY24" fmla="*/ 740228 h 1028554"/>
                <a:gd name="connsiteX25" fmla="*/ 1039442 w 1082166"/>
                <a:gd name="connsiteY25" fmla="*/ 370114 h 1028554"/>
                <a:gd name="connsiteX26" fmla="*/ 908814 w 1082166"/>
                <a:gd name="connsiteY26" fmla="*/ 326571 h 1028554"/>
                <a:gd name="connsiteX27" fmla="*/ 843499 w 1082166"/>
                <a:gd name="connsiteY27" fmla="*/ 283028 h 1028554"/>
                <a:gd name="connsiteX28" fmla="*/ 756414 w 1082166"/>
                <a:gd name="connsiteY28" fmla="*/ 304800 h 1028554"/>
                <a:gd name="connsiteX29" fmla="*/ 691099 w 1082166"/>
                <a:gd name="connsiteY29" fmla="*/ 413657 h 10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2166" h="1028554">
                  <a:moveTo>
                    <a:pt x="691099" y="413657"/>
                  </a:moveTo>
                  <a:lnTo>
                    <a:pt x="691099" y="413657"/>
                  </a:lnTo>
                  <a:cubicBezTo>
                    <a:pt x="669328" y="348343"/>
                    <a:pt x="644699" y="283912"/>
                    <a:pt x="625785" y="217714"/>
                  </a:cubicBezTo>
                  <a:cubicBezTo>
                    <a:pt x="623977" y="211385"/>
                    <a:pt x="600545" y="66421"/>
                    <a:pt x="582242" y="43543"/>
                  </a:cubicBezTo>
                  <a:cubicBezTo>
                    <a:pt x="565896" y="23111"/>
                    <a:pt x="538699" y="14514"/>
                    <a:pt x="516928" y="0"/>
                  </a:cubicBezTo>
                  <a:cubicBezTo>
                    <a:pt x="473385" y="7257"/>
                    <a:pt x="428177" y="7812"/>
                    <a:pt x="386299" y="21771"/>
                  </a:cubicBezTo>
                  <a:cubicBezTo>
                    <a:pt x="361476" y="30045"/>
                    <a:pt x="341086" y="48563"/>
                    <a:pt x="320985" y="65314"/>
                  </a:cubicBezTo>
                  <a:cubicBezTo>
                    <a:pt x="258122" y="117700"/>
                    <a:pt x="254942" y="131721"/>
                    <a:pt x="212128" y="195943"/>
                  </a:cubicBezTo>
                  <a:cubicBezTo>
                    <a:pt x="219385" y="224971"/>
                    <a:pt x="214195" y="260510"/>
                    <a:pt x="233899" y="283028"/>
                  </a:cubicBezTo>
                  <a:cubicBezTo>
                    <a:pt x="285876" y="342430"/>
                    <a:pt x="357746" y="371287"/>
                    <a:pt x="429842" y="391886"/>
                  </a:cubicBezTo>
                  <a:cubicBezTo>
                    <a:pt x="512200" y="415417"/>
                    <a:pt x="489860" y="413657"/>
                    <a:pt x="538699" y="413657"/>
                  </a:cubicBezTo>
                  <a:lnTo>
                    <a:pt x="37957" y="740228"/>
                  </a:lnTo>
                  <a:cubicBezTo>
                    <a:pt x="40754" y="770993"/>
                    <a:pt x="0" y="1011889"/>
                    <a:pt x="125042" y="1023257"/>
                  </a:cubicBezTo>
                  <a:cubicBezTo>
                    <a:pt x="183311" y="1028554"/>
                    <a:pt x="241157" y="1008743"/>
                    <a:pt x="299214" y="1001486"/>
                  </a:cubicBezTo>
                  <a:cubicBezTo>
                    <a:pt x="320985" y="986972"/>
                    <a:pt x="347298" y="977635"/>
                    <a:pt x="364528" y="957943"/>
                  </a:cubicBezTo>
                  <a:cubicBezTo>
                    <a:pt x="398989" y="918559"/>
                    <a:pt x="451614" y="827314"/>
                    <a:pt x="451614" y="827314"/>
                  </a:cubicBezTo>
                  <a:cubicBezTo>
                    <a:pt x="458871" y="805543"/>
                    <a:pt x="463122" y="782526"/>
                    <a:pt x="473385" y="762000"/>
                  </a:cubicBezTo>
                  <a:cubicBezTo>
                    <a:pt x="502334" y="704101"/>
                    <a:pt x="532618" y="698258"/>
                    <a:pt x="538699" y="631371"/>
                  </a:cubicBezTo>
                  <a:cubicBezTo>
                    <a:pt x="543955" y="573552"/>
                    <a:pt x="538699" y="515257"/>
                    <a:pt x="538699" y="457200"/>
                  </a:cubicBezTo>
                  <a:lnTo>
                    <a:pt x="538699" y="457200"/>
                  </a:lnTo>
                  <a:cubicBezTo>
                    <a:pt x="553213" y="529771"/>
                    <a:pt x="564292" y="603115"/>
                    <a:pt x="582242" y="674914"/>
                  </a:cubicBezTo>
                  <a:cubicBezTo>
                    <a:pt x="593374" y="719442"/>
                    <a:pt x="587595" y="780083"/>
                    <a:pt x="625785" y="805543"/>
                  </a:cubicBezTo>
                  <a:lnTo>
                    <a:pt x="756414" y="892628"/>
                  </a:lnTo>
                  <a:cubicBezTo>
                    <a:pt x="843500" y="885371"/>
                    <a:pt x="939509" y="909938"/>
                    <a:pt x="1017671" y="870857"/>
                  </a:cubicBezTo>
                  <a:cubicBezTo>
                    <a:pt x="1058724" y="850331"/>
                    <a:pt x="1061214" y="740228"/>
                    <a:pt x="1061214" y="740228"/>
                  </a:cubicBezTo>
                  <a:cubicBezTo>
                    <a:pt x="1053957" y="616857"/>
                    <a:pt x="1082166" y="486079"/>
                    <a:pt x="1039442" y="370114"/>
                  </a:cubicBezTo>
                  <a:cubicBezTo>
                    <a:pt x="1023575" y="327046"/>
                    <a:pt x="947004" y="352031"/>
                    <a:pt x="908814" y="326571"/>
                  </a:cubicBezTo>
                  <a:lnTo>
                    <a:pt x="843499" y="283028"/>
                  </a:lnTo>
                  <a:cubicBezTo>
                    <a:pt x="814471" y="290285"/>
                    <a:pt x="779779" y="286108"/>
                    <a:pt x="756414" y="304800"/>
                  </a:cubicBezTo>
                  <a:cubicBezTo>
                    <a:pt x="727757" y="327726"/>
                    <a:pt x="701985" y="395514"/>
                    <a:pt x="691099" y="413657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467600" y="2667000"/>
              <a:ext cx="3048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" name="Multiply 13"/>
            <p:cNvSpPr/>
            <p:nvPr/>
          </p:nvSpPr>
          <p:spPr bwMode="auto">
            <a:xfrm>
              <a:off x="4953000" y="2057400"/>
              <a:ext cx="457200" cy="457200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" name="Straight Arrow Connector 14"/>
            <p:cNvCxnSpPr>
              <a:stCxn id="13" idx="2"/>
              <a:endCxn id="14" idx="2"/>
            </p:cNvCxnSpPr>
            <p:nvPr/>
          </p:nvCxnSpPr>
          <p:spPr bwMode="auto">
            <a:xfrm rot="10800000">
              <a:off x="5300392" y="2404792"/>
              <a:ext cx="2167208" cy="376508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5029200" y="25908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mic Sans MS" pitchFamily="66" charset="0"/>
                </a:rPr>
                <a:t>Node pair n</a:t>
              </a:r>
              <a:endParaRPr lang="en-US" b="1" dirty="0">
                <a:latin typeface="Comic Sans MS" pitchFamily="66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206900" y="3886200"/>
            <a:ext cx="3556100" cy="2188029"/>
            <a:chOff x="5206900" y="3886200"/>
            <a:chExt cx="3556100" cy="2188029"/>
          </a:xfrm>
        </p:grpSpPr>
        <p:sp>
          <p:nvSpPr>
            <p:cNvPr id="17" name="Oval 16"/>
            <p:cNvSpPr/>
            <p:nvPr/>
          </p:nvSpPr>
          <p:spPr bwMode="auto">
            <a:xfrm>
              <a:off x="5791200" y="5334000"/>
              <a:ext cx="3048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206900" y="3886200"/>
              <a:ext cx="3556100" cy="2188029"/>
              <a:chOff x="5206900" y="3886200"/>
              <a:chExt cx="3556100" cy="2188029"/>
            </a:xfrm>
          </p:grpSpPr>
          <p:sp>
            <p:nvSpPr>
              <p:cNvPr id="18" name="Multiply 17"/>
              <p:cNvSpPr/>
              <p:nvPr/>
            </p:nvSpPr>
            <p:spPr bwMode="auto">
              <a:xfrm>
                <a:off x="8077200" y="3886200"/>
                <a:ext cx="457200" cy="457200"/>
              </a:xfrm>
              <a:prstGeom prst="mathMultiply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19" name="Straight Arrow Connector 18"/>
              <p:cNvCxnSpPr>
                <a:endCxn id="18" idx="3"/>
              </p:cNvCxnSpPr>
              <p:nvPr/>
            </p:nvCxnSpPr>
            <p:spPr bwMode="auto">
              <a:xfrm flipV="1">
                <a:off x="6096000" y="4233592"/>
                <a:ext cx="2091008" cy="1172116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  <p:sp>
            <p:nvSpPr>
              <p:cNvPr id="36" name="Freeform 35"/>
              <p:cNvSpPr/>
              <p:nvPr/>
            </p:nvSpPr>
            <p:spPr bwMode="auto">
              <a:xfrm>
                <a:off x="5206900" y="4593771"/>
                <a:ext cx="671386" cy="849086"/>
              </a:xfrm>
              <a:custGeom>
                <a:avLst/>
                <a:gdLst>
                  <a:gd name="connsiteX0" fmla="*/ 671386 w 671386"/>
                  <a:gd name="connsiteY0" fmla="*/ 849086 h 849086"/>
                  <a:gd name="connsiteX1" fmla="*/ 671386 w 671386"/>
                  <a:gd name="connsiteY1" fmla="*/ 849086 h 849086"/>
                  <a:gd name="connsiteX2" fmla="*/ 366586 w 671386"/>
                  <a:gd name="connsiteY2" fmla="*/ 740229 h 849086"/>
                  <a:gd name="connsiteX3" fmla="*/ 235957 w 671386"/>
                  <a:gd name="connsiteY3" fmla="*/ 653143 h 849086"/>
                  <a:gd name="connsiteX4" fmla="*/ 170643 w 671386"/>
                  <a:gd name="connsiteY4" fmla="*/ 609600 h 849086"/>
                  <a:gd name="connsiteX5" fmla="*/ 105329 w 671386"/>
                  <a:gd name="connsiteY5" fmla="*/ 587829 h 849086"/>
                  <a:gd name="connsiteX6" fmla="*/ 40014 w 671386"/>
                  <a:gd name="connsiteY6" fmla="*/ 391886 h 849086"/>
                  <a:gd name="connsiteX7" fmla="*/ 18243 w 671386"/>
                  <a:gd name="connsiteY7" fmla="*/ 326572 h 849086"/>
                  <a:gd name="connsiteX8" fmla="*/ 40014 w 671386"/>
                  <a:gd name="connsiteY8" fmla="*/ 43543 h 849086"/>
                  <a:gd name="connsiteX9" fmla="*/ 170643 w 671386"/>
                  <a:gd name="connsiteY9" fmla="*/ 0 h 849086"/>
                  <a:gd name="connsiteX10" fmla="*/ 301271 w 671386"/>
                  <a:gd name="connsiteY10" fmla="*/ 65315 h 849086"/>
                  <a:gd name="connsiteX11" fmla="*/ 388357 w 671386"/>
                  <a:gd name="connsiteY11" fmla="*/ 195943 h 849086"/>
                  <a:gd name="connsiteX12" fmla="*/ 475443 w 671386"/>
                  <a:gd name="connsiteY12" fmla="*/ 391886 h 849086"/>
                  <a:gd name="connsiteX13" fmla="*/ 497214 w 671386"/>
                  <a:gd name="connsiteY13" fmla="*/ 457200 h 849086"/>
                  <a:gd name="connsiteX14" fmla="*/ 540757 w 671386"/>
                  <a:gd name="connsiteY14" fmla="*/ 544286 h 849086"/>
                  <a:gd name="connsiteX15" fmla="*/ 562529 w 671386"/>
                  <a:gd name="connsiteY15" fmla="*/ 653143 h 849086"/>
                  <a:gd name="connsiteX16" fmla="*/ 606071 w 671386"/>
                  <a:gd name="connsiteY16" fmla="*/ 783772 h 849086"/>
                  <a:gd name="connsiteX17" fmla="*/ 671386 w 671386"/>
                  <a:gd name="connsiteY17" fmla="*/ 849086 h 84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1386" h="849086">
                    <a:moveTo>
                      <a:pt x="671386" y="849086"/>
                    </a:moveTo>
                    <a:lnTo>
                      <a:pt x="671386" y="849086"/>
                    </a:lnTo>
                    <a:cubicBezTo>
                      <a:pt x="543083" y="810595"/>
                      <a:pt x="469824" y="802172"/>
                      <a:pt x="366586" y="740229"/>
                    </a:cubicBezTo>
                    <a:cubicBezTo>
                      <a:pt x="321712" y="713304"/>
                      <a:pt x="279500" y="682172"/>
                      <a:pt x="235957" y="653143"/>
                    </a:cubicBezTo>
                    <a:cubicBezTo>
                      <a:pt x="214186" y="638629"/>
                      <a:pt x="195466" y="617874"/>
                      <a:pt x="170643" y="609600"/>
                    </a:cubicBezTo>
                    <a:lnTo>
                      <a:pt x="105329" y="587829"/>
                    </a:lnTo>
                    <a:lnTo>
                      <a:pt x="40014" y="391886"/>
                    </a:lnTo>
                    <a:lnTo>
                      <a:pt x="18243" y="326572"/>
                    </a:lnTo>
                    <a:cubicBezTo>
                      <a:pt x="25500" y="232229"/>
                      <a:pt x="0" y="129288"/>
                      <a:pt x="40014" y="43543"/>
                    </a:cubicBezTo>
                    <a:cubicBezTo>
                      <a:pt x="59424" y="1951"/>
                      <a:pt x="170643" y="0"/>
                      <a:pt x="170643" y="0"/>
                    </a:cubicBezTo>
                    <a:cubicBezTo>
                      <a:pt x="217232" y="15530"/>
                      <a:pt x="266514" y="25593"/>
                      <a:pt x="301271" y="65315"/>
                    </a:cubicBezTo>
                    <a:cubicBezTo>
                      <a:pt x="335732" y="104699"/>
                      <a:pt x="371808" y="146297"/>
                      <a:pt x="388357" y="195943"/>
                    </a:cubicBezTo>
                    <a:cubicBezTo>
                      <a:pt x="440174" y="351395"/>
                      <a:pt x="406440" y="288382"/>
                      <a:pt x="475443" y="391886"/>
                    </a:cubicBezTo>
                    <a:cubicBezTo>
                      <a:pt x="482700" y="413657"/>
                      <a:pt x="488174" y="436107"/>
                      <a:pt x="497214" y="457200"/>
                    </a:cubicBezTo>
                    <a:cubicBezTo>
                      <a:pt x="509999" y="487031"/>
                      <a:pt x="530494" y="513496"/>
                      <a:pt x="540757" y="544286"/>
                    </a:cubicBezTo>
                    <a:cubicBezTo>
                      <a:pt x="552459" y="579391"/>
                      <a:pt x="552793" y="617443"/>
                      <a:pt x="562529" y="653143"/>
                    </a:cubicBezTo>
                    <a:cubicBezTo>
                      <a:pt x="574606" y="697424"/>
                      <a:pt x="591557" y="740229"/>
                      <a:pt x="606071" y="783772"/>
                    </a:cubicBezTo>
                    <a:lnTo>
                      <a:pt x="671386" y="849086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 rot="5892311">
                <a:off x="5999903" y="4692849"/>
                <a:ext cx="838200" cy="685799"/>
              </a:xfrm>
              <a:custGeom>
                <a:avLst/>
                <a:gdLst>
                  <a:gd name="connsiteX0" fmla="*/ 57987 w 1081244"/>
                  <a:gd name="connsiteY0" fmla="*/ 945604 h 1146854"/>
                  <a:gd name="connsiteX1" fmla="*/ 57987 w 1081244"/>
                  <a:gd name="connsiteY1" fmla="*/ 945604 h 1146854"/>
                  <a:gd name="connsiteX2" fmla="*/ 36215 w 1081244"/>
                  <a:gd name="connsiteY2" fmla="*/ 466632 h 1146854"/>
                  <a:gd name="connsiteX3" fmla="*/ 57987 w 1081244"/>
                  <a:gd name="connsiteY3" fmla="*/ 379546 h 1146854"/>
                  <a:gd name="connsiteX4" fmla="*/ 123301 w 1081244"/>
                  <a:gd name="connsiteY4" fmla="*/ 336004 h 1146854"/>
                  <a:gd name="connsiteX5" fmla="*/ 166844 w 1081244"/>
                  <a:gd name="connsiteY5" fmla="*/ 270689 h 1146854"/>
                  <a:gd name="connsiteX6" fmla="*/ 232158 w 1081244"/>
                  <a:gd name="connsiteY6" fmla="*/ 227146 h 1146854"/>
                  <a:gd name="connsiteX7" fmla="*/ 297473 w 1081244"/>
                  <a:gd name="connsiteY7" fmla="*/ 161832 h 1146854"/>
                  <a:gd name="connsiteX8" fmla="*/ 319244 w 1081244"/>
                  <a:gd name="connsiteY8" fmla="*/ 96518 h 1146854"/>
                  <a:gd name="connsiteX9" fmla="*/ 384558 w 1081244"/>
                  <a:gd name="connsiteY9" fmla="*/ 74746 h 1146854"/>
                  <a:gd name="connsiteX10" fmla="*/ 558730 w 1081244"/>
                  <a:gd name="connsiteY10" fmla="*/ 9432 h 1146854"/>
                  <a:gd name="connsiteX11" fmla="*/ 907073 w 1081244"/>
                  <a:gd name="connsiteY11" fmla="*/ 31204 h 1146854"/>
                  <a:gd name="connsiteX12" fmla="*/ 972387 w 1081244"/>
                  <a:gd name="connsiteY12" fmla="*/ 52975 h 1146854"/>
                  <a:gd name="connsiteX13" fmla="*/ 994158 w 1081244"/>
                  <a:gd name="connsiteY13" fmla="*/ 118289 h 1146854"/>
                  <a:gd name="connsiteX14" fmla="*/ 1059473 w 1081244"/>
                  <a:gd name="connsiteY14" fmla="*/ 336004 h 1146854"/>
                  <a:gd name="connsiteX15" fmla="*/ 1081244 w 1081244"/>
                  <a:gd name="connsiteY15" fmla="*/ 401318 h 1146854"/>
                  <a:gd name="connsiteX16" fmla="*/ 1059473 w 1081244"/>
                  <a:gd name="connsiteY16" fmla="*/ 989146 h 1146854"/>
                  <a:gd name="connsiteX17" fmla="*/ 1037701 w 1081244"/>
                  <a:gd name="connsiteY17" fmla="*/ 1054461 h 1146854"/>
                  <a:gd name="connsiteX18" fmla="*/ 907073 w 1081244"/>
                  <a:gd name="connsiteY18" fmla="*/ 1119775 h 1146854"/>
                  <a:gd name="connsiteX19" fmla="*/ 776444 w 1081244"/>
                  <a:gd name="connsiteY19" fmla="*/ 1141546 h 1146854"/>
                  <a:gd name="connsiteX20" fmla="*/ 362787 w 1081244"/>
                  <a:gd name="connsiteY20" fmla="*/ 1119775 h 1146854"/>
                  <a:gd name="connsiteX21" fmla="*/ 232158 w 1081244"/>
                  <a:gd name="connsiteY21" fmla="*/ 1032689 h 1146854"/>
                  <a:gd name="connsiteX22" fmla="*/ 145073 w 1081244"/>
                  <a:gd name="connsiteY22" fmla="*/ 967375 h 1146854"/>
                  <a:gd name="connsiteX23" fmla="*/ 145073 w 1081244"/>
                  <a:gd name="connsiteY23" fmla="*/ 967375 h 1146854"/>
                  <a:gd name="connsiteX24" fmla="*/ 145073 w 1081244"/>
                  <a:gd name="connsiteY24" fmla="*/ 967375 h 1146854"/>
                  <a:gd name="connsiteX25" fmla="*/ 57987 w 1081244"/>
                  <a:gd name="connsiteY25" fmla="*/ 945604 h 1146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81244" h="1146854">
                    <a:moveTo>
                      <a:pt x="57987" y="945604"/>
                    </a:moveTo>
                    <a:lnTo>
                      <a:pt x="57987" y="945604"/>
                    </a:lnTo>
                    <a:cubicBezTo>
                      <a:pt x="503" y="686926"/>
                      <a:pt x="0" y="774463"/>
                      <a:pt x="36215" y="466632"/>
                    </a:cubicBezTo>
                    <a:cubicBezTo>
                      <a:pt x="39711" y="436915"/>
                      <a:pt x="41389" y="404443"/>
                      <a:pt x="57987" y="379546"/>
                    </a:cubicBezTo>
                    <a:cubicBezTo>
                      <a:pt x="72501" y="357775"/>
                      <a:pt x="101530" y="350518"/>
                      <a:pt x="123301" y="336004"/>
                    </a:cubicBezTo>
                    <a:cubicBezTo>
                      <a:pt x="137815" y="314232"/>
                      <a:pt x="148342" y="289191"/>
                      <a:pt x="166844" y="270689"/>
                    </a:cubicBezTo>
                    <a:cubicBezTo>
                      <a:pt x="185346" y="252187"/>
                      <a:pt x="212057" y="243897"/>
                      <a:pt x="232158" y="227146"/>
                    </a:cubicBezTo>
                    <a:cubicBezTo>
                      <a:pt x="255811" y="207435"/>
                      <a:pt x="275701" y="183603"/>
                      <a:pt x="297473" y="161832"/>
                    </a:cubicBezTo>
                    <a:cubicBezTo>
                      <a:pt x="304730" y="140061"/>
                      <a:pt x="303017" y="112745"/>
                      <a:pt x="319244" y="96518"/>
                    </a:cubicBezTo>
                    <a:cubicBezTo>
                      <a:pt x="335471" y="80290"/>
                      <a:pt x="364032" y="85009"/>
                      <a:pt x="384558" y="74746"/>
                    </a:cubicBezTo>
                    <a:cubicBezTo>
                      <a:pt x="534051" y="0"/>
                      <a:pt x="348713" y="51436"/>
                      <a:pt x="558730" y="9432"/>
                    </a:cubicBezTo>
                    <a:cubicBezTo>
                      <a:pt x="674844" y="16689"/>
                      <a:pt x="791371" y="19025"/>
                      <a:pt x="907073" y="31204"/>
                    </a:cubicBezTo>
                    <a:cubicBezTo>
                      <a:pt x="929896" y="33606"/>
                      <a:pt x="956160" y="36748"/>
                      <a:pt x="972387" y="52975"/>
                    </a:cubicBezTo>
                    <a:cubicBezTo>
                      <a:pt x="988614" y="69202"/>
                      <a:pt x="987853" y="96223"/>
                      <a:pt x="994158" y="118289"/>
                    </a:cubicBezTo>
                    <a:cubicBezTo>
                      <a:pt x="1059964" y="348609"/>
                      <a:pt x="955999" y="25580"/>
                      <a:pt x="1059473" y="336004"/>
                    </a:cubicBezTo>
                    <a:lnTo>
                      <a:pt x="1081244" y="401318"/>
                    </a:lnTo>
                    <a:cubicBezTo>
                      <a:pt x="1073987" y="597261"/>
                      <a:pt x="1072516" y="793503"/>
                      <a:pt x="1059473" y="989146"/>
                    </a:cubicBezTo>
                    <a:cubicBezTo>
                      <a:pt x="1057946" y="1012045"/>
                      <a:pt x="1052037" y="1036541"/>
                      <a:pt x="1037701" y="1054461"/>
                    </a:cubicBezTo>
                    <a:cubicBezTo>
                      <a:pt x="1012310" y="1086200"/>
                      <a:pt x="945449" y="1111247"/>
                      <a:pt x="907073" y="1119775"/>
                    </a:cubicBezTo>
                    <a:cubicBezTo>
                      <a:pt x="863981" y="1129351"/>
                      <a:pt x="819987" y="1134289"/>
                      <a:pt x="776444" y="1141546"/>
                    </a:cubicBezTo>
                    <a:cubicBezTo>
                      <a:pt x="638558" y="1134289"/>
                      <a:pt x="498182" y="1146854"/>
                      <a:pt x="362787" y="1119775"/>
                    </a:cubicBezTo>
                    <a:cubicBezTo>
                      <a:pt x="311471" y="1109512"/>
                      <a:pt x="275701" y="1061718"/>
                      <a:pt x="232158" y="1032689"/>
                    </a:cubicBezTo>
                    <a:cubicBezTo>
                      <a:pt x="158305" y="983454"/>
                      <a:pt x="185346" y="1007648"/>
                      <a:pt x="145073" y="967375"/>
                    </a:cubicBezTo>
                    <a:lnTo>
                      <a:pt x="145073" y="967375"/>
                    </a:lnTo>
                    <a:lnTo>
                      <a:pt x="145073" y="967375"/>
                    </a:lnTo>
                    <a:lnTo>
                      <a:pt x="57987" y="9456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5773495" y="5461068"/>
                <a:ext cx="455181" cy="613161"/>
              </a:xfrm>
              <a:custGeom>
                <a:avLst/>
                <a:gdLst>
                  <a:gd name="connsiteX0" fmla="*/ 126562 w 455181"/>
                  <a:gd name="connsiteY0" fmla="*/ 68875 h 613161"/>
                  <a:gd name="connsiteX1" fmla="*/ 126562 w 455181"/>
                  <a:gd name="connsiteY1" fmla="*/ 68875 h 613161"/>
                  <a:gd name="connsiteX2" fmla="*/ 17705 w 455181"/>
                  <a:gd name="connsiteY2" fmla="*/ 243046 h 613161"/>
                  <a:gd name="connsiteX3" fmla="*/ 39476 w 455181"/>
                  <a:gd name="connsiteY3" fmla="*/ 526075 h 613161"/>
                  <a:gd name="connsiteX4" fmla="*/ 104791 w 455181"/>
                  <a:gd name="connsiteY4" fmla="*/ 569618 h 613161"/>
                  <a:gd name="connsiteX5" fmla="*/ 278962 w 455181"/>
                  <a:gd name="connsiteY5" fmla="*/ 613161 h 613161"/>
                  <a:gd name="connsiteX6" fmla="*/ 322505 w 455181"/>
                  <a:gd name="connsiteY6" fmla="*/ 221275 h 613161"/>
                  <a:gd name="connsiteX7" fmla="*/ 278962 w 455181"/>
                  <a:gd name="connsiteY7" fmla="*/ 155961 h 613161"/>
                  <a:gd name="connsiteX8" fmla="*/ 126562 w 455181"/>
                  <a:gd name="connsiteY8" fmla="*/ 68875 h 613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181" h="613161">
                    <a:moveTo>
                      <a:pt x="126562" y="68875"/>
                    </a:moveTo>
                    <a:lnTo>
                      <a:pt x="126562" y="68875"/>
                    </a:lnTo>
                    <a:cubicBezTo>
                      <a:pt x="90276" y="126932"/>
                      <a:pt x="30515" y="175792"/>
                      <a:pt x="17705" y="243046"/>
                    </a:cubicBezTo>
                    <a:cubicBezTo>
                      <a:pt x="0" y="335997"/>
                      <a:pt x="15095" y="434648"/>
                      <a:pt x="39476" y="526075"/>
                    </a:cubicBezTo>
                    <a:cubicBezTo>
                      <a:pt x="46218" y="551358"/>
                      <a:pt x="81387" y="557916"/>
                      <a:pt x="104791" y="569618"/>
                    </a:cubicBezTo>
                    <a:cubicBezTo>
                      <a:pt x="149420" y="591932"/>
                      <a:pt x="237562" y="604881"/>
                      <a:pt x="278962" y="613161"/>
                    </a:cubicBezTo>
                    <a:cubicBezTo>
                      <a:pt x="455181" y="554420"/>
                      <a:pt x="379752" y="602922"/>
                      <a:pt x="322505" y="221275"/>
                    </a:cubicBezTo>
                    <a:cubicBezTo>
                      <a:pt x="318624" y="195399"/>
                      <a:pt x="301151" y="169829"/>
                      <a:pt x="278962" y="155961"/>
                    </a:cubicBezTo>
                    <a:cubicBezTo>
                      <a:pt x="29425" y="0"/>
                      <a:pt x="151962" y="83389"/>
                      <a:pt x="126562" y="6887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086600" y="4736068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omic Sans MS" pitchFamily="66" charset="0"/>
                  </a:rPr>
                  <a:t>Node pair l</a:t>
                </a:r>
                <a:endParaRPr lang="en-US" b="1" dirty="0">
                  <a:latin typeface="Comic Sans MS" pitchFamily="66" charset="0"/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1981200" y="4495800"/>
            <a:ext cx="2895600" cy="1504271"/>
            <a:chOff x="1981200" y="4495800"/>
            <a:chExt cx="2895600" cy="1504271"/>
          </a:xfrm>
        </p:grpSpPr>
        <p:grpSp>
          <p:nvGrpSpPr>
            <p:cNvPr id="2" name="Group 19"/>
            <p:cNvGrpSpPr/>
            <p:nvPr/>
          </p:nvGrpSpPr>
          <p:grpSpPr>
            <a:xfrm>
              <a:off x="2438400" y="4495800"/>
              <a:ext cx="1600200" cy="1219200"/>
              <a:chOff x="914400" y="2667000"/>
              <a:chExt cx="1600200" cy="1219200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914400" y="3657600"/>
                <a:ext cx="304800" cy="2286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2" name="Multiply 21"/>
              <p:cNvSpPr/>
              <p:nvPr/>
            </p:nvSpPr>
            <p:spPr bwMode="auto">
              <a:xfrm>
                <a:off x="2057400" y="2667000"/>
                <a:ext cx="457200" cy="457200"/>
              </a:xfrm>
              <a:prstGeom prst="mathMultiply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 bwMode="auto">
              <a:xfrm flipV="1">
                <a:off x="1219200" y="2971800"/>
                <a:ext cx="948008" cy="757508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0" name="Freeform 29"/>
            <p:cNvSpPr/>
            <p:nvPr/>
          </p:nvSpPr>
          <p:spPr bwMode="auto">
            <a:xfrm>
              <a:off x="1981200" y="5105400"/>
              <a:ext cx="533400" cy="501623"/>
            </a:xfrm>
            <a:custGeom>
              <a:avLst/>
              <a:gdLst>
                <a:gd name="connsiteX0" fmla="*/ 828196 w 833004"/>
                <a:gd name="connsiteY0" fmla="*/ 654023 h 654023"/>
                <a:gd name="connsiteX1" fmla="*/ 828196 w 833004"/>
                <a:gd name="connsiteY1" fmla="*/ 654023 h 654023"/>
                <a:gd name="connsiteX2" fmla="*/ 632253 w 833004"/>
                <a:gd name="connsiteY2" fmla="*/ 632252 h 654023"/>
                <a:gd name="connsiteX3" fmla="*/ 305682 w 833004"/>
                <a:gd name="connsiteY3" fmla="*/ 610480 h 654023"/>
                <a:gd name="connsiteX4" fmla="*/ 175053 w 833004"/>
                <a:gd name="connsiteY4" fmla="*/ 501623 h 654023"/>
                <a:gd name="connsiteX5" fmla="*/ 44425 w 833004"/>
                <a:gd name="connsiteY5" fmla="*/ 458080 h 654023"/>
                <a:gd name="connsiteX6" fmla="*/ 882 w 833004"/>
                <a:gd name="connsiteY6" fmla="*/ 392766 h 654023"/>
                <a:gd name="connsiteX7" fmla="*/ 44425 w 833004"/>
                <a:gd name="connsiteY7" fmla="*/ 175052 h 654023"/>
                <a:gd name="connsiteX8" fmla="*/ 109739 w 833004"/>
                <a:gd name="connsiteY8" fmla="*/ 109737 h 654023"/>
                <a:gd name="connsiteX9" fmla="*/ 218596 w 833004"/>
                <a:gd name="connsiteY9" fmla="*/ 22652 h 654023"/>
                <a:gd name="connsiteX10" fmla="*/ 675796 w 833004"/>
                <a:gd name="connsiteY10" fmla="*/ 44423 h 654023"/>
                <a:gd name="connsiteX11" fmla="*/ 719339 w 833004"/>
                <a:gd name="connsiteY11" fmla="*/ 175052 h 654023"/>
                <a:gd name="connsiteX12" fmla="*/ 762882 w 833004"/>
                <a:gd name="connsiteY12" fmla="*/ 240366 h 654023"/>
                <a:gd name="connsiteX13" fmla="*/ 806425 w 833004"/>
                <a:gd name="connsiteY13" fmla="*/ 436309 h 654023"/>
                <a:gd name="connsiteX14" fmla="*/ 828196 w 833004"/>
                <a:gd name="connsiteY14" fmla="*/ 501623 h 654023"/>
                <a:gd name="connsiteX15" fmla="*/ 828196 w 833004"/>
                <a:gd name="connsiteY15" fmla="*/ 654023 h 65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3004" h="654023">
                  <a:moveTo>
                    <a:pt x="828196" y="654023"/>
                  </a:moveTo>
                  <a:lnTo>
                    <a:pt x="828196" y="654023"/>
                  </a:lnTo>
                  <a:cubicBezTo>
                    <a:pt x="762882" y="646766"/>
                    <a:pt x="697742" y="637709"/>
                    <a:pt x="632253" y="632252"/>
                  </a:cubicBezTo>
                  <a:cubicBezTo>
                    <a:pt x="523531" y="623192"/>
                    <a:pt x="413296" y="628416"/>
                    <a:pt x="305682" y="610480"/>
                  </a:cubicBezTo>
                  <a:cubicBezTo>
                    <a:pt x="250255" y="601242"/>
                    <a:pt x="217090" y="524977"/>
                    <a:pt x="175053" y="501623"/>
                  </a:cubicBezTo>
                  <a:cubicBezTo>
                    <a:pt x="134931" y="479333"/>
                    <a:pt x="44425" y="458080"/>
                    <a:pt x="44425" y="458080"/>
                  </a:cubicBezTo>
                  <a:cubicBezTo>
                    <a:pt x="29911" y="436309"/>
                    <a:pt x="3486" y="418802"/>
                    <a:pt x="882" y="392766"/>
                  </a:cubicBezTo>
                  <a:cubicBezTo>
                    <a:pt x="0" y="383943"/>
                    <a:pt x="18007" y="214678"/>
                    <a:pt x="44425" y="175052"/>
                  </a:cubicBezTo>
                  <a:cubicBezTo>
                    <a:pt x="61504" y="149434"/>
                    <a:pt x="90028" y="133390"/>
                    <a:pt x="109739" y="109737"/>
                  </a:cubicBezTo>
                  <a:cubicBezTo>
                    <a:pt x="185490" y="18836"/>
                    <a:pt x="111376" y="58392"/>
                    <a:pt x="218596" y="22652"/>
                  </a:cubicBezTo>
                  <a:cubicBezTo>
                    <a:pt x="370996" y="29909"/>
                    <a:pt x="529834" y="0"/>
                    <a:pt x="675796" y="44423"/>
                  </a:cubicBezTo>
                  <a:cubicBezTo>
                    <a:pt x="719706" y="57787"/>
                    <a:pt x="693879" y="136862"/>
                    <a:pt x="719339" y="175052"/>
                  </a:cubicBezTo>
                  <a:lnTo>
                    <a:pt x="762882" y="240366"/>
                  </a:lnTo>
                  <a:cubicBezTo>
                    <a:pt x="811892" y="387397"/>
                    <a:pt x="755336" y="206411"/>
                    <a:pt x="806425" y="436309"/>
                  </a:cubicBezTo>
                  <a:cubicBezTo>
                    <a:pt x="811403" y="458711"/>
                    <a:pt x="825662" y="478814"/>
                    <a:pt x="828196" y="501623"/>
                  </a:cubicBezTo>
                  <a:cubicBezTo>
                    <a:pt x="833004" y="544900"/>
                    <a:pt x="828196" y="628623"/>
                    <a:pt x="828196" y="654023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 rot="10566242">
              <a:off x="2591975" y="5582328"/>
              <a:ext cx="594920" cy="417743"/>
            </a:xfrm>
            <a:custGeom>
              <a:avLst/>
              <a:gdLst>
                <a:gd name="connsiteX0" fmla="*/ 828196 w 833004"/>
                <a:gd name="connsiteY0" fmla="*/ 654023 h 654023"/>
                <a:gd name="connsiteX1" fmla="*/ 828196 w 833004"/>
                <a:gd name="connsiteY1" fmla="*/ 654023 h 654023"/>
                <a:gd name="connsiteX2" fmla="*/ 632253 w 833004"/>
                <a:gd name="connsiteY2" fmla="*/ 632252 h 654023"/>
                <a:gd name="connsiteX3" fmla="*/ 305682 w 833004"/>
                <a:gd name="connsiteY3" fmla="*/ 610480 h 654023"/>
                <a:gd name="connsiteX4" fmla="*/ 175053 w 833004"/>
                <a:gd name="connsiteY4" fmla="*/ 501623 h 654023"/>
                <a:gd name="connsiteX5" fmla="*/ 44425 w 833004"/>
                <a:gd name="connsiteY5" fmla="*/ 458080 h 654023"/>
                <a:gd name="connsiteX6" fmla="*/ 882 w 833004"/>
                <a:gd name="connsiteY6" fmla="*/ 392766 h 654023"/>
                <a:gd name="connsiteX7" fmla="*/ 44425 w 833004"/>
                <a:gd name="connsiteY7" fmla="*/ 175052 h 654023"/>
                <a:gd name="connsiteX8" fmla="*/ 109739 w 833004"/>
                <a:gd name="connsiteY8" fmla="*/ 109737 h 654023"/>
                <a:gd name="connsiteX9" fmla="*/ 218596 w 833004"/>
                <a:gd name="connsiteY9" fmla="*/ 22652 h 654023"/>
                <a:gd name="connsiteX10" fmla="*/ 675796 w 833004"/>
                <a:gd name="connsiteY10" fmla="*/ 44423 h 654023"/>
                <a:gd name="connsiteX11" fmla="*/ 719339 w 833004"/>
                <a:gd name="connsiteY11" fmla="*/ 175052 h 654023"/>
                <a:gd name="connsiteX12" fmla="*/ 762882 w 833004"/>
                <a:gd name="connsiteY12" fmla="*/ 240366 h 654023"/>
                <a:gd name="connsiteX13" fmla="*/ 806425 w 833004"/>
                <a:gd name="connsiteY13" fmla="*/ 436309 h 654023"/>
                <a:gd name="connsiteX14" fmla="*/ 828196 w 833004"/>
                <a:gd name="connsiteY14" fmla="*/ 501623 h 654023"/>
                <a:gd name="connsiteX15" fmla="*/ 828196 w 833004"/>
                <a:gd name="connsiteY15" fmla="*/ 654023 h 65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3004" h="654023">
                  <a:moveTo>
                    <a:pt x="828196" y="654023"/>
                  </a:moveTo>
                  <a:lnTo>
                    <a:pt x="828196" y="654023"/>
                  </a:lnTo>
                  <a:cubicBezTo>
                    <a:pt x="762882" y="646766"/>
                    <a:pt x="697742" y="637709"/>
                    <a:pt x="632253" y="632252"/>
                  </a:cubicBezTo>
                  <a:cubicBezTo>
                    <a:pt x="523531" y="623192"/>
                    <a:pt x="413296" y="628416"/>
                    <a:pt x="305682" y="610480"/>
                  </a:cubicBezTo>
                  <a:cubicBezTo>
                    <a:pt x="250255" y="601242"/>
                    <a:pt x="217090" y="524977"/>
                    <a:pt x="175053" y="501623"/>
                  </a:cubicBezTo>
                  <a:cubicBezTo>
                    <a:pt x="134931" y="479333"/>
                    <a:pt x="44425" y="458080"/>
                    <a:pt x="44425" y="458080"/>
                  </a:cubicBezTo>
                  <a:cubicBezTo>
                    <a:pt x="29911" y="436309"/>
                    <a:pt x="3486" y="418802"/>
                    <a:pt x="882" y="392766"/>
                  </a:cubicBezTo>
                  <a:cubicBezTo>
                    <a:pt x="0" y="383943"/>
                    <a:pt x="18007" y="214678"/>
                    <a:pt x="44425" y="175052"/>
                  </a:cubicBezTo>
                  <a:cubicBezTo>
                    <a:pt x="61504" y="149434"/>
                    <a:pt x="90028" y="133390"/>
                    <a:pt x="109739" y="109737"/>
                  </a:cubicBezTo>
                  <a:cubicBezTo>
                    <a:pt x="185490" y="18836"/>
                    <a:pt x="111376" y="58392"/>
                    <a:pt x="218596" y="22652"/>
                  </a:cubicBezTo>
                  <a:cubicBezTo>
                    <a:pt x="370996" y="29909"/>
                    <a:pt x="529834" y="0"/>
                    <a:pt x="675796" y="44423"/>
                  </a:cubicBezTo>
                  <a:cubicBezTo>
                    <a:pt x="719706" y="57787"/>
                    <a:pt x="693879" y="136862"/>
                    <a:pt x="719339" y="175052"/>
                  </a:cubicBezTo>
                  <a:lnTo>
                    <a:pt x="762882" y="240366"/>
                  </a:lnTo>
                  <a:cubicBezTo>
                    <a:pt x="811892" y="387397"/>
                    <a:pt x="755336" y="206411"/>
                    <a:pt x="806425" y="436309"/>
                  </a:cubicBezTo>
                  <a:cubicBezTo>
                    <a:pt x="811403" y="458711"/>
                    <a:pt x="825662" y="478814"/>
                    <a:pt x="828196" y="501623"/>
                  </a:cubicBezTo>
                  <a:cubicBezTo>
                    <a:pt x="833004" y="544900"/>
                    <a:pt x="828196" y="628623"/>
                    <a:pt x="828196" y="654023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2621091" y="5105400"/>
              <a:ext cx="503109" cy="457887"/>
            </a:xfrm>
            <a:custGeom>
              <a:avLst/>
              <a:gdLst>
                <a:gd name="connsiteX0" fmla="*/ 0 w 503109"/>
                <a:gd name="connsiteY0" fmla="*/ 414344 h 457887"/>
                <a:gd name="connsiteX1" fmla="*/ 0 w 503109"/>
                <a:gd name="connsiteY1" fmla="*/ 414344 h 457887"/>
                <a:gd name="connsiteX2" fmla="*/ 65314 w 503109"/>
                <a:gd name="connsiteY2" fmla="*/ 240172 h 457887"/>
                <a:gd name="connsiteX3" fmla="*/ 152400 w 503109"/>
                <a:gd name="connsiteY3" fmla="*/ 44229 h 457887"/>
                <a:gd name="connsiteX4" fmla="*/ 217714 w 503109"/>
                <a:gd name="connsiteY4" fmla="*/ 687 h 457887"/>
                <a:gd name="connsiteX5" fmla="*/ 413657 w 503109"/>
                <a:gd name="connsiteY5" fmla="*/ 22458 h 457887"/>
                <a:gd name="connsiteX6" fmla="*/ 435429 w 503109"/>
                <a:gd name="connsiteY6" fmla="*/ 283715 h 457887"/>
                <a:gd name="connsiteX7" fmla="*/ 370114 w 503109"/>
                <a:gd name="connsiteY7" fmla="*/ 305487 h 457887"/>
                <a:gd name="connsiteX8" fmla="*/ 326571 w 503109"/>
                <a:gd name="connsiteY8" fmla="*/ 370801 h 457887"/>
                <a:gd name="connsiteX9" fmla="*/ 174171 w 503109"/>
                <a:gd name="connsiteY9" fmla="*/ 414344 h 457887"/>
                <a:gd name="connsiteX10" fmla="*/ 152400 w 503109"/>
                <a:gd name="connsiteY10" fmla="*/ 457887 h 45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3109" h="457887">
                  <a:moveTo>
                    <a:pt x="0" y="414344"/>
                  </a:moveTo>
                  <a:lnTo>
                    <a:pt x="0" y="414344"/>
                  </a:lnTo>
                  <a:cubicBezTo>
                    <a:pt x="21771" y="356287"/>
                    <a:pt x="44459" y="298565"/>
                    <a:pt x="65314" y="240172"/>
                  </a:cubicBezTo>
                  <a:cubicBezTo>
                    <a:pt x="89266" y="173106"/>
                    <a:pt x="99283" y="97346"/>
                    <a:pt x="152400" y="44229"/>
                  </a:cubicBezTo>
                  <a:cubicBezTo>
                    <a:pt x="170902" y="25727"/>
                    <a:pt x="195943" y="15201"/>
                    <a:pt x="217714" y="687"/>
                  </a:cubicBezTo>
                  <a:cubicBezTo>
                    <a:pt x="283028" y="7944"/>
                    <a:pt x="351897" y="0"/>
                    <a:pt x="413657" y="22458"/>
                  </a:cubicBezTo>
                  <a:cubicBezTo>
                    <a:pt x="503109" y="54986"/>
                    <a:pt x="436340" y="281437"/>
                    <a:pt x="435429" y="283715"/>
                  </a:cubicBezTo>
                  <a:cubicBezTo>
                    <a:pt x="426906" y="305023"/>
                    <a:pt x="391886" y="298230"/>
                    <a:pt x="370114" y="305487"/>
                  </a:cubicBezTo>
                  <a:cubicBezTo>
                    <a:pt x="355600" y="327258"/>
                    <a:pt x="347003" y="354455"/>
                    <a:pt x="326571" y="370801"/>
                  </a:cubicBezTo>
                  <a:cubicBezTo>
                    <a:pt x="304743" y="388264"/>
                    <a:pt x="189810" y="404961"/>
                    <a:pt x="174171" y="414344"/>
                  </a:cubicBezTo>
                  <a:cubicBezTo>
                    <a:pt x="160256" y="422693"/>
                    <a:pt x="159657" y="443373"/>
                    <a:pt x="152400" y="457887"/>
                  </a:cubicBezTo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00400" y="51932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mic Sans MS" pitchFamily="66" charset="0"/>
                </a:rPr>
                <a:t>Node pair k</a:t>
              </a:r>
              <a:endParaRPr lang="en-US" b="1" dirty="0">
                <a:latin typeface="Comic Sans MS" pitchFamily="66" charset="0"/>
              </a:endParaRPr>
            </a:p>
          </p:txBody>
        </p:sp>
      </p:grpSp>
      <p:grpSp>
        <p:nvGrpSpPr>
          <p:cNvPr id="8" name="Group 57"/>
          <p:cNvGrpSpPr/>
          <p:nvPr/>
        </p:nvGrpSpPr>
        <p:grpSpPr>
          <a:xfrm>
            <a:off x="381000" y="566738"/>
            <a:ext cx="4191000" cy="1033462"/>
            <a:chOff x="381000" y="566738"/>
            <a:chExt cx="4191000" cy="1033462"/>
          </a:xfrm>
        </p:grpSpPr>
        <p:sp>
          <p:nvSpPr>
            <p:cNvPr id="45" name="TextBox 44"/>
            <p:cNvSpPr txBox="1"/>
            <p:nvPr/>
          </p:nvSpPr>
          <p:spPr>
            <a:xfrm>
              <a:off x="381000" y="926068"/>
              <a:ext cx="419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Calculate</a:t>
              </a:r>
              <a:endParaRPr lang="en-US" dirty="0">
                <a:latin typeface="Comic Sans MS" pitchFamily="66" charset="0"/>
              </a:endParaRPr>
            </a:p>
          </p:txBody>
        </p:sp>
        <p:graphicFrame>
          <p:nvGraphicFramePr>
            <p:cNvPr id="751626" name="Object 10"/>
            <p:cNvGraphicFramePr>
              <a:graphicFrameLocks noChangeAspect="1"/>
            </p:cNvGraphicFramePr>
            <p:nvPr/>
          </p:nvGraphicFramePr>
          <p:xfrm>
            <a:off x="1514475" y="566738"/>
            <a:ext cx="2828925" cy="1033462"/>
          </p:xfrm>
          <a:graphic>
            <a:graphicData uri="http://schemas.openxmlformats.org/presentationml/2006/ole">
              <p:oleObj spid="_x0000_s1276931" name="Equation" r:id="rId4" imgW="1180800" imgH="431640" progId="Equation.DSMT4">
                <p:embed/>
              </p:oleObj>
            </a:graphicData>
          </a:graphic>
        </p:graphicFrame>
      </p:grpSp>
      <p:grpSp>
        <p:nvGrpSpPr>
          <p:cNvPr id="40" name="Group 57"/>
          <p:cNvGrpSpPr/>
          <p:nvPr/>
        </p:nvGrpSpPr>
        <p:grpSpPr>
          <a:xfrm>
            <a:off x="381000" y="1481138"/>
            <a:ext cx="4191000" cy="1033462"/>
            <a:chOff x="381000" y="566738"/>
            <a:chExt cx="4191000" cy="1033462"/>
          </a:xfrm>
        </p:grpSpPr>
        <p:sp>
          <p:nvSpPr>
            <p:cNvPr id="41" name="TextBox 40"/>
            <p:cNvSpPr txBox="1"/>
            <p:nvPr/>
          </p:nvSpPr>
          <p:spPr>
            <a:xfrm>
              <a:off x="381000" y="926068"/>
              <a:ext cx="419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Calculate</a:t>
              </a:r>
              <a:endParaRPr lang="en-US" dirty="0">
                <a:latin typeface="Comic Sans MS" pitchFamily="66" charset="0"/>
              </a:endParaRPr>
            </a:p>
          </p:txBody>
        </p:sp>
        <p:graphicFrame>
          <p:nvGraphicFramePr>
            <p:cNvPr id="43" name="Object 10"/>
            <p:cNvGraphicFramePr>
              <a:graphicFrameLocks noChangeAspect="1"/>
            </p:cNvGraphicFramePr>
            <p:nvPr/>
          </p:nvGraphicFramePr>
          <p:xfrm>
            <a:off x="1590675" y="566738"/>
            <a:ext cx="2676525" cy="1033462"/>
          </p:xfrm>
          <a:graphic>
            <a:graphicData uri="http://schemas.openxmlformats.org/presentationml/2006/ole">
              <p:oleObj spid="_x0000_s1276932" name="Equation" r:id="rId5" imgW="1117440" imgH="43164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Cooperative Power Minimization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Algorithm (COPMA)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460131" y="2667000"/>
            <a:ext cx="3197469" cy="2281892"/>
            <a:chOff x="460131" y="2667000"/>
            <a:chExt cx="3197469" cy="2281892"/>
          </a:xfrm>
        </p:grpSpPr>
        <p:sp>
          <p:nvSpPr>
            <p:cNvPr id="6" name="Oval 5"/>
            <p:cNvSpPr/>
            <p:nvPr/>
          </p:nvSpPr>
          <p:spPr bwMode="auto">
            <a:xfrm>
              <a:off x="914400" y="4106583"/>
              <a:ext cx="3048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" name="Multiply 6"/>
            <p:cNvSpPr/>
            <p:nvPr/>
          </p:nvSpPr>
          <p:spPr bwMode="auto">
            <a:xfrm>
              <a:off x="2743200" y="2667000"/>
              <a:ext cx="457200" cy="457200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1175658" y="2953571"/>
              <a:ext cx="1710008" cy="1248316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8" name="Freeform 27"/>
            <p:cNvSpPr/>
            <p:nvPr/>
          </p:nvSpPr>
          <p:spPr bwMode="auto">
            <a:xfrm rot="4422273">
              <a:off x="916951" y="3517593"/>
              <a:ext cx="762000" cy="525389"/>
            </a:xfrm>
            <a:custGeom>
              <a:avLst/>
              <a:gdLst>
                <a:gd name="connsiteX0" fmla="*/ 674915 w 762000"/>
                <a:gd name="connsiteY0" fmla="*/ 783771 h 783771"/>
                <a:gd name="connsiteX1" fmla="*/ 0 w 762000"/>
                <a:gd name="connsiteY1" fmla="*/ 261257 h 783771"/>
                <a:gd name="connsiteX2" fmla="*/ 152400 w 762000"/>
                <a:gd name="connsiteY2" fmla="*/ 43542 h 783771"/>
                <a:gd name="connsiteX3" fmla="*/ 283029 w 762000"/>
                <a:gd name="connsiteY3" fmla="*/ 0 h 783771"/>
                <a:gd name="connsiteX4" fmla="*/ 609600 w 762000"/>
                <a:gd name="connsiteY4" fmla="*/ 21771 h 783771"/>
                <a:gd name="connsiteX5" fmla="*/ 696686 w 762000"/>
                <a:gd name="connsiteY5" fmla="*/ 152400 h 783771"/>
                <a:gd name="connsiteX6" fmla="*/ 762000 w 762000"/>
                <a:gd name="connsiteY6" fmla="*/ 435428 h 783771"/>
                <a:gd name="connsiteX7" fmla="*/ 740229 w 762000"/>
                <a:gd name="connsiteY7" fmla="*/ 674914 h 783771"/>
                <a:gd name="connsiteX8" fmla="*/ 674915 w 762000"/>
                <a:gd name="connsiteY8" fmla="*/ 783771 h 7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0" h="783771">
                  <a:moveTo>
                    <a:pt x="674915" y="783771"/>
                  </a:moveTo>
                  <a:lnTo>
                    <a:pt x="0" y="261257"/>
                  </a:lnTo>
                  <a:cubicBezTo>
                    <a:pt x="56500" y="148257"/>
                    <a:pt x="50124" y="88997"/>
                    <a:pt x="152400" y="43542"/>
                  </a:cubicBezTo>
                  <a:cubicBezTo>
                    <a:pt x="194342" y="24901"/>
                    <a:pt x="283029" y="0"/>
                    <a:pt x="283029" y="0"/>
                  </a:cubicBezTo>
                  <a:lnTo>
                    <a:pt x="609600" y="21771"/>
                  </a:lnTo>
                  <a:cubicBezTo>
                    <a:pt x="658706" y="39863"/>
                    <a:pt x="696686" y="152400"/>
                    <a:pt x="696686" y="152400"/>
                  </a:cubicBezTo>
                  <a:cubicBezTo>
                    <a:pt x="756457" y="331710"/>
                    <a:pt x="733738" y="237591"/>
                    <a:pt x="762000" y="435428"/>
                  </a:cubicBezTo>
                  <a:lnTo>
                    <a:pt x="740229" y="674914"/>
                  </a:lnTo>
                  <a:lnTo>
                    <a:pt x="674915" y="783771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 rot="7200436">
              <a:off x="341826" y="4305197"/>
              <a:ext cx="762000" cy="525389"/>
            </a:xfrm>
            <a:custGeom>
              <a:avLst/>
              <a:gdLst>
                <a:gd name="connsiteX0" fmla="*/ 674915 w 762000"/>
                <a:gd name="connsiteY0" fmla="*/ 783771 h 783771"/>
                <a:gd name="connsiteX1" fmla="*/ 0 w 762000"/>
                <a:gd name="connsiteY1" fmla="*/ 261257 h 783771"/>
                <a:gd name="connsiteX2" fmla="*/ 152400 w 762000"/>
                <a:gd name="connsiteY2" fmla="*/ 43542 h 783771"/>
                <a:gd name="connsiteX3" fmla="*/ 283029 w 762000"/>
                <a:gd name="connsiteY3" fmla="*/ 0 h 783771"/>
                <a:gd name="connsiteX4" fmla="*/ 609600 w 762000"/>
                <a:gd name="connsiteY4" fmla="*/ 21771 h 783771"/>
                <a:gd name="connsiteX5" fmla="*/ 696686 w 762000"/>
                <a:gd name="connsiteY5" fmla="*/ 152400 h 783771"/>
                <a:gd name="connsiteX6" fmla="*/ 762000 w 762000"/>
                <a:gd name="connsiteY6" fmla="*/ 435428 h 783771"/>
                <a:gd name="connsiteX7" fmla="*/ 740229 w 762000"/>
                <a:gd name="connsiteY7" fmla="*/ 674914 h 783771"/>
                <a:gd name="connsiteX8" fmla="*/ 674915 w 762000"/>
                <a:gd name="connsiteY8" fmla="*/ 783771 h 7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0" h="783771">
                  <a:moveTo>
                    <a:pt x="674915" y="783771"/>
                  </a:moveTo>
                  <a:lnTo>
                    <a:pt x="0" y="261257"/>
                  </a:lnTo>
                  <a:cubicBezTo>
                    <a:pt x="56500" y="148257"/>
                    <a:pt x="50124" y="88997"/>
                    <a:pt x="152400" y="43542"/>
                  </a:cubicBezTo>
                  <a:cubicBezTo>
                    <a:pt x="194342" y="24901"/>
                    <a:pt x="283029" y="0"/>
                    <a:pt x="283029" y="0"/>
                  </a:cubicBezTo>
                  <a:lnTo>
                    <a:pt x="609600" y="21771"/>
                  </a:lnTo>
                  <a:cubicBezTo>
                    <a:pt x="658706" y="39863"/>
                    <a:pt x="696686" y="152400"/>
                    <a:pt x="696686" y="152400"/>
                  </a:cubicBezTo>
                  <a:cubicBezTo>
                    <a:pt x="756457" y="331710"/>
                    <a:pt x="733738" y="237591"/>
                    <a:pt x="762000" y="435428"/>
                  </a:cubicBezTo>
                  <a:lnTo>
                    <a:pt x="740229" y="674914"/>
                  </a:lnTo>
                  <a:lnTo>
                    <a:pt x="674915" y="783771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81200" y="359756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mic Sans MS" pitchFamily="66" charset="0"/>
                </a:rPr>
                <a:t>Node pair m</a:t>
              </a:r>
              <a:endParaRPr lang="en-US" b="1" dirty="0">
                <a:latin typeface="Comic Sans MS" pitchFamily="66" charset="0"/>
              </a:endParaRPr>
            </a:p>
          </p:txBody>
        </p:sp>
      </p:grpSp>
      <p:grpSp>
        <p:nvGrpSpPr>
          <p:cNvPr id="8" name="Group 45"/>
          <p:cNvGrpSpPr/>
          <p:nvPr/>
        </p:nvGrpSpPr>
        <p:grpSpPr>
          <a:xfrm>
            <a:off x="4953000" y="2052103"/>
            <a:ext cx="3079838" cy="1300697"/>
            <a:chOff x="4953000" y="2057400"/>
            <a:chExt cx="3079838" cy="1300697"/>
          </a:xfrm>
        </p:grpSpPr>
        <p:sp>
          <p:nvSpPr>
            <p:cNvPr id="35" name="Freeform 34"/>
            <p:cNvSpPr/>
            <p:nvPr/>
          </p:nvSpPr>
          <p:spPr bwMode="auto">
            <a:xfrm>
              <a:off x="6950672" y="2329543"/>
              <a:ext cx="1082166" cy="1028554"/>
            </a:xfrm>
            <a:custGeom>
              <a:avLst/>
              <a:gdLst>
                <a:gd name="connsiteX0" fmla="*/ 691099 w 1082166"/>
                <a:gd name="connsiteY0" fmla="*/ 413657 h 1028554"/>
                <a:gd name="connsiteX1" fmla="*/ 691099 w 1082166"/>
                <a:gd name="connsiteY1" fmla="*/ 413657 h 1028554"/>
                <a:gd name="connsiteX2" fmla="*/ 625785 w 1082166"/>
                <a:gd name="connsiteY2" fmla="*/ 217714 h 1028554"/>
                <a:gd name="connsiteX3" fmla="*/ 582242 w 1082166"/>
                <a:gd name="connsiteY3" fmla="*/ 43543 h 1028554"/>
                <a:gd name="connsiteX4" fmla="*/ 516928 w 1082166"/>
                <a:gd name="connsiteY4" fmla="*/ 0 h 1028554"/>
                <a:gd name="connsiteX5" fmla="*/ 386299 w 1082166"/>
                <a:gd name="connsiteY5" fmla="*/ 21771 h 1028554"/>
                <a:gd name="connsiteX6" fmla="*/ 320985 w 1082166"/>
                <a:gd name="connsiteY6" fmla="*/ 65314 h 1028554"/>
                <a:gd name="connsiteX7" fmla="*/ 212128 w 1082166"/>
                <a:gd name="connsiteY7" fmla="*/ 195943 h 1028554"/>
                <a:gd name="connsiteX8" fmla="*/ 233899 w 1082166"/>
                <a:gd name="connsiteY8" fmla="*/ 283028 h 1028554"/>
                <a:gd name="connsiteX9" fmla="*/ 429842 w 1082166"/>
                <a:gd name="connsiteY9" fmla="*/ 391886 h 1028554"/>
                <a:gd name="connsiteX10" fmla="*/ 538699 w 1082166"/>
                <a:gd name="connsiteY10" fmla="*/ 413657 h 1028554"/>
                <a:gd name="connsiteX11" fmla="*/ 37957 w 1082166"/>
                <a:gd name="connsiteY11" fmla="*/ 740228 h 1028554"/>
                <a:gd name="connsiteX12" fmla="*/ 125042 w 1082166"/>
                <a:gd name="connsiteY12" fmla="*/ 1023257 h 1028554"/>
                <a:gd name="connsiteX13" fmla="*/ 299214 w 1082166"/>
                <a:gd name="connsiteY13" fmla="*/ 1001486 h 1028554"/>
                <a:gd name="connsiteX14" fmla="*/ 364528 w 1082166"/>
                <a:gd name="connsiteY14" fmla="*/ 957943 h 1028554"/>
                <a:gd name="connsiteX15" fmla="*/ 451614 w 1082166"/>
                <a:gd name="connsiteY15" fmla="*/ 827314 h 1028554"/>
                <a:gd name="connsiteX16" fmla="*/ 473385 w 1082166"/>
                <a:gd name="connsiteY16" fmla="*/ 762000 h 1028554"/>
                <a:gd name="connsiteX17" fmla="*/ 538699 w 1082166"/>
                <a:gd name="connsiteY17" fmla="*/ 631371 h 1028554"/>
                <a:gd name="connsiteX18" fmla="*/ 538699 w 1082166"/>
                <a:gd name="connsiteY18" fmla="*/ 457200 h 1028554"/>
                <a:gd name="connsiteX19" fmla="*/ 538699 w 1082166"/>
                <a:gd name="connsiteY19" fmla="*/ 457200 h 1028554"/>
                <a:gd name="connsiteX20" fmla="*/ 582242 w 1082166"/>
                <a:gd name="connsiteY20" fmla="*/ 674914 h 1028554"/>
                <a:gd name="connsiteX21" fmla="*/ 625785 w 1082166"/>
                <a:gd name="connsiteY21" fmla="*/ 805543 h 1028554"/>
                <a:gd name="connsiteX22" fmla="*/ 756414 w 1082166"/>
                <a:gd name="connsiteY22" fmla="*/ 892628 h 1028554"/>
                <a:gd name="connsiteX23" fmla="*/ 1017671 w 1082166"/>
                <a:gd name="connsiteY23" fmla="*/ 870857 h 1028554"/>
                <a:gd name="connsiteX24" fmla="*/ 1061214 w 1082166"/>
                <a:gd name="connsiteY24" fmla="*/ 740228 h 1028554"/>
                <a:gd name="connsiteX25" fmla="*/ 1039442 w 1082166"/>
                <a:gd name="connsiteY25" fmla="*/ 370114 h 1028554"/>
                <a:gd name="connsiteX26" fmla="*/ 908814 w 1082166"/>
                <a:gd name="connsiteY26" fmla="*/ 326571 h 1028554"/>
                <a:gd name="connsiteX27" fmla="*/ 843499 w 1082166"/>
                <a:gd name="connsiteY27" fmla="*/ 283028 h 1028554"/>
                <a:gd name="connsiteX28" fmla="*/ 756414 w 1082166"/>
                <a:gd name="connsiteY28" fmla="*/ 304800 h 1028554"/>
                <a:gd name="connsiteX29" fmla="*/ 691099 w 1082166"/>
                <a:gd name="connsiteY29" fmla="*/ 413657 h 10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2166" h="1028554">
                  <a:moveTo>
                    <a:pt x="691099" y="413657"/>
                  </a:moveTo>
                  <a:lnTo>
                    <a:pt x="691099" y="413657"/>
                  </a:lnTo>
                  <a:cubicBezTo>
                    <a:pt x="669328" y="348343"/>
                    <a:pt x="644699" y="283912"/>
                    <a:pt x="625785" y="217714"/>
                  </a:cubicBezTo>
                  <a:cubicBezTo>
                    <a:pt x="623977" y="211385"/>
                    <a:pt x="600545" y="66421"/>
                    <a:pt x="582242" y="43543"/>
                  </a:cubicBezTo>
                  <a:cubicBezTo>
                    <a:pt x="565896" y="23111"/>
                    <a:pt x="538699" y="14514"/>
                    <a:pt x="516928" y="0"/>
                  </a:cubicBezTo>
                  <a:cubicBezTo>
                    <a:pt x="473385" y="7257"/>
                    <a:pt x="428177" y="7812"/>
                    <a:pt x="386299" y="21771"/>
                  </a:cubicBezTo>
                  <a:cubicBezTo>
                    <a:pt x="361476" y="30045"/>
                    <a:pt x="341086" y="48563"/>
                    <a:pt x="320985" y="65314"/>
                  </a:cubicBezTo>
                  <a:cubicBezTo>
                    <a:pt x="258122" y="117700"/>
                    <a:pt x="254942" y="131721"/>
                    <a:pt x="212128" y="195943"/>
                  </a:cubicBezTo>
                  <a:cubicBezTo>
                    <a:pt x="219385" y="224971"/>
                    <a:pt x="214195" y="260510"/>
                    <a:pt x="233899" y="283028"/>
                  </a:cubicBezTo>
                  <a:cubicBezTo>
                    <a:pt x="285876" y="342430"/>
                    <a:pt x="357746" y="371287"/>
                    <a:pt x="429842" y="391886"/>
                  </a:cubicBezTo>
                  <a:cubicBezTo>
                    <a:pt x="512200" y="415417"/>
                    <a:pt x="489860" y="413657"/>
                    <a:pt x="538699" y="413657"/>
                  </a:cubicBezTo>
                  <a:lnTo>
                    <a:pt x="37957" y="740228"/>
                  </a:lnTo>
                  <a:cubicBezTo>
                    <a:pt x="40754" y="770993"/>
                    <a:pt x="0" y="1011889"/>
                    <a:pt x="125042" y="1023257"/>
                  </a:cubicBezTo>
                  <a:cubicBezTo>
                    <a:pt x="183311" y="1028554"/>
                    <a:pt x="241157" y="1008743"/>
                    <a:pt x="299214" y="1001486"/>
                  </a:cubicBezTo>
                  <a:cubicBezTo>
                    <a:pt x="320985" y="986972"/>
                    <a:pt x="347298" y="977635"/>
                    <a:pt x="364528" y="957943"/>
                  </a:cubicBezTo>
                  <a:cubicBezTo>
                    <a:pt x="398989" y="918559"/>
                    <a:pt x="451614" y="827314"/>
                    <a:pt x="451614" y="827314"/>
                  </a:cubicBezTo>
                  <a:cubicBezTo>
                    <a:pt x="458871" y="805543"/>
                    <a:pt x="463122" y="782526"/>
                    <a:pt x="473385" y="762000"/>
                  </a:cubicBezTo>
                  <a:cubicBezTo>
                    <a:pt x="502334" y="704101"/>
                    <a:pt x="532618" y="698258"/>
                    <a:pt x="538699" y="631371"/>
                  </a:cubicBezTo>
                  <a:cubicBezTo>
                    <a:pt x="543955" y="573552"/>
                    <a:pt x="538699" y="515257"/>
                    <a:pt x="538699" y="457200"/>
                  </a:cubicBezTo>
                  <a:lnTo>
                    <a:pt x="538699" y="457200"/>
                  </a:lnTo>
                  <a:cubicBezTo>
                    <a:pt x="553213" y="529771"/>
                    <a:pt x="564292" y="603115"/>
                    <a:pt x="582242" y="674914"/>
                  </a:cubicBezTo>
                  <a:cubicBezTo>
                    <a:pt x="593374" y="719442"/>
                    <a:pt x="587595" y="780083"/>
                    <a:pt x="625785" y="805543"/>
                  </a:cubicBezTo>
                  <a:lnTo>
                    <a:pt x="756414" y="892628"/>
                  </a:lnTo>
                  <a:cubicBezTo>
                    <a:pt x="843500" y="885371"/>
                    <a:pt x="939509" y="909938"/>
                    <a:pt x="1017671" y="870857"/>
                  </a:cubicBezTo>
                  <a:cubicBezTo>
                    <a:pt x="1058724" y="850331"/>
                    <a:pt x="1061214" y="740228"/>
                    <a:pt x="1061214" y="740228"/>
                  </a:cubicBezTo>
                  <a:cubicBezTo>
                    <a:pt x="1053957" y="616857"/>
                    <a:pt x="1082166" y="486079"/>
                    <a:pt x="1039442" y="370114"/>
                  </a:cubicBezTo>
                  <a:cubicBezTo>
                    <a:pt x="1023575" y="327046"/>
                    <a:pt x="947004" y="352031"/>
                    <a:pt x="908814" y="326571"/>
                  </a:cubicBezTo>
                  <a:lnTo>
                    <a:pt x="843499" y="283028"/>
                  </a:lnTo>
                  <a:cubicBezTo>
                    <a:pt x="814471" y="290285"/>
                    <a:pt x="779779" y="286108"/>
                    <a:pt x="756414" y="304800"/>
                  </a:cubicBezTo>
                  <a:cubicBezTo>
                    <a:pt x="727757" y="327726"/>
                    <a:pt x="701985" y="395514"/>
                    <a:pt x="691099" y="413657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467600" y="2667000"/>
              <a:ext cx="3048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" name="Multiply 13"/>
            <p:cNvSpPr/>
            <p:nvPr/>
          </p:nvSpPr>
          <p:spPr bwMode="auto">
            <a:xfrm>
              <a:off x="4953000" y="2057400"/>
              <a:ext cx="457200" cy="457200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" name="Straight Arrow Connector 14"/>
            <p:cNvCxnSpPr>
              <a:stCxn id="13" idx="2"/>
              <a:endCxn id="14" idx="2"/>
            </p:cNvCxnSpPr>
            <p:nvPr/>
          </p:nvCxnSpPr>
          <p:spPr bwMode="auto">
            <a:xfrm rot="10800000">
              <a:off x="5300392" y="2404792"/>
              <a:ext cx="2167208" cy="376508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5029200" y="25908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mic Sans MS" pitchFamily="66" charset="0"/>
                </a:rPr>
                <a:t>Node pair n</a:t>
              </a:r>
              <a:endParaRPr lang="en-US" b="1" dirty="0">
                <a:latin typeface="Comic Sans MS" pitchFamily="66" charset="0"/>
              </a:endParaRPr>
            </a:p>
          </p:txBody>
        </p:sp>
      </p:grpSp>
      <p:grpSp>
        <p:nvGrpSpPr>
          <p:cNvPr id="10" name="Group 48"/>
          <p:cNvGrpSpPr/>
          <p:nvPr/>
        </p:nvGrpSpPr>
        <p:grpSpPr>
          <a:xfrm>
            <a:off x="5206900" y="3886200"/>
            <a:ext cx="3556100" cy="2188029"/>
            <a:chOff x="5206900" y="3886200"/>
            <a:chExt cx="3556100" cy="2188029"/>
          </a:xfrm>
        </p:grpSpPr>
        <p:sp>
          <p:nvSpPr>
            <p:cNvPr id="17" name="Oval 16"/>
            <p:cNvSpPr/>
            <p:nvPr/>
          </p:nvSpPr>
          <p:spPr bwMode="auto">
            <a:xfrm>
              <a:off x="5791200" y="5334000"/>
              <a:ext cx="3048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11" name="Group 47"/>
            <p:cNvGrpSpPr/>
            <p:nvPr/>
          </p:nvGrpSpPr>
          <p:grpSpPr>
            <a:xfrm>
              <a:off x="5206900" y="3886200"/>
              <a:ext cx="3556100" cy="2188029"/>
              <a:chOff x="5206900" y="3886200"/>
              <a:chExt cx="3556100" cy="2188029"/>
            </a:xfrm>
          </p:grpSpPr>
          <p:sp>
            <p:nvSpPr>
              <p:cNvPr id="18" name="Multiply 17"/>
              <p:cNvSpPr/>
              <p:nvPr/>
            </p:nvSpPr>
            <p:spPr bwMode="auto">
              <a:xfrm>
                <a:off x="8077200" y="3886200"/>
                <a:ext cx="457200" cy="457200"/>
              </a:xfrm>
              <a:prstGeom prst="mathMultiply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19" name="Straight Arrow Connector 18"/>
              <p:cNvCxnSpPr>
                <a:endCxn id="18" idx="3"/>
              </p:cNvCxnSpPr>
              <p:nvPr/>
            </p:nvCxnSpPr>
            <p:spPr bwMode="auto">
              <a:xfrm flipV="1">
                <a:off x="6096000" y="4233592"/>
                <a:ext cx="2091008" cy="1172116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  <p:sp>
            <p:nvSpPr>
              <p:cNvPr id="36" name="Freeform 35"/>
              <p:cNvSpPr/>
              <p:nvPr/>
            </p:nvSpPr>
            <p:spPr bwMode="auto">
              <a:xfrm>
                <a:off x="5206900" y="4593771"/>
                <a:ext cx="671386" cy="849086"/>
              </a:xfrm>
              <a:custGeom>
                <a:avLst/>
                <a:gdLst>
                  <a:gd name="connsiteX0" fmla="*/ 671386 w 671386"/>
                  <a:gd name="connsiteY0" fmla="*/ 849086 h 849086"/>
                  <a:gd name="connsiteX1" fmla="*/ 671386 w 671386"/>
                  <a:gd name="connsiteY1" fmla="*/ 849086 h 849086"/>
                  <a:gd name="connsiteX2" fmla="*/ 366586 w 671386"/>
                  <a:gd name="connsiteY2" fmla="*/ 740229 h 849086"/>
                  <a:gd name="connsiteX3" fmla="*/ 235957 w 671386"/>
                  <a:gd name="connsiteY3" fmla="*/ 653143 h 849086"/>
                  <a:gd name="connsiteX4" fmla="*/ 170643 w 671386"/>
                  <a:gd name="connsiteY4" fmla="*/ 609600 h 849086"/>
                  <a:gd name="connsiteX5" fmla="*/ 105329 w 671386"/>
                  <a:gd name="connsiteY5" fmla="*/ 587829 h 849086"/>
                  <a:gd name="connsiteX6" fmla="*/ 40014 w 671386"/>
                  <a:gd name="connsiteY6" fmla="*/ 391886 h 849086"/>
                  <a:gd name="connsiteX7" fmla="*/ 18243 w 671386"/>
                  <a:gd name="connsiteY7" fmla="*/ 326572 h 849086"/>
                  <a:gd name="connsiteX8" fmla="*/ 40014 w 671386"/>
                  <a:gd name="connsiteY8" fmla="*/ 43543 h 849086"/>
                  <a:gd name="connsiteX9" fmla="*/ 170643 w 671386"/>
                  <a:gd name="connsiteY9" fmla="*/ 0 h 849086"/>
                  <a:gd name="connsiteX10" fmla="*/ 301271 w 671386"/>
                  <a:gd name="connsiteY10" fmla="*/ 65315 h 849086"/>
                  <a:gd name="connsiteX11" fmla="*/ 388357 w 671386"/>
                  <a:gd name="connsiteY11" fmla="*/ 195943 h 849086"/>
                  <a:gd name="connsiteX12" fmla="*/ 475443 w 671386"/>
                  <a:gd name="connsiteY12" fmla="*/ 391886 h 849086"/>
                  <a:gd name="connsiteX13" fmla="*/ 497214 w 671386"/>
                  <a:gd name="connsiteY13" fmla="*/ 457200 h 849086"/>
                  <a:gd name="connsiteX14" fmla="*/ 540757 w 671386"/>
                  <a:gd name="connsiteY14" fmla="*/ 544286 h 849086"/>
                  <a:gd name="connsiteX15" fmla="*/ 562529 w 671386"/>
                  <a:gd name="connsiteY15" fmla="*/ 653143 h 849086"/>
                  <a:gd name="connsiteX16" fmla="*/ 606071 w 671386"/>
                  <a:gd name="connsiteY16" fmla="*/ 783772 h 849086"/>
                  <a:gd name="connsiteX17" fmla="*/ 671386 w 671386"/>
                  <a:gd name="connsiteY17" fmla="*/ 849086 h 84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1386" h="849086">
                    <a:moveTo>
                      <a:pt x="671386" y="849086"/>
                    </a:moveTo>
                    <a:lnTo>
                      <a:pt x="671386" y="849086"/>
                    </a:lnTo>
                    <a:cubicBezTo>
                      <a:pt x="543083" y="810595"/>
                      <a:pt x="469824" y="802172"/>
                      <a:pt x="366586" y="740229"/>
                    </a:cubicBezTo>
                    <a:cubicBezTo>
                      <a:pt x="321712" y="713304"/>
                      <a:pt x="279500" y="682172"/>
                      <a:pt x="235957" y="653143"/>
                    </a:cubicBezTo>
                    <a:cubicBezTo>
                      <a:pt x="214186" y="638629"/>
                      <a:pt x="195466" y="617874"/>
                      <a:pt x="170643" y="609600"/>
                    </a:cubicBezTo>
                    <a:lnTo>
                      <a:pt x="105329" y="587829"/>
                    </a:lnTo>
                    <a:lnTo>
                      <a:pt x="40014" y="391886"/>
                    </a:lnTo>
                    <a:lnTo>
                      <a:pt x="18243" y="326572"/>
                    </a:lnTo>
                    <a:cubicBezTo>
                      <a:pt x="25500" y="232229"/>
                      <a:pt x="0" y="129288"/>
                      <a:pt x="40014" y="43543"/>
                    </a:cubicBezTo>
                    <a:cubicBezTo>
                      <a:pt x="59424" y="1951"/>
                      <a:pt x="170643" y="0"/>
                      <a:pt x="170643" y="0"/>
                    </a:cubicBezTo>
                    <a:cubicBezTo>
                      <a:pt x="217232" y="15530"/>
                      <a:pt x="266514" y="25593"/>
                      <a:pt x="301271" y="65315"/>
                    </a:cubicBezTo>
                    <a:cubicBezTo>
                      <a:pt x="335732" y="104699"/>
                      <a:pt x="371808" y="146297"/>
                      <a:pt x="388357" y="195943"/>
                    </a:cubicBezTo>
                    <a:cubicBezTo>
                      <a:pt x="440174" y="351395"/>
                      <a:pt x="406440" y="288382"/>
                      <a:pt x="475443" y="391886"/>
                    </a:cubicBezTo>
                    <a:cubicBezTo>
                      <a:pt x="482700" y="413657"/>
                      <a:pt x="488174" y="436107"/>
                      <a:pt x="497214" y="457200"/>
                    </a:cubicBezTo>
                    <a:cubicBezTo>
                      <a:pt x="509999" y="487031"/>
                      <a:pt x="530494" y="513496"/>
                      <a:pt x="540757" y="544286"/>
                    </a:cubicBezTo>
                    <a:cubicBezTo>
                      <a:pt x="552459" y="579391"/>
                      <a:pt x="552793" y="617443"/>
                      <a:pt x="562529" y="653143"/>
                    </a:cubicBezTo>
                    <a:cubicBezTo>
                      <a:pt x="574606" y="697424"/>
                      <a:pt x="591557" y="740229"/>
                      <a:pt x="606071" y="783772"/>
                    </a:cubicBezTo>
                    <a:lnTo>
                      <a:pt x="671386" y="849086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 rot="5892311">
                <a:off x="5999903" y="4692849"/>
                <a:ext cx="838200" cy="685799"/>
              </a:xfrm>
              <a:custGeom>
                <a:avLst/>
                <a:gdLst>
                  <a:gd name="connsiteX0" fmla="*/ 57987 w 1081244"/>
                  <a:gd name="connsiteY0" fmla="*/ 945604 h 1146854"/>
                  <a:gd name="connsiteX1" fmla="*/ 57987 w 1081244"/>
                  <a:gd name="connsiteY1" fmla="*/ 945604 h 1146854"/>
                  <a:gd name="connsiteX2" fmla="*/ 36215 w 1081244"/>
                  <a:gd name="connsiteY2" fmla="*/ 466632 h 1146854"/>
                  <a:gd name="connsiteX3" fmla="*/ 57987 w 1081244"/>
                  <a:gd name="connsiteY3" fmla="*/ 379546 h 1146854"/>
                  <a:gd name="connsiteX4" fmla="*/ 123301 w 1081244"/>
                  <a:gd name="connsiteY4" fmla="*/ 336004 h 1146854"/>
                  <a:gd name="connsiteX5" fmla="*/ 166844 w 1081244"/>
                  <a:gd name="connsiteY5" fmla="*/ 270689 h 1146854"/>
                  <a:gd name="connsiteX6" fmla="*/ 232158 w 1081244"/>
                  <a:gd name="connsiteY6" fmla="*/ 227146 h 1146854"/>
                  <a:gd name="connsiteX7" fmla="*/ 297473 w 1081244"/>
                  <a:gd name="connsiteY7" fmla="*/ 161832 h 1146854"/>
                  <a:gd name="connsiteX8" fmla="*/ 319244 w 1081244"/>
                  <a:gd name="connsiteY8" fmla="*/ 96518 h 1146854"/>
                  <a:gd name="connsiteX9" fmla="*/ 384558 w 1081244"/>
                  <a:gd name="connsiteY9" fmla="*/ 74746 h 1146854"/>
                  <a:gd name="connsiteX10" fmla="*/ 558730 w 1081244"/>
                  <a:gd name="connsiteY10" fmla="*/ 9432 h 1146854"/>
                  <a:gd name="connsiteX11" fmla="*/ 907073 w 1081244"/>
                  <a:gd name="connsiteY11" fmla="*/ 31204 h 1146854"/>
                  <a:gd name="connsiteX12" fmla="*/ 972387 w 1081244"/>
                  <a:gd name="connsiteY12" fmla="*/ 52975 h 1146854"/>
                  <a:gd name="connsiteX13" fmla="*/ 994158 w 1081244"/>
                  <a:gd name="connsiteY13" fmla="*/ 118289 h 1146854"/>
                  <a:gd name="connsiteX14" fmla="*/ 1059473 w 1081244"/>
                  <a:gd name="connsiteY14" fmla="*/ 336004 h 1146854"/>
                  <a:gd name="connsiteX15" fmla="*/ 1081244 w 1081244"/>
                  <a:gd name="connsiteY15" fmla="*/ 401318 h 1146854"/>
                  <a:gd name="connsiteX16" fmla="*/ 1059473 w 1081244"/>
                  <a:gd name="connsiteY16" fmla="*/ 989146 h 1146854"/>
                  <a:gd name="connsiteX17" fmla="*/ 1037701 w 1081244"/>
                  <a:gd name="connsiteY17" fmla="*/ 1054461 h 1146854"/>
                  <a:gd name="connsiteX18" fmla="*/ 907073 w 1081244"/>
                  <a:gd name="connsiteY18" fmla="*/ 1119775 h 1146854"/>
                  <a:gd name="connsiteX19" fmla="*/ 776444 w 1081244"/>
                  <a:gd name="connsiteY19" fmla="*/ 1141546 h 1146854"/>
                  <a:gd name="connsiteX20" fmla="*/ 362787 w 1081244"/>
                  <a:gd name="connsiteY20" fmla="*/ 1119775 h 1146854"/>
                  <a:gd name="connsiteX21" fmla="*/ 232158 w 1081244"/>
                  <a:gd name="connsiteY21" fmla="*/ 1032689 h 1146854"/>
                  <a:gd name="connsiteX22" fmla="*/ 145073 w 1081244"/>
                  <a:gd name="connsiteY22" fmla="*/ 967375 h 1146854"/>
                  <a:gd name="connsiteX23" fmla="*/ 145073 w 1081244"/>
                  <a:gd name="connsiteY23" fmla="*/ 967375 h 1146854"/>
                  <a:gd name="connsiteX24" fmla="*/ 145073 w 1081244"/>
                  <a:gd name="connsiteY24" fmla="*/ 967375 h 1146854"/>
                  <a:gd name="connsiteX25" fmla="*/ 57987 w 1081244"/>
                  <a:gd name="connsiteY25" fmla="*/ 945604 h 1146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81244" h="1146854">
                    <a:moveTo>
                      <a:pt x="57987" y="945604"/>
                    </a:moveTo>
                    <a:lnTo>
                      <a:pt x="57987" y="945604"/>
                    </a:lnTo>
                    <a:cubicBezTo>
                      <a:pt x="503" y="686926"/>
                      <a:pt x="0" y="774463"/>
                      <a:pt x="36215" y="466632"/>
                    </a:cubicBezTo>
                    <a:cubicBezTo>
                      <a:pt x="39711" y="436915"/>
                      <a:pt x="41389" y="404443"/>
                      <a:pt x="57987" y="379546"/>
                    </a:cubicBezTo>
                    <a:cubicBezTo>
                      <a:pt x="72501" y="357775"/>
                      <a:pt x="101530" y="350518"/>
                      <a:pt x="123301" y="336004"/>
                    </a:cubicBezTo>
                    <a:cubicBezTo>
                      <a:pt x="137815" y="314232"/>
                      <a:pt x="148342" y="289191"/>
                      <a:pt x="166844" y="270689"/>
                    </a:cubicBezTo>
                    <a:cubicBezTo>
                      <a:pt x="185346" y="252187"/>
                      <a:pt x="212057" y="243897"/>
                      <a:pt x="232158" y="227146"/>
                    </a:cubicBezTo>
                    <a:cubicBezTo>
                      <a:pt x="255811" y="207435"/>
                      <a:pt x="275701" y="183603"/>
                      <a:pt x="297473" y="161832"/>
                    </a:cubicBezTo>
                    <a:cubicBezTo>
                      <a:pt x="304730" y="140061"/>
                      <a:pt x="303017" y="112745"/>
                      <a:pt x="319244" y="96518"/>
                    </a:cubicBezTo>
                    <a:cubicBezTo>
                      <a:pt x="335471" y="80290"/>
                      <a:pt x="364032" y="85009"/>
                      <a:pt x="384558" y="74746"/>
                    </a:cubicBezTo>
                    <a:cubicBezTo>
                      <a:pt x="534051" y="0"/>
                      <a:pt x="348713" y="51436"/>
                      <a:pt x="558730" y="9432"/>
                    </a:cubicBezTo>
                    <a:cubicBezTo>
                      <a:pt x="674844" y="16689"/>
                      <a:pt x="791371" y="19025"/>
                      <a:pt x="907073" y="31204"/>
                    </a:cubicBezTo>
                    <a:cubicBezTo>
                      <a:pt x="929896" y="33606"/>
                      <a:pt x="956160" y="36748"/>
                      <a:pt x="972387" y="52975"/>
                    </a:cubicBezTo>
                    <a:cubicBezTo>
                      <a:pt x="988614" y="69202"/>
                      <a:pt x="987853" y="96223"/>
                      <a:pt x="994158" y="118289"/>
                    </a:cubicBezTo>
                    <a:cubicBezTo>
                      <a:pt x="1059964" y="348609"/>
                      <a:pt x="955999" y="25580"/>
                      <a:pt x="1059473" y="336004"/>
                    </a:cubicBezTo>
                    <a:lnTo>
                      <a:pt x="1081244" y="401318"/>
                    </a:lnTo>
                    <a:cubicBezTo>
                      <a:pt x="1073987" y="597261"/>
                      <a:pt x="1072516" y="793503"/>
                      <a:pt x="1059473" y="989146"/>
                    </a:cubicBezTo>
                    <a:cubicBezTo>
                      <a:pt x="1057946" y="1012045"/>
                      <a:pt x="1052037" y="1036541"/>
                      <a:pt x="1037701" y="1054461"/>
                    </a:cubicBezTo>
                    <a:cubicBezTo>
                      <a:pt x="1012310" y="1086200"/>
                      <a:pt x="945449" y="1111247"/>
                      <a:pt x="907073" y="1119775"/>
                    </a:cubicBezTo>
                    <a:cubicBezTo>
                      <a:pt x="863981" y="1129351"/>
                      <a:pt x="819987" y="1134289"/>
                      <a:pt x="776444" y="1141546"/>
                    </a:cubicBezTo>
                    <a:cubicBezTo>
                      <a:pt x="638558" y="1134289"/>
                      <a:pt x="498182" y="1146854"/>
                      <a:pt x="362787" y="1119775"/>
                    </a:cubicBezTo>
                    <a:cubicBezTo>
                      <a:pt x="311471" y="1109512"/>
                      <a:pt x="275701" y="1061718"/>
                      <a:pt x="232158" y="1032689"/>
                    </a:cubicBezTo>
                    <a:cubicBezTo>
                      <a:pt x="158305" y="983454"/>
                      <a:pt x="185346" y="1007648"/>
                      <a:pt x="145073" y="967375"/>
                    </a:cubicBezTo>
                    <a:lnTo>
                      <a:pt x="145073" y="967375"/>
                    </a:lnTo>
                    <a:lnTo>
                      <a:pt x="145073" y="967375"/>
                    </a:lnTo>
                    <a:lnTo>
                      <a:pt x="57987" y="9456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5773495" y="5461068"/>
                <a:ext cx="455181" cy="613161"/>
              </a:xfrm>
              <a:custGeom>
                <a:avLst/>
                <a:gdLst>
                  <a:gd name="connsiteX0" fmla="*/ 126562 w 455181"/>
                  <a:gd name="connsiteY0" fmla="*/ 68875 h 613161"/>
                  <a:gd name="connsiteX1" fmla="*/ 126562 w 455181"/>
                  <a:gd name="connsiteY1" fmla="*/ 68875 h 613161"/>
                  <a:gd name="connsiteX2" fmla="*/ 17705 w 455181"/>
                  <a:gd name="connsiteY2" fmla="*/ 243046 h 613161"/>
                  <a:gd name="connsiteX3" fmla="*/ 39476 w 455181"/>
                  <a:gd name="connsiteY3" fmla="*/ 526075 h 613161"/>
                  <a:gd name="connsiteX4" fmla="*/ 104791 w 455181"/>
                  <a:gd name="connsiteY4" fmla="*/ 569618 h 613161"/>
                  <a:gd name="connsiteX5" fmla="*/ 278962 w 455181"/>
                  <a:gd name="connsiteY5" fmla="*/ 613161 h 613161"/>
                  <a:gd name="connsiteX6" fmla="*/ 322505 w 455181"/>
                  <a:gd name="connsiteY6" fmla="*/ 221275 h 613161"/>
                  <a:gd name="connsiteX7" fmla="*/ 278962 w 455181"/>
                  <a:gd name="connsiteY7" fmla="*/ 155961 h 613161"/>
                  <a:gd name="connsiteX8" fmla="*/ 126562 w 455181"/>
                  <a:gd name="connsiteY8" fmla="*/ 68875 h 613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181" h="613161">
                    <a:moveTo>
                      <a:pt x="126562" y="68875"/>
                    </a:moveTo>
                    <a:lnTo>
                      <a:pt x="126562" y="68875"/>
                    </a:lnTo>
                    <a:cubicBezTo>
                      <a:pt x="90276" y="126932"/>
                      <a:pt x="30515" y="175792"/>
                      <a:pt x="17705" y="243046"/>
                    </a:cubicBezTo>
                    <a:cubicBezTo>
                      <a:pt x="0" y="335997"/>
                      <a:pt x="15095" y="434648"/>
                      <a:pt x="39476" y="526075"/>
                    </a:cubicBezTo>
                    <a:cubicBezTo>
                      <a:pt x="46218" y="551358"/>
                      <a:pt x="81387" y="557916"/>
                      <a:pt x="104791" y="569618"/>
                    </a:cubicBezTo>
                    <a:cubicBezTo>
                      <a:pt x="149420" y="591932"/>
                      <a:pt x="237562" y="604881"/>
                      <a:pt x="278962" y="613161"/>
                    </a:cubicBezTo>
                    <a:cubicBezTo>
                      <a:pt x="455181" y="554420"/>
                      <a:pt x="379752" y="602922"/>
                      <a:pt x="322505" y="221275"/>
                    </a:cubicBezTo>
                    <a:cubicBezTo>
                      <a:pt x="318624" y="195399"/>
                      <a:pt x="301151" y="169829"/>
                      <a:pt x="278962" y="155961"/>
                    </a:cubicBezTo>
                    <a:cubicBezTo>
                      <a:pt x="29425" y="0"/>
                      <a:pt x="151962" y="83389"/>
                      <a:pt x="126562" y="6887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086600" y="4736068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omic Sans MS" pitchFamily="66" charset="0"/>
                  </a:rPr>
                  <a:t>Node pair l</a:t>
                </a:r>
                <a:endParaRPr lang="en-US" b="1" dirty="0">
                  <a:latin typeface="Comic Sans MS" pitchFamily="66" charset="0"/>
                </a:endParaRPr>
              </a:p>
            </p:txBody>
          </p:sp>
        </p:grpSp>
      </p:grpSp>
      <p:grpSp>
        <p:nvGrpSpPr>
          <p:cNvPr id="12" name="Group 46"/>
          <p:cNvGrpSpPr/>
          <p:nvPr/>
        </p:nvGrpSpPr>
        <p:grpSpPr>
          <a:xfrm>
            <a:off x="1981200" y="4495800"/>
            <a:ext cx="2895600" cy="1504271"/>
            <a:chOff x="1981200" y="4495800"/>
            <a:chExt cx="2895600" cy="1504271"/>
          </a:xfrm>
        </p:grpSpPr>
        <p:grpSp>
          <p:nvGrpSpPr>
            <p:cNvPr id="16" name="Group 19"/>
            <p:cNvGrpSpPr/>
            <p:nvPr/>
          </p:nvGrpSpPr>
          <p:grpSpPr>
            <a:xfrm>
              <a:off x="2438400" y="4495800"/>
              <a:ext cx="1600200" cy="1219200"/>
              <a:chOff x="914400" y="2667000"/>
              <a:chExt cx="1600200" cy="1219200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914400" y="3657600"/>
                <a:ext cx="304800" cy="2286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2" name="Multiply 21"/>
              <p:cNvSpPr/>
              <p:nvPr/>
            </p:nvSpPr>
            <p:spPr bwMode="auto">
              <a:xfrm>
                <a:off x="2057400" y="2667000"/>
                <a:ext cx="457200" cy="457200"/>
              </a:xfrm>
              <a:prstGeom prst="mathMultiply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 bwMode="auto">
              <a:xfrm flipV="1">
                <a:off x="1219200" y="2971800"/>
                <a:ext cx="948008" cy="757508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0" name="Freeform 29"/>
            <p:cNvSpPr/>
            <p:nvPr/>
          </p:nvSpPr>
          <p:spPr bwMode="auto">
            <a:xfrm>
              <a:off x="1981200" y="5105400"/>
              <a:ext cx="533400" cy="501623"/>
            </a:xfrm>
            <a:custGeom>
              <a:avLst/>
              <a:gdLst>
                <a:gd name="connsiteX0" fmla="*/ 828196 w 833004"/>
                <a:gd name="connsiteY0" fmla="*/ 654023 h 654023"/>
                <a:gd name="connsiteX1" fmla="*/ 828196 w 833004"/>
                <a:gd name="connsiteY1" fmla="*/ 654023 h 654023"/>
                <a:gd name="connsiteX2" fmla="*/ 632253 w 833004"/>
                <a:gd name="connsiteY2" fmla="*/ 632252 h 654023"/>
                <a:gd name="connsiteX3" fmla="*/ 305682 w 833004"/>
                <a:gd name="connsiteY3" fmla="*/ 610480 h 654023"/>
                <a:gd name="connsiteX4" fmla="*/ 175053 w 833004"/>
                <a:gd name="connsiteY4" fmla="*/ 501623 h 654023"/>
                <a:gd name="connsiteX5" fmla="*/ 44425 w 833004"/>
                <a:gd name="connsiteY5" fmla="*/ 458080 h 654023"/>
                <a:gd name="connsiteX6" fmla="*/ 882 w 833004"/>
                <a:gd name="connsiteY6" fmla="*/ 392766 h 654023"/>
                <a:gd name="connsiteX7" fmla="*/ 44425 w 833004"/>
                <a:gd name="connsiteY7" fmla="*/ 175052 h 654023"/>
                <a:gd name="connsiteX8" fmla="*/ 109739 w 833004"/>
                <a:gd name="connsiteY8" fmla="*/ 109737 h 654023"/>
                <a:gd name="connsiteX9" fmla="*/ 218596 w 833004"/>
                <a:gd name="connsiteY9" fmla="*/ 22652 h 654023"/>
                <a:gd name="connsiteX10" fmla="*/ 675796 w 833004"/>
                <a:gd name="connsiteY10" fmla="*/ 44423 h 654023"/>
                <a:gd name="connsiteX11" fmla="*/ 719339 w 833004"/>
                <a:gd name="connsiteY11" fmla="*/ 175052 h 654023"/>
                <a:gd name="connsiteX12" fmla="*/ 762882 w 833004"/>
                <a:gd name="connsiteY12" fmla="*/ 240366 h 654023"/>
                <a:gd name="connsiteX13" fmla="*/ 806425 w 833004"/>
                <a:gd name="connsiteY13" fmla="*/ 436309 h 654023"/>
                <a:gd name="connsiteX14" fmla="*/ 828196 w 833004"/>
                <a:gd name="connsiteY14" fmla="*/ 501623 h 654023"/>
                <a:gd name="connsiteX15" fmla="*/ 828196 w 833004"/>
                <a:gd name="connsiteY15" fmla="*/ 654023 h 65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3004" h="654023">
                  <a:moveTo>
                    <a:pt x="828196" y="654023"/>
                  </a:moveTo>
                  <a:lnTo>
                    <a:pt x="828196" y="654023"/>
                  </a:lnTo>
                  <a:cubicBezTo>
                    <a:pt x="762882" y="646766"/>
                    <a:pt x="697742" y="637709"/>
                    <a:pt x="632253" y="632252"/>
                  </a:cubicBezTo>
                  <a:cubicBezTo>
                    <a:pt x="523531" y="623192"/>
                    <a:pt x="413296" y="628416"/>
                    <a:pt x="305682" y="610480"/>
                  </a:cubicBezTo>
                  <a:cubicBezTo>
                    <a:pt x="250255" y="601242"/>
                    <a:pt x="217090" y="524977"/>
                    <a:pt x="175053" y="501623"/>
                  </a:cubicBezTo>
                  <a:cubicBezTo>
                    <a:pt x="134931" y="479333"/>
                    <a:pt x="44425" y="458080"/>
                    <a:pt x="44425" y="458080"/>
                  </a:cubicBezTo>
                  <a:cubicBezTo>
                    <a:pt x="29911" y="436309"/>
                    <a:pt x="3486" y="418802"/>
                    <a:pt x="882" y="392766"/>
                  </a:cubicBezTo>
                  <a:cubicBezTo>
                    <a:pt x="0" y="383943"/>
                    <a:pt x="18007" y="214678"/>
                    <a:pt x="44425" y="175052"/>
                  </a:cubicBezTo>
                  <a:cubicBezTo>
                    <a:pt x="61504" y="149434"/>
                    <a:pt x="90028" y="133390"/>
                    <a:pt x="109739" y="109737"/>
                  </a:cubicBezTo>
                  <a:cubicBezTo>
                    <a:pt x="185490" y="18836"/>
                    <a:pt x="111376" y="58392"/>
                    <a:pt x="218596" y="22652"/>
                  </a:cubicBezTo>
                  <a:cubicBezTo>
                    <a:pt x="370996" y="29909"/>
                    <a:pt x="529834" y="0"/>
                    <a:pt x="675796" y="44423"/>
                  </a:cubicBezTo>
                  <a:cubicBezTo>
                    <a:pt x="719706" y="57787"/>
                    <a:pt x="693879" y="136862"/>
                    <a:pt x="719339" y="175052"/>
                  </a:cubicBezTo>
                  <a:lnTo>
                    <a:pt x="762882" y="240366"/>
                  </a:lnTo>
                  <a:cubicBezTo>
                    <a:pt x="811892" y="387397"/>
                    <a:pt x="755336" y="206411"/>
                    <a:pt x="806425" y="436309"/>
                  </a:cubicBezTo>
                  <a:cubicBezTo>
                    <a:pt x="811403" y="458711"/>
                    <a:pt x="825662" y="478814"/>
                    <a:pt x="828196" y="501623"/>
                  </a:cubicBezTo>
                  <a:cubicBezTo>
                    <a:pt x="833004" y="544900"/>
                    <a:pt x="828196" y="628623"/>
                    <a:pt x="828196" y="654023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 rot="10566242">
              <a:off x="2591975" y="5582328"/>
              <a:ext cx="594920" cy="417743"/>
            </a:xfrm>
            <a:custGeom>
              <a:avLst/>
              <a:gdLst>
                <a:gd name="connsiteX0" fmla="*/ 828196 w 833004"/>
                <a:gd name="connsiteY0" fmla="*/ 654023 h 654023"/>
                <a:gd name="connsiteX1" fmla="*/ 828196 w 833004"/>
                <a:gd name="connsiteY1" fmla="*/ 654023 h 654023"/>
                <a:gd name="connsiteX2" fmla="*/ 632253 w 833004"/>
                <a:gd name="connsiteY2" fmla="*/ 632252 h 654023"/>
                <a:gd name="connsiteX3" fmla="*/ 305682 w 833004"/>
                <a:gd name="connsiteY3" fmla="*/ 610480 h 654023"/>
                <a:gd name="connsiteX4" fmla="*/ 175053 w 833004"/>
                <a:gd name="connsiteY4" fmla="*/ 501623 h 654023"/>
                <a:gd name="connsiteX5" fmla="*/ 44425 w 833004"/>
                <a:gd name="connsiteY5" fmla="*/ 458080 h 654023"/>
                <a:gd name="connsiteX6" fmla="*/ 882 w 833004"/>
                <a:gd name="connsiteY6" fmla="*/ 392766 h 654023"/>
                <a:gd name="connsiteX7" fmla="*/ 44425 w 833004"/>
                <a:gd name="connsiteY7" fmla="*/ 175052 h 654023"/>
                <a:gd name="connsiteX8" fmla="*/ 109739 w 833004"/>
                <a:gd name="connsiteY8" fmla="*/ 109737 h 654023"/>
                <a:gd name="connsiteX9" fmla="*/ 218596 w 833004"/>
                <a:gd name="connsiteY9" fmla="*/ 22652 h 654023"/>
                <a:gd name="connsiteX10" fmla="*/ 675796 w 833004"/>
                <a:gd name="connsiteY10" fmla="*/ 44423 h 654023"/>
                <a:gd name="connsiteX11" fmla="*/ 719339 w 833004"/>
                <a:gd name="connsiteY11" fmla="*/ 175052 h 654023"/>
                <a:gd name="connsiteX12" fmla="*/ 762882 w 833004"/>
                <a:gd name="connsiteY12" fmla="*/ 240366 h 654023"/>
                <a:gd name="connsiteX13" fmla="*/ 806425 w 833004"/>
                <a:gd name="connsiteY13" fmla="*/ 436309 h 654023"/>
                <a:gd name="connsiteX14" fmla="*/ 828196 w 833004"/>
                <a:gd name="connsiteY14" fmla="*/ 501623 h 654023"/>
                <a:gd name="connsiteX15" fmla="*/ 828196 w 833004"/>
                <a:gd name="connsiteY15" fmla="*/ 654023 h 65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3004" h="654023">
                  <a:moveTo>
                    <a:pt x="828196" y="654023"/>
                  </a:moveTo>
                  <a:lnTo>
                    <a:pt x="828196" y="654023"/>
                  </a:lnTo>
                  <a:cubicBezTo>
                    <a:pt x="762882" y="646766"/>
                    <a:pt x="697742" y="637709"/>
                    <a:pt x="632253" y="632252"/>
                  </a:cubicBezTo>
                  <a:cubicBezTo>
                    <a:pt x="523531" y="623192"/>
                    <a:pt x="413296" y="628416"/>
                    <a:pt x="305682" y="610480"/>
                  </a:cubicBezTo>
                  <a:cubicBezTo>
                    <a:pt x="250255" y="601242"/>
                    <a:pt x="217090" y="524977"/>
                    <a:pt x="175053" y="501623"/>
                  </a:cubicBezTo>
                  <a:cubicBezTo>
                    <a:pt x="134931" y="479333"/>
                    <a:pt x="44425" y="458080"/>
                    <a:pt x="44425" y="458080"/>
                  </a:cubicBezTo>
                  <a:cubicBezTo>
                    <a:pt x="29911" y="436309"/>
                    <a:pt x="3486" y="418802"/>
                    <a:pt x="882" y="392766"/>
                  </a:cubicBezTo>
                  <a:cubicBezTo>
                    <a:pt x="0" y="383943"/>
                    <a:pt x="18007" y="214678"/>
                    <a:pt x="44425" y="175052"/>
                  </a:cubicBezTo>
                  <a:cubicBezTo>
                    <a:pt x="61504" y="149434"/>
                    <a:pt x="90028" y="133390"/>
                    <a:pt x="109739" y="109737"/>
                  </a:cubicBezTo>
                  <a:cubicBezTo>
                    <a:pt x="185490" y="18836"/>
                    <a:pt x="111376" y="58392"/>
                    <a:pt x="218596" y="22652"/>
                  </a:cubicBezTo>
                  <a:cubicBezTo>
                    <a:pt x="370996" y="29909"/>
                    <a:pt x="529834" y="0"/>
                    <a:pt x="675796" y="44423"/>
                  </a:cubicBezTo>
                  <a:cubicBezTo>
                    <a:pt x="719706" y="57787"/>
                    <a:pt x="693879" y="136862"/>
                    <a:pt x="719339" y="175052"/>
                  </a:cubicBezTo>
                  <a:lnTo>
                    <a:pt x="762882" y="240366"/>
                  </a:lnTo>
                  <a:cubicBezTo>
                    <a:pt x="811892" y="387397"/>
                    <a:pt x="755336" y="206411"/>
                    <a:pt x="806425" y="436309"/>
                  </a:cubicBezTo>
                  <a:cubicBezTo>
                    <a:pt x="811403" y="458711"/>
                    <a:pt x="825662" y="478814"/>
                    <a:pt x="828196" y="501623"/>
                  </a:cubicBezTo>
                  <a:cubicBezTo>
                    <a:pt x="833004" y="544900"/>
                    <a:pt x="828196" y="628623"/>
                    <a:pt x="828196" y="654023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2621091" y="5105400"/>
              <a:ext cx="503109" cy="457887"/>
            </a:xfrm>
            <a:custGeom>
              <a:avLst/>
              <a:gdLst>
                <a:gd name="connsiteX0" fmla="*/ 0 w 503109"/>
                <a:gd name="connsiteY0" fmla="*/ 414344 h 457887"/>
                <a:gd name="connsiteX1" fmla="*/ 0 w 503109"/>
                <a:gd name="connsiteY1" fmla="*/ 414344 h 457887"/>
                <a:gd name="connsiteX2" fmla="*/ 65314 w 503109"/>
                <a:gd name="connsiteY2" fmla="*/ 240172 h 457887"/>
                <a:gd name="connsiteX3" fmla="*/ 152400 w 503109"/>
                <a:gd name="connsiteY3" fmla="*/ 44229 h 457887"/>
                <a:gd name="connsiteX4" fmla="*/ 217714 w 503109"/>
                <a:gd name="connsiteY4" fmla="*/ 687 h 457887"/>
                <a:gd name="connsiteX5" fmla="*/ 413657 w 503109"/>
                <a:gd name="connsiteY5" fmla="*/ 22458 h 457887"/>
                <a:gd name="connsiteX6" fmla="*/ 435429 w 503109"/>
                <a:gd name="connsiteY6" fmla="*/ 283715 h 457887"/>
                <a:gd name="connsiteX7" fmla="*/ 370114 w 503109"/>
                <a:gd name="connsiteY7" fmla="*/ 305487 h 457887"/>
                <a:gd name="connsiteX8" fmla="*/ 326571 w 503109"/>
                <a:gd name="connsiteY8" fmla="*/ 370801 h 457887"/>
                <a:gd name="connsiteX9" fmla="*/ 174171 w 503109"/>
                <a:gd name="connsiteY9" fmla="*/ 414344 h 457887"/>
                <a:gd name="connsiteX10" fmla="*/ 152400 w 503109"/>
                <a:gd name="connsiteY10" fmla="*/ 457887 h 45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3109" h="457887">
                  <a:moveTo>
                    <a:pt x="0" y="414344"/>
                  </a:moveTo>
                  <a:lnTo>
                    <a:pt x="0" y="414344"/>
                  </a:lnTo>
                  <a:cubicBezTo>
                    <a:pt x="21771" y="356287"/>
                    <a:pt x="44459" y="298565"/>
                    <a:pt x="65314" y="240172"/>
                  </a:cubicBezTo>
                  <a:cubicBezTo>
                    <a:pt x="89266" y="173106"/>
                    <a:pt x="99283" y="97346"/>
                    <a:pt x="152400" y="44229"/>
                  </a:cubicBezTo>
                  <a:cubicBezTo>
                    <a:pt x="170902" y="25727"/>
                    <a:pt x="195943" y="15201"/>
                    <a:pt x="217714" y="687"/>
                  </a:cubicBezTo>
                  <a:cubicBezTo>
                    <a:pt x="283028" y="7944"/>
                    <a:pt x="351897" y="0"/>
                    <a:pt x="413657" y="22458"/>
                  </a:cubicBezTo>
                  <a:cubicBezTo>
                    <a:pt x="503109" y="54986"/>
                    <a:pt x="436340" y="281437"/>
                    <a:pt x="435429" y="283715"/>
                  </a:cubicBezTo>
                  <a:cubicBezTo>
                    <a:pt x="426906" y="305023"/>
                    <a:pt x="391886" y="298230"/>
                    <a:pt x="370114" y="305487"/>
                  </a:cubicBezTo>
                  <a:cubicBezTo>
                    <a:pt x="355600" y="327258"/>
                    <a:pt x="347003" y="354455"/>
                    <a:pt x="326571" y="370801"/>
                  </a:cubicBezTo>
                  <a:cubicBezTo>
                    <a:pt x="304743" y="388264"/>
                    <a:pt x="189810" y="404961"/>
                    <a:pt x="174171" y="414344"/>
                  </a:cubicBezTo>
                  <a:cubicBezTo>
                    <a:pt x="160256" y="422693"/>
                    <a:pt x="159657" y="443373"/>
                    <a:pt x="152400" y="457887"/>
                  </a:cubicBezTo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00400" y="51932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mic Sans MS" pitchFamily="66" charset="0"/>
                </a:rPr>
                <a:t>Node pair k</a:t>
              </a:r>
              <a:endParaRPr lang="en-US" b="1" dirty="0">
                <a:latin typeface="Comic Sans MS" pitchFamily="66" charset="0"/>
              </a:endParaRPr>
            </a:p>
          </p:txBody>
        </p:sp>
      </p:grpSp>
      <p:graphicFrame>
        <p:nvGraphicFramePr>
          <p:cNvPr id="48" name="Object 6"/>
          <p:cNvGraphicFramePr>
            <a:graphicFrameLocks noChangeAspect="1"/>
          </p:cNvGraphicFramePr>
          <p:nvPr/>
        </p:nvGraphicFramePr>
        <p:xfrm>
          <a:off x="1533525" y="1343025"/>
          <a:ext cx="4279900" cy="866775"/>
        </p:xfrm>
        <a:graphic>
          <a:graphicData uri="http://schemas.openxmlformats.org/presentationml/2006/ole">
            <p:oleObj spid="_x0000_s1369093" name="Equation" r:id="rId4" imgW="2197080" imgH="444240" progId="Equation.DSMT4">
              <p:embed/>
            </p:oleObj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381000" y="838200"/>
            <a:ext cx="4191000" cy="577850"/>
            <a:chOff x="381000" y="838200"/>
            <a:chExt cx="4191000" cy="577850"/>
          </a:xfrm>
        </p:grpSpPr>
        <p:sp>
          <p:nvSpPr>
            <p:cNvPr id="53" name="TextBox 52"/>
            <p:cNvSpPr txBox="1"/>
            <p:nvPr/>
          </p:nvSpPr>
          <p:spPr>
            <a:xfrm>
              <a:off x="381000" y="926068"/>
              <a:ext cx="419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Keep                    with probability</a:t>
              </a:r>
              <a:endParaRPr lang="en-US" dirty="0">
                <a:latin typeface="Comic Sans MS" pitchFamily="66" charset="0"/>
              </a:endParaRPr>
            </a:p>
          </p:txBody>
        </p:sp>
        <p:graphicFrame>
          <p:nvGraphicFramePr>
            <p:cNvPr id="54" name="Object 10"/>
            <p:cNvGraphicFramePr>
              <a:graphicFrameLocks noChangeAspect="1"/>
            </p:cNvGraphicFramePr>
            <p:nvPr/>
          </p:nvGraphicFramePr>
          <p:xfrm>
            <a:off x="1295400" y="838200"/>
            <a:ext cx="942808" cy="577850"/>
          </p:xfrm>
          <a:graphic>
            <a:graphicData uri="http://schemas.openxmlformats.org/presentationml/2006/ole">
              <p:oleObj spid="_x0000_s1369094" name="Equation" r:id="rId5" imgW="393480" imgH="241200" progId="Equation.DSMT4">
                <p:embed/>
              </p:oleObj>
            </a:graphicData>
          </a:graphic>
        </p:graphicFrame>
      </p:grpSp>
      <p:sp>
        <p:nvSpPr>
          <p:cNvPr id="55" name="Left Arrow 54"/>
          <p:cNvSpPr/>
          <p:nvPr/>
        </p:nvSpPr>
        <p:spPr>
          <a:xfrm rot="10800000">
            <a:off x="228600" y="1523999"/>
            <a:ext cx="10668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 bwMode="auto">
          <a:xfrm flipV="1">
            <a:off x="5791200" y="1524000"/>
            <a:ext cx="1295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7010400" y="10300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Smoothing factor ~ 1/n</a:t>
            </a:r>
            <a:r>
              <a:rPr lang="en-US" baseline="30000" dirty="0" smtClean="0">
                <a:latin typeface="Comic Sans MS" pitchFamily="66" charset="0"/>
              </a:rPr>
              <a:t>2</a:t>
            </a:r>
            <a:endParaRPr lang="en-US" baseline="30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51" name="Content Placeholder 4"/>
          <p:cNvSpPr txBox="1">
            <a:spLocks/>
          </p:cNvSpPr>
          <p:nvPr/>
        </p:nvSpPr>
        <p:spPr>
          <a:xfrm>
            <a:off x="247650" y="5276850"/>
            <a:ext cx="8618538" cy="9715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Synchronous direct-sequence CDMA (DS-CDMA) where all nodes use a variable spreading sequences of length L.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n-cs"/>
            </a:endParaRPr>
          </a:p>
        </p:txBody>
      </p:sp>
      <p:sp>
        <p:nvSpPr>
          <p:cNvPr id="54" name="Rectangle 6"/>
          <p:cNvSpPr txBox="1">
            <a:spLocks noChangeArrowheads="1"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II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. System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Model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j-cs"/>
            </a:endParaRPr>
          </a:p>
        </p:txBody>
      </p:sp>
      <p:sp>
        <p:nvSpPr>
          <p:cNvPr id="100" name="Slide Number Placeholder 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1" name="Footer Placeholder 10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228600" y="759037"/>
            <a:ext cx="8915400" cy="4346363"/>
            <a:chOff x="228600" y="540512"/>
            <a:chExt cx="8915400" cy="4346363"/>
          </a:xfrm>
        </p:grpSpPr>
        <p:sp>
          <p:nvSpPr>
            <p:cNvPr id="103" name="TextBox 73"/>
            <p:cNvSpPr txBox="1">
              <a:spLocks noChangeArrowheads="1"/>
            </p:cNvSpPr>
            <p:nvPr/>
          </p:nvSpPr>
          <p:spPr bwMode="auto">
            <a:xfrm>
              <a:off x="4263961" y="4339336"/>
              <a:ext cx="951650" cy="547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latin typeface="Comic Sans MS" pitchFamily="66" charset="0"/>
                </a:rPr>
                <a:t>Sink Node</a:t>
              </a:r>
            </a:p>
          </p:txBody>
        </p:sp>
        <p:grpSp>
          <p:nvGrpSpPr>
            <p:cNvPr id="104" name="Group 73"/>
            <p:cNvGrpSpPr/>
            <p:nvPr/>
          </p:nvGrpSpPr>
          <p:grpSpPr>
            <a:xfrm>
              <a:off x="228600" y="540512"/>
              <a:ext cx="8915400" cy="4183888"/>
              <a:chOff x="228600" y="685800"/>
              <a:chExt cx="8915400" cy="4183888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 rot="10800000" flipV="1">
                <a:off x="304800" y="1676400"/>
                <a:ext cx="8610600" cy="2"/>
              </a:xfrm>
              <a:prstGeom prst="line">
                <a:avLst/>
              </a:prstGeom>
              <a:ln w="984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Rectangle 105"/>
              <p:cNvSpPr/>
              <p:nvPr/>
            </p:nvSpPr>
            <p:spPr>
              <a:xfrm>
                <a:off x="7777744" y="921512"/>
                <a:ext cx="1366256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Y</a:t>
                </a:r>
                <a:r>
                  <a:rPr lang="el-GR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φ</a:t>
                </a:r>
                <a:r>
                  <a:rPr lang="en-US" sz="20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N-2</a:t>
                </a:r>
                <a:endParaRPr lang="en-US" sz="2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pic>
            <p:nvPicPr>
              <p:cNvPr id="10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06403" y="1385570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pic>
            <p:nvPicPr>
              <p:cNvPr id="10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53454" y="3101848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pic>
            <p:nvPicPr>
              <p:cNvPr id="109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8600" y="2983992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cxnSp>
            <p:nvCxnSpPr>
              <p:cNvPr id="110" name="Straight Arrow Connector 109"/>
              <p:cNvCxnSpPr>
                <a:stCxn id="108" idx="3"/>
                <a:endCxn id="118" idx="1"/>
              </p:cNvCxnSpPr>
              <p:nvPr/>
            </p:nvCxnSpPr>
            <p:spPr bwMode="auto">
              <a:xfrm>
                <a:off x="1482216" y="3330194"/>
                <a:ext cx="1235315" cy="122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/>
              <p:nvPr/>
            </p:nvCxnSpPr>
            <p:spPr bwMode="auto">
              <a:xfrm rot="16200000" flipH="1">
                <a:off x="1837716" y="1777337"/>
                <a:ext cx="441960" cy="439223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/>
            </p:nvCxnSpPr>
            <p:spPr bwMode="auto">
              <a:xfrm rot="5400000">
                <a:off x="2562388" y="1769971"/>
                <a:ext cx="456692" cy="439223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>
                <a:endCxn id="108" idx="1"/>
              </p:cNvCxnSpPr>
              <p:nvPr/>
            </p:nvCxnSpPr>
            <p:spPr bwMode="auto">
              <a:xfrm>
                <a:off x="448211" y="3249168"/>
                <a:ext cx="805242" cy="81026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14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23729" y="4044696"/>
                <a:ext cx="413435" cy="8249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grpSp>
            <p:nvGrpSpPr>
              <p:cNvPr id="115" name="Group 69"/>
              <p:cNvGrpSpPr/>
              <p:nvPr/>
            </p:nvGrpSpPr>
            <p:grpSpPr>
              <a:xfrm>
                <a:off x="7696200" y="3375394"/>
                <a:ext cx="1101701" cy="1066292"/>
                <a:chOff x="6599393" y="5411170"/>
                <a:chExt cx="1146793" cy="1378826"/>
              </a:xfrm>
            </p:grpSpPr>
            <p:pic>
              <p:nvPicPr>
                <p:cNvPr id="147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885144" y="5411170"/>
                  <a:ext cx="238125" cy="590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 type="none" w="lg" len="lg"/>
                  <a:tailEnd type="none" w="lg" len="lg"/>
                </a:ln>
              </p:spPr>
            </p:pic>
            <p:sp>
              <p:nvSpPr>
                <p:cNvPr id="148" name="TextBox 74"/>
                <p:cNvSpPr txBox="1">
                  <a:spLocks noChangeArrowheads="1"/>
                </p:cNvSpPr>
                <p:nvPr/>
              </p:nvSpPr>
              <p:spPr bwMode="auto">
                <a:xfrm>
                  <a:off x="6599393" y="5874626"/>
                  <a:ext cx="1146793" cy="9153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latin typeface="Comic Sans MS" pitchFamily="66" charset="0"/>
                    </a:rPr>
                    <a:t>Sensor Node</a:t>
                  </a:r>
                </a:p>
              </p:txBody>
            </p:sp>
          </p:grpSp>
          <p:pic>
            <p:nvPicPr>
              <p:cNvPr id="11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8211" y="3823716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cxnSp>
            <p:nvCxnSpPr>
              <p:cNvPr id="117" name="Straight Arrow Connector 116"/>
              <p:cNvCxnSpPr>
                <a:stCxn id="116" idx="3"/>
              </p:cNvCxnSpPr>
              <p:nvPr/>
            </p:nvCxnSpPr>
            <p:spPr bwMode="auto">
              <a:xfrm flipV="1">
                <a:off x="676973" y="3352292"/>
                <a:ext cx="640533" cy="69977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1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17530" y="3101848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pic>
            <p:nvPicPr>
              <p:cNvPr id="119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95600" y="1392936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cxnSp>
            <p:nvCxnSpPr>
              <p:cNvPr id="120" name="Straight Arrow Connector 119"/>
              <p:cNvCxnSpPr/>
              <p:nvPr/>
            </p:nvCxnSpPr>
            <p:spPr bwMode="auto">
              <a:xfrm rot="16200000" flipH="1">
                <a:off x="2261294" y="2690264"/>
                <a:ext cx="766064" cy="292815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 bwMode="auto">
              <a:xfrm>
                <a:off x="2873088" y="3455416"/>
                <a:ext cx="1171261" cy="766064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2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215611" y="1628648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pic>
            <p:nvPicPr>
              <p:cNvPr id="12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508426" y="3455416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pic>
            <p:nvPicPr>
              <p:cNvPr id="12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65318" y="2807208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pic>
            <p:nvPicPr>
              <p:cNvPr id="12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22186" y="685800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cxnSp>
            <p:nvCxnSpPr>
              <p:cNvPr id="126" name="Straight Arrow Connector 125"/>
              <p:cNvCxnSpPr>
                <a:endCxn id="114" idx="0"/>
              </p:cNvCxnSpPr>
              <p:nvPr/>
            </p:nvCxnSpPr>
            <p:spPr bwMode="auto">
              <a:xfrm rot="5400000">
                <a:off x="3744458" y="2427135"/>
                <a:ext cx="2003551" cy="1231571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/>
              <p:nvPr/>
            </p:nvCxnSpPr>
            <p:spPr bwMode="auto">
              <a:xfrm rot="10800000" flipV="1">
                <a:off x="6248400" y="1098296"/>
                <a:ext cx="1529344" cy="1263904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>
                <a:endCxn id="124" idx="0"/>
              </p:cNvCxnSpPr>
              <p:nvPr/>
            </p:nvCxnSpPr>
            <p:spPr bwMode="auto">
              <a:xfrm rot="5400000">
                <a:off x="7117636" y="2362136"/>
                <a:ext cx="707136" cy="183009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 bwMode="auto">
              <a:xfrm rot="10800000" flipV="1">
                <a:off x="5728037" y="3101848"/>
                <a:ext cx="1615059" cy="64820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/>
              <p:nvPr/>
            </p:nvCxnSpPr>
            <p:spPr bwMode="auto">
              <a:xfrm rot="5400000">
                <a:off x="5457099" y="3078147"/>
                <a:ext cx="766064" cy="224186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 bwMode="auto">
              <a:xfrm rot="10800000" flipV="1">
                <a:off x="4190757" y="3750056"/>
                <a:ext cx="1395447" cy="58928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2" name="Rectangle 131"/>
              <p:cNvSpPr/>
              <p:nvPr/>
            </p:nvSpPr>
            <p:spPr>
              <a:xfrm>
                <a:off x="2799884" y="3101848"/>
                <a:ext cx="878446" cy="35702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Y</a:t>
                </a:r>
                <a:r>
                  <a:rPr lang="en-US" sz="2000" b="1" cap="none" spc="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1</a:t>
                </a:r>
                <a:endParaRPr lang="en-US" sz="2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1262604" y="2803755"/>
                <a:ext cx="878446" cy="35702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Y</a:t>
                </a:r>
                <a:r>
                  <a:rPr lang="en-US" sz="20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i</a:t>
                </a:r>
                <a:endParaRPr lang="en-US" sz="2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3083954" y="1330555"/>
                <a:ext cx="878446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Y</a:t>
                </a:r>
                <a:r>
                  <a:rPr lang="el-GR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φ</a:t>
                </a:r>
                <a:r>
                  <a:rPr lang="en-US" sz="20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N</a:t>
                </a:r>
                <a:endParaRPr lang="en-US" sz="2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5435222" y="3808984"/>
                <a:ext cx="878446" cy="35702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Y</a:t>
                </a:r>
                <a:r>
                  <a:rPr lang="en-US" sz="2000" b="1" cap="none" spc="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2</a:t>
                </a:r>
                <a:endParaRPr lang="en-US" sz="2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5215610" y="1448411"/>
                <a:ext cx="1337590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Y</a:t>
                </a:r>
                <a:r>
                  <a:rPr lang="el-GR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φ</a:t>
                </a:r>
                <a:r>
                  <a:rPr lang="en-US" sz="20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N-1</a:t>
                </a:r>
                <a:endParaRPr lang="en-US" sz="2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cxnSp>
            <p:nvCxnSpPr>
              <p:cNvPr id="137" name="Straight Arrow Connector 136"/>
              <p:cNvCxnSpPr/>
              <p:nvPr/>
            </p:nvCxnSpPr>
            <p:spPr bwMode="auto">
              <a:xfrm rot="5400000" flipH="1" flipV="1">
                <a:off x="318517" y="1891284"/>
                <a:ext cx="1496568" cy="1219201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prstDash val="sysDot"/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/>
              <p:nvPr/>
            </p:nvCxnSpPr>
            <p:spPr bwMode="auto">
              <a:xfrm flipV="1">
                <a:off x="2895600" y="1981198"/>
                <a:ext cx="2286002" cy="1420371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prstDash val="sysDot"/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/>
              <p:cNvCxnSpPr>
                <a:stCxn id="124" idx="1"/>
              </p:cNvCxnSpPr>
              <p:nvPr/>
            </p:nvCxnSpPr>
            <p:spPr bwMode="auto">
              <a:xfrm rot="10800000">
                <a:off x="6248400" y="2743200"/>
                <a:ext cx="1016918" cy="292354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prstDash val="sysDot"/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/>
              <p:cNvCxnSpPr/>
              <p:nvPr/>
            </p:nvCxnSpPr>
            <p:spPr bwMode="auto">
              <a:xfrm>
                <a:off x="2971800" y="1801368"/>
                <a:ext cx="2209802" cy="17983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prstDash val="sysDot"/>
                <a:headEnd type="none" w="lg" len="lg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4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467438" y="1753108"/>
                <a:ext cx="228762" cy="456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grpSp>
            <p:nvGrpSpPr>
              <p:cNvPr id="142" name="Group 61"/>
              <p:cNvGrpSpPr/>
              <p:nvPr/>
            </p:nvGrpSpPr>
            <p:grpSpPr>
              <a:xfrm>
                <a:off x="6629400" y="3442069"/>
                <a:ext cx="1047750" cy="1098550"/>
                <a:chOff x="6629400" y="3442069"/>
                <a:chExt cx="1047750" cy="1098550"/>
              </a:xfrm>
            </p:grpSpPr>
            <p:pic>
              <p:nvPicPr>
                <p:cNvPr id="145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858000" y="3442069"/>
                  <a:ext cx="466725" cy="46672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 type="none" w="lg" len="lg"/>
                  <a:tailEnd type="none" w="lg" len="lg"/>
                </a:ln>
              </p:spPr>
            </p:pic>
            <p:sp>
              <p:nvSpPr>
                <p:cNvPr id="146" name="TextBox 93"/>
                <p:cNvSpPr txBox="1">
                  <a:spLocks noChangeArrowheads="1"/>
                </p:cNvSpPr>
                <p:nvPr/>
              </p:nvSpPr>
              <p:spPr bwMode="auto">
                <a:xfrm>
                  <a:off x="6629400" y="3832594"/>
                  <a:ext cx="1047750" cy="708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b="1" dirty="0">
                      <a:latin typeface="Comic Sans MS" pitchFamily="66" charset="0"/>
                    </a:rPr>
                    <a:t>Relay Node</a:t>
                  </a:r>
                </a:p>
              </p:txBody>
            </p:sp>
          </p:grpSp>
          <p:pic>
            <p:nvPicPr>
              <p:cNvPr id="143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00275" y="2047875"/>
                <a:ext cx="466725" cy="4667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  <p:pic>
            <p:nvPicPr>
              <p:cNvPr id="144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91200" y="2362200"/>
                <a:ext cx="466725" cy="4667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lg" len="lg"/>
                <a:tailEnd type="none" w="lg" len="lg"/>
              </a:ln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Cooperative Power Minimization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Algorithm (COPMA)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460131" y="2667000"/>
            <a:ext cx="3197469" cy="2281892"/>
            <a:chOff x="460131" y="2667000"/>
            <a:chExt cx="3197469" cy="2281892"/>
          </a:xfrm>
        </p:grpSpPr>
        <p:sp>
          <p:nvSpPr>
            <p:cNvPr id="6" name="Oval 5"/>
            <p:cNvSpPr/>
            <p:nvPr/>
          </p:nvSpPr>
          <p:spPr bwMode="auto">
            <a:xfrm>
              <a:off x="914400" y="4106583"/>
              <a:ext cx="3048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" name="Multiply 6"/>
            <p:cNvSpPr/>
            <p:nvPr/>
          </p:nvSpPr>
          <p:spPr bwMode="auto">
            <a:xfrm>
              <a:off x="2743200" y="2667000"/>
              <a:ext cx="457200" cy="457200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1175658" y="2953571"/>
              <a:ext cx="1710008" cy="1248316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8" name="Freeform 27"/>
            <p:cNvSpPr/>
            <p:nvPr/>
          </p:nvSpPr>
          <p:spPr bwMode="auto">
            <a:xfrm rot="4422273">
              <a:off x="916951" y="3517593"/>
              <a:ext cx="762000" cy="525389"/>
            </a:xfrm>
            <a:custGeom>
              <a:avLst/>
              <a:gdLst>
                <a:gd name="connsiteX0" fmla="*/ 674915 w 762000"/>
                <a:gd name="connsiteY0" fmla="*/ 783771 h 783771"/>
                <a:gd name="connsiteX1" fmla="*/ 0 w 762000"/>
                <a:gd name="connsiteY1" fmla="*/ 261257 h 783771"/>
                <a:gd name="connsiteX2" fmla="*/ 152400 w 762000"/>
                <a:gd name="connsiteY2" fmla="*/ 43542 h 783771"/>
                <a:gd name="connsiteX3" fmla="*/ 283029 w 762000"/>
                <a:gd name="connsiteY3" fmla="*/ 0 h 783771"/>
                <a:gd name="connsiteX4" fmla="*/ 609600 w 762000"/>
                <a:gd name="connsiteY4" fmla="*/ 21771 h 783771"/>
                <a:gd name="connsiteX5" fmla="*/ 696686 w 762000"/>
                <a:gd name="connsiteY5" fmla="*/ 152400 h 783771"/>
                <a:gd name="connsiteX6" fmla="*/ 762000 w 762000"/>
                <a:gd name="connsiteY6" fmla="*/ 435428 h 783771"/>
                <a:gd name="connsiteX7" fmla="*/ 740229 w 762000"/>
                <a:gd name="connsiteY7" fmla="*/ 674914 h 783771"/>
                <a:gd name="connsiteX8" fmla="*/ 674915 w 762000"/>
                <a:gd name="connsiteY8" fmla="*/ 783771 h 7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0" h="783771">
                  <a:moveTo>
                    <a:pt x="674915" y="783771"/>
                  </a:moveTo>
                  <a:lnTo>
                    <a:pt x="0" y="261257"/>
                  </a:lnTo>
                  <a:cubicBezTo>
                    <a:pt x="56500" y="148257"/>
                    <a:pt x="50124" y="88997"/>
                    <a:pt x="152400" y="43542"/>
                  </a:cubicBezTo>
                  <a:cubicBezTo>
                    <a:pt x="194342" y="24901"/>
                    <a:pt x="283029" y="0"/>
                    <a:pt x="283029" y="0"/>
                  </a:cubicBezTo>
                  <a:lnTo>
                    <a:pt x="609600" y="21771"/>
                  </a:lnTo>
                  <a:cubicBezTo>
                    <a:pt x="658706" y="39863"/>
                    <a:pt x="696686" y="152400"/>
                    <a:pt x="696686" y="152400"/>
                  </a:cubicBezTo>
                  <a:cubicBezTo>
                    <a:pt x="756457" y="331710"/>
                    <a:pt x="733738" y="237591"/>
                    <a:pt x="762000" y="435428"/>
                  </a:cubicBezTo>
                  <a:lnTo>
                    <a:pt x="740229" y="674914"/>
                  </a:lnTo>
                  <a:lnTo>
                    <a:pt x="674915" y="783771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 rot="7200436">
              <a:off x="341826" y="4305197"/>
              <a:ext cx="762000" cy="525389"/>
            </a:xfrm>
            <a:custGeom>
              <a:avLst/>
              <a:gdLst>
                <a:gd name="connsiteX0" fmla="*/ 674915 w 762000"/>
                <a:gd name="connsiteY0" fmla="*/ 783771 h 783771"/>
                <a:gd name="connsiteX1" fmla="*/ 0 w 762000"/>
                <a:gd name="connsiteY1" fmla="*/ 261257 h 783771"/>
                <a:gd name="connsiteX2" fmla="*/ 152400 w 762000"/>
                <a:gd name="connsiteY2" fmla="*/ 43542 h 783771"/>
                <a:gd name="connsiteX3" fmla="*/ 283029 w 762000"/>
                <a:gd name="connsiteY3" fmla="*/ 0 h 783771"/>
                <a:gd name="connsiteX4" fmla="*/ 609600 w 762000"/>
                <a:gd name="connsiteY4" fmla="*/ 21771 h 783771"/>
                <a:gd name="connsiteX5" fmla="*/ 696686 w 762000"/>
                <a:gd name="connsiteY5" fmla="*/ 152400 h 783771"/>
                <a:gd name="connsiteX6" fmla="*/ 762000 w 762000"/>
                <a:gd name="connsiteY6" fmla="*/ 435428 h 783771"/>
                <a:gd name="connsiteX7" fmla="*/ 740229 w 762000"/>
                <a:gd name="connsiteY7" fmla="*/ 674914 h 783771"/>
                <a:gd name="connsiteX8" fmla="*/ 674915 w 762000"/>
                <a:gd name="connsiteY8" fmla="*/ 783771 h 7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0" h="783771">
                  <a:moveTo>
                    <a:pt x="674915" y="783771"/>
                  </a:moveTo>
                  <a:lnTo>
                    <a:pt x="0" y="261257"/>
                  </a:lnTo>
                  <a:cubicBezTo>
                    <a:pt x="56500" y="148257"/>
                    <a:pt x="50124" y="88997"/>
                    <a:pt x="152400" y="43542"/>
                  </a:cubicBezTo>
                  <a:cubicBezTo>
                    <a:pt x="194342" y="24901"/>
                    <a:pt x="283029" y="0"/>
                    <a:pt x="283029" y="0"/>
                  </a:cubicBezTo>
                  <a:lnTo>
                    <a:pt x="609600" y="21771"/>
                  </a:lnTo>
                  <a:cubicBezTo>
                    <a:pt x="658706" y="39863"/>
                    <a:pt x="696686" y="152400"/>
                    <a:pt x="696686" y="152400"/>
                  </a:cubicBezTo>
                  <a:cubicBezTo>
                    <a:pt x="756457" y="331710"/>
                    <a:pt x="733738" y="237591"/>
                    <a:pt x="762000" y="435428"/>
                  </a:cubicBezTo>
                  <a:lnTo>
                    <a:pt x="740229" y="674914"/>
                  </a:lnTo>
                  <a:lnTo>
                    <a:pt x="674915" y="783771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81200" y="359756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mic Sans MS" pitchFamily="66" charset="0"/>
                </a:rPr>
                <a:t>Node pair m</a:t>
              </a:r>
              <a:endParaRPr lang="en-US" b="1" dirty="0">
                <a:latin typeface="Comic Sans MS" pitchFamily="66" charset="0"/>
              </a:endParaRPr>
            </a:p>
          </p:txBody>
        </p:sp>
      </p:grpSp>
      <p:grpSp>
        <p:nvGrpSpPr>
          <p:cNvPr id="8" name="Group 45"/>
          <p:cNvGrpSpPr/>
          <p:nvPr/>
        </p:nvGrpSpPr>
        <p:grpSpPr>
          <a:xfrm>
            <a:off x="4953000" y="2052103"/>
            <a:ext cx="3079838" cy="1300697"/>
            <a:chOff x="4953000" y="2057400"/>
            <a:chExt cx="3079838" cy="1300697"/>
          </a:xfrm>
        </p:grpSpPr>
        <p:sp>
          <p:nvSpPr>
            <p:cNvPr id="35" name="Freeform 34"/>
            <p:cNvSpPr/>
            <p:nvPr/>
          </p:nvSpPr>
          <p:spPr bwMode="auto">
            <a:xfrm>
              <a:off x="6950672" y="2329543"/>
              <a:ext cx="1082166" cy="1028554"/>
            </a:xfrm>
            <a:custGeom>
              <a:avLst/>
              <a:gdLst>
                <a:gd name="connsiteX0" fmla="*/ 691099 w 1082166"/>
                <a:gd name="connsiteY0" fmla="*/ 413657 h 1028554"/>
                <a:gd name="connsiteX1" fmla="*/ 691099 w 1082166"/>
                <a:gd name="connsiteY1" fmla="*/ 413657 h 1028554"/>
                <a:gd name="connsiteX2" fmla="*/ 625785 w 1082166"/>
                <a:gd name="connsiteY2" fmla="*/ 217714 h 1028554"/>
                <a:gd name="connsiteX3" fmla="*/ 582242 w 1082166"/>
                <a:gd name="connsiteY3" fmla="*/ 43543 h 1028554"/>
                <a:gd name="connsiteX4" fmla="*/ 516928 w 1082166"/>
                <a:gd name="connsiteY4" fmla="*/ 0 h 1028554"/>
                <a:gd name="connsiteX5" fmla="*/ 386299 w 1082166"/>
                <a:gd name="connsiteY5" fmla="*/ 21771 h 1028554"/>
                <a:gd name="connsiteX6" fmla="*/ 320985 w 1082166"/>
                <a:gd name="connsiteY6" fmla="*/ 65314 h 1028554"/>
                <a:gd name="connsiteX7" fmla="*/ 212128 w 1082166"/>
                <a:gd name="connsiteY7" fmla="*/ 195943 h 1028554"/>
                <a:gd name="connsiteX8" fmla="*/ 233899 w 1082166"/>
                <a:gd name="connsiteY8" fmla="*/ 283028 h 1028554"/>
                <a:gd name="connsiteX9" fmla="*/ 429842 w 1082166"/>
                <a:gd name="connsiteY9" fmla="*/ 391886 h 1028554"/>
                <a:gd name="connsiteX10" fmla="*/ 538699 w 1082166"/>
                <a:gd name="connsiteY10" fmla="*/ 413657 h 1028554"/>
                <a:gd name="connsiteX11" fmla="*/ 37957 w 1082166"/>
                <a:gd name="connsiteY11" fmla="*/ 740228 h 1028554"/>
                <a:gd name="connsiteX12" fmla="*/ 125042 w 1082166"/>
                <a:gd name="connsiteY12" fmla="*/ 1023257 h 1028554"/>
                <a:gd name="connsiteX13" fmla="*/ 299214 w 1082166"/>
                <a:gd name="connsiteY13" fmla="*/ 1001486 h 1028554"/>
                <a:gd name="connsiteX14" fmla="*/ 364528 w 1082166"/>
                <a:gd name="connsiteY14" fmla="*/ 957943 h 1028554"/>
                <a:gd name="connsiteX15" fmla="*/ 451614 w 1082166"/>
                <a:gd name="connsiteY15" fmla="*/ 827314 h 1028554"/>
                <a:gd name="connsiteX16" fmla="*/ 473385 w 1082166"/>
                <a:gd name="connsiteY16" fmla="*/ 762000 h 1028554"/>
                <a:gd name="connsiteX17" fmla="*/ 538699 w 1082166"/>
                <a:gd name="connsiteY17" fmla="*/ 631371 h 1028554"/>
                <a:gd name="connsiteX18" fmla="*/ 538699 w 1082166"/>
                <a:gd name="connsiteY18" fmla="*/ 457200 h 1028554"/>
                <a:gd name="connsiteX19" fmla="*/ 538699 w 1082166"/>
                <a:gd name="connsiteY19" fmla="*/ 457200 h 1028554"/>
                <a:gd name="connsiteX20" fmla="*/ 582242 w 1082166"/>
                <a:gd name="connsiteY20" fmla="*/ 674914 h 1028554"/>
                <a:gd name="connsiteX21" fmla="*/ 625785 w 1082166"/>
                <a:gd name="connsiteY21" fmla="*/ 805543 h 1028554"/>
                <a:gd name="connsiteX22" fmla="*/ 756414 w 1082166"/>
                <a:gd name="connsiteY22" fmla="*/ 892628 h 1028554"/>
                <a:gd name="connsiteX23" fmla="*/ 1017671 w 1082166"/>
                <a:gd name="connsiteY23" fmla="*/ 870857 h 1028554"/>
                <a:gd name="connsiteX24" fmla="*/ 1061214 w 1082166"/>
                <a:gd name="connsiteY24" fmla="*/ 740228 h 1028554"/>
                <a:gd name="connsiteX25" fmla="*/ 1039442 w 1082166"/>
                <a:gd name="connsiteY25" fmla="*/ 370114 h 1028554"/>
                <a:gd name="connsiteX26" fmla="*/ 908814 w 1082166"/>
                <a:gd name="connsiteY26" fmla="*/ 326571 h 1028554"/>
                <a:gd name="connsiteX27" fmla="*/ 843499 w 1082166"/>
                <a:gd name="connsiteY27" fmla="*/ 283028 h 1028554"/>
                <a:gd name="connsiteX28" fmla="*/ 756414 w 1082166"/>
                <a:gd name="connsiteY28" fmla="*/ 304800 h 1028554"/>
                <a:gd name="connsiteX29" fmla="*/ 691099 w 1082166"/>
                <a:gd name="connsiteY29" fmla="*/ 413657 h 10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2166" h="1028554">
                  <a:moveTo>
                    <a:pt x="691099" y="413657"/>
                  </a:moveTo>
                  <a:lnTo>
                    <a:pt x="691099" y="413657"/>
                  </a:lnTo>
                  <a:cubicBezTo>
                    <a:pt x="669328" y="348343"/>
                    <a:pt x="644699" y="283912"/>
                    <a:pt x="625785" y="217714"/>
                  </a:cubicBezTo>
                  <a:cubicBezTo>
                    <a:pt x="623977" y="211385"/>
                    <a:pt x="600545" y="66421"/>
                    <a:pt x="582242" y="43543"/>
                  </a:cubicBezTo>
                  <a:cubicBezTo>
                    <a:pt x="565896" y="23111"/>
                    <a:pt x="538699" y="14514"/>
                    <a:pt x="516928" y="0"/>
                  </a:cubicBezTo>
                  <a:cubicBezTo>
                    <a:pt x="473385" y="7257"/>
                    <a:pt x="428177" y="7812"/>
                    <a:pt x="386299" y="21771"/>
                  </a:cubicBezTo>
                  <a:cubicBezTo>
                    <a:pt x="361476" y="30045"/>
                    <a:pt x="341086" y="48563"/>
                    <a:pt x="320985" y="65314"/>
                  </a:cubicBezTo>
                  <a:cubicBezTo>
                    <a:pt x="258122" y="117700"/>
                    <a:pt x="254942" y="131721"/>
                    <a:pt x="212128" y="195943"/>
                  </a:cubicBezTo>
                  <a:cubicBezTo>
                    <a:pt x="219385" y="224971"/>
                    <a:pt x="214195" y="260510"/>
                    <a:pt x="233899" y="283028"/>
                  </a:cubicBezTo>
                  <a:cubicBezTo>
                    <a:pt x="285876" y="342430"/>
                    <a:pt x="357746" y="371287"/>
                    <a:pt x="429842" y="391886"/>
                  </a:cubicBezTo>
                  <a:cubicBezTo>
                    <a:pt x="512200" y="415417"/>
                    <a:pt x="489860" y="413657"/>
                    <a:pt x="538699" y="413657"/>
                  </a:cubicBezTo>
                  <a:lnTo>
                    <a:pt x="37957" y="740228"/>
                  </a:lnTo>
                  <a:cubicBezTo>
                    <a:pt x="40754" y="770993"/>
                    <a:pt x="0" y="1011889"/>
                    <a:pt x="125042" y="1023257"/>
                  </a:cubicBezTo>
                  <a:cubicBezTo>
                    <a:pt x="183311" y="1028554"/>
                    <a:pt x="241157" y="1008743"/>
                    <a:pt x="299214" y="1001486"/>
                  </a:cubicBezTo>
                  <a:cubicBezTo>
                    <a:pt x="320985" y="986972"/>
                    <a:pt x="347298" y="977635"/>
                    <a:pt x="364528" y="957943"/>
                  </a:cubicBezTo>
                  <a:cubicBezTo>
                    <a:pt x="398989" y="918559"/>
                    <a:pt x="451614" y="827314"/>
                    <a:pt x="451614" y="827314"/>
                  </a:cubicBezTo>
                  <a:cubicBezTo>
                    <a:pt x="458871" y="805543"/>
                    <a:pt x="463122" y="782526"/>
                    <a:pt x="473385" y="762000"/>
                  </a:cubicBezTo>
                  <a:cubicBezTo>
                    <a:pt x="502334" y="704101"/>
                    <a:pt x="532618" y="698258"/>
                    <a:pt x="538699" y="631371"/>
                  </a:cubicBezTo>
                  <a:cubicBezTo>
                    <a:pt x="543955" y="573552"/>
                    <a:pt x="538699" y="515257"/>
                    <a:pt x="538699" y="457200"/>
                  </a:cubicBezTo>
                  <a:lnTo>
                    <a:pt x="538699" y="457200"/>
                  </a:lnTo>
                  <a:cubicBezTo>
                    <a:pt x="553213" y="529771"/>
                    <a:pt x="564292" y="603115"/>
                    <a:pt x="582242" y="674914"/>
                  </a:cubicBezTo>
                  <a:cubicBezTo>
                    <a:pt x="593374" y="719442"/>
                    <a:pt x="587595" y="780083"/>
                    <a:pt x="625785" y="805543"/>
                  </a:cubicBezTo>
                  <a:lnTo>
                    <a:pt x="756414" y="892628"/>
                  </a:lnTo>
                  <a:cubicBezTo>
                    <a:pt x="843500" y="885371"/>
                    <a:pt x="939509" y="909938"/>
                    <a:pt x="1017671" y="870857"/>
                  </a:cubicBezTo>
                  <a:cubicBezTo>
                    <a:pt x="1058724" y="850331"/>
                    <a:pt x="1061214" y="740228"/>
                    <a:pt x="1061214" y="740228"/>
                  </a:cubicBezTo>
                  <a:cubicBezTo>
                    <a:pt x="1053957" y="616857"/>
                    <a:pt x="1082166" y="486079"/>
                    <a:pt x="1039442" y="370114"/>
                  </a:cubicBezTo>
                  <a:cubicBezTo>
                    <a:pt x="1023575" y="327046"/>
                    <a:pt x="947004" y="352031"/>
                    <a:pt x="908814" y="326571"/>
                  </a:cubicBezTo>
                  <a:lnTo>
                    <a:pt x="843499" y="283028"/>
                  </a:lnTo>
                  <a:cubicBezTo>
                    <a:pt x="814471" y="290285"/>
                    <a:pt x="779779" y="286108"/>
                    <a:pt x="756414" y="304800"/>
                  </a:cubicBezTo>
                  <a:cubicBezTo>
                    <a:pt x="727757" y="327726"/>
                    <a:pt x="701985" y="395514"/>
                    <a:pt x="691099" y="413657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467600" y="2667000"/>
              <a:ext cx="3048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" name="Multiply 13"/>
            <p:cNvSpPr/>
            <p:nvPr/>
          </p:nvSpPr>
          <p:spPr bwMode="auto">
            <a:xfrm>
              <a:off x="4953000" y="2057400"/>
              <a:ext cx="457200" cy="457200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" name="Straight Arrow Connector 14"/>
            <p:cNvCxnSpPr>
              <a:stCxn id="13" idx="2"/>
              <a:endCxn id="14" idx="2"/>
            </p:cNvCxnSpPr>
            <p:nvPr/>
          </p:nvCxnSpPr>
          <p:spPr bwMode="auto">
            <a:xfrm rot="10800000">
              <a:off x="5300392" y="2404792"/>
              <a:ext cx="2167208" cy="376508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5029200" y="25908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mic Sans MS" pitchFamily="66" charset="0"/>
                </a:rPr>
                <a:t>Node pair n</a:t>
              </a:r>
              <a:endParaRPr lang="en-US" b="1" dirty="0">
                <a:latin typeface="Comic Sans MS" pitchFamily="66" charset="0"/>
              </a:endParaRPr>
            </a:p>
          </p:txBody>
        </p:sp>
      </p:grpSp>
      <p:grpSp>
        <p:nvGrpSpPr>
          <p:cNvPr id="10" name="Group 48"/>
          <p:cNvGrpSpPr/>
          <p:nvPr/>
        </p:nvGrpSpPr>
        <p:grpSpPr>
          <a:xfrm>
            <a:off x="5206900" y="3886200"/>
            <a:ext cx="3556100" cy="2188029"/>
            <a:chOff x="5206900" y="3886200"/>
            <a:chExt cx="3556100" cy="2188029"/>
          </a:xfrm>
        </p:grpSpPr>
        <p:sp>
          <p:nvSpPr>
            <p:cNvPr id="17" name="Oval 16"/>
            <p:cNvSpPr/>
            <p:nvPr/>
          </p:nvSpPr>
          <p:spPr bwMode="auto">
            <a:xfrm>
              <a:off x="5791200" y="5334000"/>
              <a:ext cx="3048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11" name="Group 47"/>
            <p:cNvGrpSpPr/>
            <p:nvPr/>
          </p:nvGrpSpPr>
          <p:grpSpPr>
            <a:xfrm>
              <a:off x="5206900" y="3886200"/>
              <a:ext cx="3556100" cy="2188029"/>
              <a:chOff x="5206900" y="3886200"/>
              <a:chExt cx="3556100" cy="2188029"/>
            </a:xfrm>
          </p:grpSpPr>
          <p:sp>
            <p:nvSpPr>
              <p:cNvPr id="18" name="Multiply 17"/>
              <p:cNvSpPr/>
              <p:nvPr/>
            </p:nvSpPr>
            <p:spPr bwMode="auto">
              <a:xfrm>
                <a:off x="8077200" y="3886200"/>
                <a:ext cx="457200" cy="457200"/>
              </a:xfrm>
              <a:prstGeom prst="mathMultiply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19" name="Straight Arrow Connector 18"/>
              <p:cNvCxnSpPr>
                <a:endCxn id="18" idx="3"/>
              </p:cNvCxnSpPr>
              <p:nvPr/>
            </p:nvCxnSpPr>
            <p:spPr bwMode="auto">
              <a:xfrm flipV="1">
                <a:off x="6096000" y="4233592"/>
                <a:ext cx="2091008" cy="1172116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  <p:sp>
            <p:nvSpPr>
              <p:cNvPr id="36" name="Freeform 35"/>
              <p:cNvSpPr/>
              <p:nvPr/>
            </p:nvSpPr>
            <p:spPr bwMode="auto">
              <a:xfrm>
                <a:off x="5206900" y="4593771"/>
                <a:ext cx="671386" cy="849086"/>
              </a:xfrm>
              <a:custGeom>
                <a:avLst/>
                <a:gdLst>
                  <a:gd name="connsiteX0" fmla="*/ 671386 w 671386"/>
                  <a:gd name="connsiteY0" fmla="*/ 849086 h 849086"/>
                  <a:gd name="connsiteX1" fmla="*/ 671386 w 671386"/>
                  <a:gd name="connsiteY1" fmla="*/ 849086 h 849086"/>
                  <a:gd name="connsiteX2" fmla="*/ 366586 w 671386"/>
                  <a:gd name="connsiteY2" fmla="*/ 740229 h 849086"/>
                  <a:gd name="connsiteX3" fmla="*/ 235957 w 671386"/>
                  <a:gd name="connsiteY3" fmla="*/ 653143 h 849086"/>
                  <a:gd name="connsiteX4" fmla="*/ 170643 w 671386"/>
                  <a:gd name="connsiteY4" fmla="*/ 609600 h 849086"/>
                  <a:gd name="connsiteX5" fmla="*/ 105329 w 671386"/>
                  <a:gd name="connsiteY5" fmla="*/ 587829 h 849086"/>
                  <a:gd name="connsiteX6" fmla="*/ 40014 w 671386"/>
                  <a:gd name="connsiteY6" fmla="*/ 391886 h 849086"/>
                  <a:gd name="connsiteX7" fmla="*/ 18243 w 671386"/>
                  <a:gd name="connsiteY7" fmla="*/ 326572 h 849086"/>
                  <a:gd name="connsiteX8" fmla="*/ 40014 w 671386"/>
                  <a:gd name="connsiteY8" fmla="*/ 43543 h 849086"/>
                  <a:gd name="connsiteX9" fmla="*/ 170643 w 671386"/>
                  <a:gd name="connsiteY9" fmla="*/ 0 h 849086"/>
                  <a:gd name="connsiteX10" fmla="*/ 301271 w 671386"/>
                  <a:gd name="connsiteY10" fmla="*/ 65315 h 849086"/>
                  <a:gd name="connsiteX11" fmla="*/ 388357 w 671386"/>
                  <a:gd name="connsiteY11" fmla="*/ 195943 h 849086"/>
                  <a:gd name="connsiteX12" fmla="*/ 475443 w 671386"/>
                  <a:gd name="connsiteY12" fmla="*/ 391886 h 849086"/>
                  <a:gd name="connsiteX13" fmla="*/ 497214 w 671386"/>
                  <a:gd name="connsiteY13" fmla="*/ 457200 h 849086"/>
                  <a:gd name="connsiteX14" fmla="*/ 540757 w 671386"/>
                  <a:gd name="connsiteY14" fmla="*/ 544286 h 849086"/>
                  <a:gd name="connsiteX15" fmla="*/ 562529 w 671386"/>
                  <a:gd name="connsiteY15" fmla="*/ 653143 h 849086"/>
                  <a:gd name="connsiteX16" fmla="*/ 606071 w 671386"/>
                  <a:gd name="connsiteY16" fmla="*/ 783772 h 849086"/>
                  <a:gd name="connsiteX17" fmla="*/ 671386 w 671386"/>
                  <a:gd name="connsiteY17" fmla="*/ 849086 h 84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1386" h="849086">
                    <a:moveTo>
                      <a:pt x="671386" y="849086"/>
                    </a:moveTo>
                    <a:lnTo>
                      <a:pt x="671386" y="849086"/>
                    </a:lnTo>
                    <a:cubicBezTo>
                      <a:pt x="543083" y="810595"/>
                      <a:pt x="469824" y="802172"/>
                      <a:pt x="366586" y="740229"/>
                    </a:cubicBezTo>
                    <a:cubicBezTo>
                      <a:pt x="321712" y="713304"/>
                      <a:pt x="279500" y="682172"/>
                      <a:pt x="235957" y="653143"/>
                    </a:cubicBezTo>
                    <a:cubicBezTo>
                      <a:pt x="214186" y="638629"/>
                      <a:pt x="195466" y="617874"/>
                      <a:pt x="170643" y="609600"/>
                    </a:cubicBezTo>
                    <a:lnTo>
                      <a:pt x="105329" y="587829"/>
                    </a:lnTo>
                    <a:lnTo>
                      <a:pt x="40014" y="391886"/>
                    </a:lnTo>
                    <a:lnTo>
                      <a:pt x="18243" y="326572"/>
                    </a:lnTo>
                    <a:cubicBezTo>
                      <a:pt x="25500" y="232229"/>
                      <a:pt x="0" y="129288"/>
                      <a:pt x="40014" y="43543"/>
                    </a:cubicBezTo>
                    <a:cubicBezTo>
                      <a:pt x="59424" y="1951"/>
                      <a:pt x="170643" y="0"/>
                      <a:pt x="170643" y="0"/>
                    </a:cubicBezTo>
                    <a:cubicBezTo>
                      <a:pt x="217232" y="15530"/>
                      <a:pt x="266514" y="25593"/>
                      <a:pt x="301271" y="65315"/>
                    </a:cubicBezTo>
                    <a:cubicBezTo>
                      <a:pt x="335732" y="104699"/>
                      <a:pt x="371808" y="146297"/>
                      <a:pt x="388357" y="195943"/>
                    </a:cubicBezTo>
                    <a:cubicBezTo>
                      <a:pt x="440174" y="351395"/>
                      <a:pt x="406440" y="288382"/>
                      <a:pt x="475443" y="391886"/>
                    </a:cubicBezTo>
                    <a:cubicBezTo>
                      <a:pt x="482700" y="413657"/>
                      <a:pt x="488174" y="436107"/>
                      <a:pt x="497214" y="457200"/>
                    </a:cubicBezTo>
                    <a:cubicBezTo>
                      <a:pt x="509999" y="487031"/>
                      <a:pt x="530494" y="513496"/>
                      <a:pt x="540757" y="544286"/>
                    </a:cubicBezTo>
                    <a:cubicBezTo>
                      <a:pt x="552459" y="579391"/>
                      <a:pt x="552793" y="617443"/>
                      <a:pt x="562529" y="653143"/>
                    </a:cubicBezTo>
                    <a:cubicBezTo>
                      <a:pt x="574606" y="697424"/>
                      <a:pt x="591557" y="740229"/>
                      <a:pt x="606071" y="783772"/>
                    </a:cubicBezTo>
                    <a:lnTo>
                      <a:pt x="671386" y="849086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 rot="5892311">
                <a:off x="5999903" y="4692849"/>
                <a:ext cx="838200" cy="685799"/>
              </a:xfrm>
              <a:custGeom>
                <a:avLst/>
                <a:gdLst>
                  <a:gd name="connsiteX0" fmla="*/ 57987 w 1081244"/>
                  <a:gd name="connsiteY0" fmla="*/ 945604 h 1146854"/>
                  <a:gd name="connsiteX1" fmla="*/ 57987 w 1081244"/>
                  <a:gd name="connsiteY1" fmla="*/ 945604 h 1146854"/>
                  <a:gd name="connsiteX2" fmla="*/ 36215 w 1081244"/>
                  <a:gd name="connsiteY2" fmla="*/ 466632 h 1146854"/>
                  <a:gd name="connsiteX3" fmla="*/ 57987 w 1081244"/>
                  <a:gd name="connsiteY3" fmla="*/ 379546 h 1146854"/>
                  <a:gd name="connsiteX4" fmla="*/ 123301 w 1081244"/>
                  <a:gd name="connsiteY4" fmla="*/ 336004 h 1146854"/>
                  <a:gd name="connsiteX5" fmla="*/ 166844 w 1081244"/>
                  <a:gd name="connsiteY5" fmla="*/ 270689 h 1146854"/>
                  <a:gd name="connsiteX6" fmla="*/ 232158 w 1081244"/>
                  <a:gd name="connsiteY6" fmla="*/ 227146 h 1146854"/>
                  <a:gd name="connsiteX7" fmla="*/ 297473 w 1081244"/>
                  <a:gd name="connsiteY7" fmla="*/ 161832 h 1146854"/>
                  <a:gd name="connsiteX8" fmla="*/ 319244 w 1081244"/>
                  <a:gd name="connsiteY8" fmla="*/ 96518 h 1146854"/>
                  <a:gd name="connsiteX9" fmla="*/ 384558 w 1081244"/>
                  <a:gd name="connsiteY9" fmla="*/ 74746 h 1146854"/>
                  <a:gd name="connsiteX10" fmla="*/ 558730 w 1081244"/>
                  <a:gd name="connsiteY10" fmla="*/ 9432 h 1146854"/>
                  <a:gd name="connsiteX11" fmla="*/ 907073 w 1081244"/>
                  <a:gd name="connsiteY11" fmla="*/ 31204 h 1146854"/>
                  <a:gd name="connsiteX12" fmla="*/ 972387 w 1081244"/>
                  <a:gd name="connsiteY12" fmla="*/ 52975 h 1146854"/>
                  <a:gd name="connsiteX13" fmla="*/ 994158 w 1081244"/>
                  <a:gd name="connsiteY13" fmla="*/ 118289 h 1146854"/>
                  <a:gd name="connsiteX14" fmla="*/ 1059473 w 1081244"/>
                  <a:gd name="connsiteY14" fmla="*/ 336004 h 1146854"/>
                  <a:gd name="connsiteX15" fmla="*/ 1081244 w 1081244"/>
                  <a:gd name="connsiteY15" fmla="*/ 401318 h 1146854"/>
                  <a:gd name="connsiteX16" fmla="*/ 1059473 w 1081244"/>
                  <a:gd name="connsiteY16" fmla="*/ 989146 h 1146854"/>
                  <a:gd name="connsiteX17" fmla="*/ 1037701 w 1081244"/>
                  <a:gd name="connsiteY17" fmla="*/ 1054461 h 1146854"/>
                  <a:gd name="connsiteX18" fmla="*/ 907073 w 1081244"/>
                  <a:gd name="connsiteY18" fmla="*/ 1119775 h 1146854"/>
                  <a:gd name="connsiteX19" fmla="*/ 776444 w 1081244"/>
                  <a:gd name="connsiteY19" fmla="*/ 1141546 h 1146854"/>
                  <a:gd name="connsiteX20" fmla="*/ 362787 w 1081244"/>
                  <a:gd name="connsiteY20" fmla="*/ 1119775 h 1146854"/>
                  <a:gd name="connsiteX21" fmla="*/ 232158 w 1081244"/>
                  <a:gd name="connsiteY21" fmla="*/ 1032689 h 1146854"/>
                  <a:gd name="connsiteX22" fmla="*/ 145073 w 1081244"/>
                  <a:gd name="connsiteY22" fmla="*/ 967375 h 1146854"/>
                  <a:gd name="connsiteX23" fmla="*/ 145073 w 1081244"/>
                  <a:gd name="connsiteY23" fmla="*/ 967375 h 1146854"/>
                  <a:gd name="connsiteX24" fmla="*/ 145073 w 1081244"/>
                  <a:gd name="connsiteY24" fmla="*/ 967375 h 1146854"/>
                  <a:gd name="connsiteX25" fmla="*/ 57987 w 1081244"/>
                  <a:gd name="connsiteY25" fmla="*/ 945604 h 1146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81244" h="1146854">
                    <a:moveTo>
                      <a:pt x="57987" y="945604"/>
                    </a:moveTo>
                    <a:lnTo>
                      <a:pt x="57987" y="945604"/>
                    </a:lnTo>
                    <a:cubicBezTo>
                      <a:pt x="503" y="686926"/>
                      <a:pt x="0" y="774463"/>
                      <a:pt x="36215" y="466632"/>
                    </a:cubicBezTo>
                    <a:cubicBezTo>
                      <a:pt x="39711" y="436915"/>
                      <a:pt x="41389" y="404443"/>
                      <a:pt x="57987" y="379546"/>
                    </a:cubicBezTo>
                    <a:cubicBezTo>
                      <a:pt x="72501" y="357775"/>
                      <a:pt x="101530" y="350518"/>
                      <a:pt x="123301" y="336004"/>
                    </a:cubicBezTo>
                    <a:cubicBezTo>
                      <a:pt x="137815" y="314232"/>
                      <a:pt x="148342" y="289191"/>
                      <a:pt x="166844" y="270689"/>
                    </a:cubicBezTo>
                    <a:cubicBezTo>
                      <a:pt x="185346" y="252187"/>
                      <a:pt x="212057" y="243897"/>
                      <a:pt x="232158" y="227146"/>
                    </a:cubicBezTo>
                    <a:cubicBezTo>
                      <a:pt x="255811" y="207435"/>
                      <a:pt x="275701" y="183603"/>
                      <a:pt x="297473" y="161832"/>
                    </a:cubicBezTo>
                    <a:cubicBezTo>
                      <a:pt x="304730" y="140061"/>
                      <a:pt x="303017" y="112745"/>
                      <a:pt x="319244" y="96518"/>
                    </a:cubicBezTo>
                    <a:cubicBezTo>
                      <a:pt x="335471" y="80290"/>
                      <a:pt x="364032" y="85009"/>
                      <a:pt x="384558" y="74746"/>
                    </a:cubicBezTo>
                    <a:cubicBezTo>
                      <a:pt x="534051" y="0"/>
                      <a:pt x="348713" y="51436"/>
                      <a:pt x="558730" y="9432"/>
                    </a:cubicBezTo>
                    <a:cubicBezTo>
                      <a:pt x="674844" y="16689"/>
                      <a:pt x="791371" y="19025"/>
                      <a:pt x="907073" y="31204"/>
                    </a:cubicBezTo>
                    <a:cubicBezTo>
                      <a:pt x="929896" y="33606"/>
                      <a:pt x="956160" y="36748"/>
                      <a:pt x="972387" y="52975"/>
                    </a:cubicBezTo>
                    <a:cubicBezTo>
                      <a:pt x="988614" y="69202"/>
                      <a:pt x="987853" y="96223"/>
                      <a:pt x="994158" y="118289"/>
                    </a:cubicBezTo>
                    <a:cubicBezTo>
                      <a:pt x="1059964" y="348609"/>
                      <a:pt x="955999" y="25580"/>
                      <a:pt x="1059473" y="336004"/>
                    </a:cubicBezTo>
                    <a:lnTo>
                      <a:pt x="1081244" y="401318"/>
                    </a:lnTo>
                    <a:cubicBezTo>
                      <a:pt x="1073987" y="597261"/>
                      <a:pt x="1072516" y="793503"/>
                      <a:pt x="1059473" y="989146"/>
                    </a:cubicBezTo>
                    <a:cubicBezTo>
                      <a:pt x="1057946" y="1012045"/>
                      <a:pt x="1052037" y="1036541"/>
                      <a:pt x="1037701" y="1054461"/>
                    </a:cubicBezTo>
                    <a:cubicBezTo>
                      <a:pt x="1012310" y="1086200"/>
                      <a:pt x="945449" y="1111247"/>
                      <a:pt x="907073" y="1119775"/>
                    </a:cubicBezTo>
                    <a:cubicBezTo>
                      <a:pt x="863981" y="1129351"/>
                      <a:pt x="819987" y="1134289"/>
                      <a:pt x="776444" y="1141546"/>
                    </a:cubicBezTo>
                    <a:cubicBezTo>
                      <a:pt x="638558" y="1134289"/>
                      <a:pt x="498182" y="1146854"/>
                      <a:pt x="362787" y="1119775"/>
                    </a:cubicBezTo>
                    <a:cubicBezTo>
                      <a:pt x="311471" y="1109512"/>
                      <a:pt x="275701" y="1061718"/>
                      <a:pt x="232158" y="1032689"/>
                    </a:cubicBezTo>
                    <a:cubicBezTo>
                      <a:pt x="158305" y="983454"/>
                      <a:pt x="185346" y="1007648"/>
                      <a:pt x="145073" y="967375"/>
                    </a:cubicBezTo>
                    <a:lnTo>
                      <a:pt x="145073" y="967375"/>
                    </a:lnTo>
                    <a:lnTo>
                      <a:pt x="145073" y="967375"/>
                    </a:lnTo>
                    <a:lnTo>
                      <a:pt x="57987" y="9456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5773495" y="5461068"/>
                <a:ext cx="455181" cy="613161"/>
              </a:xfrm>
              <a:custGeom>
                <a:avLst/>
                <a:gdLst>
                  <a:gd name="connsiteX0" fmla="*/ 126562 w 455181"/>
                  <a:gd name="connsiteY0" fmla="*/ 68875 h 613161"/>
                  <a:gd name="connsiteX1" fmla="*/ 126562 w 455181"/>
                  <a:gd name="connsiteY1" fmla="*/ 68875 h 613161"/>
                  <a:gd name="connsiteX2" fmla="*/ 17705 w 455181"/>
                  <a:gd name="connsiteY2" fmla="*/ 243046 h 613161"/>
                  <a:gd name="connsiteX3" fmla="*/ 39476 w 455181"/>
                  <a:gd name="connsiteY3" fmla="*/ 526075 h 613161"/>
                  <a:gd name="connsiteX4" fmla="*/ 104791 w 455181"/>
                  <a:gd name="connsiteY4" fmla="*/ 569618 h 613161"/>
                  <a:gd name="connsiteX5" fmla="*/ 278962 w 455181"/>
                  <a:gd name="connsiteY5" fmla="*/ 613161 h 613161"/>
                  <a:gd name="connsiteX6" fmla="*/ 322505 w 455181"/>
                  <a:gd name="connsiteY6" fmla="*/ 221275 h 613161"/>
                  <a:gd name="connsiteX7" fmla="*/ 278962 w 455181"/>
                  <a:gd name="connsiteY7" fmla="*/ 155961 h 613161"/>
                  <a:gd name="connsiteX8" fmla="*/ 126562 w 455181"/>
                  <a:gd name="connsiteY8" fmla="*/ 68875 h 613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181" h="613161">
                    <a:moveTo>
                      <a:pt x="126562" y="68875"/>
                    </a:moveTo>
                    <a:lnTo>
                      <a:pt x="126562" y="68875"/>
                    </a:lnTo>
                    <a:cubicBezTo>
                      <a:pt x="90276" y="126932"/>
                      <a:pt x="30515" y="175792"/>
                      <a:pt x="17705" y="243046"/>
                    </a:cubicBezTo>
                    <a:cubicBezTo>
                      <a:pt x="0" y="335997"/>
                      <a:pt x="15095" y="434648"/>
                      <a:pt x="39476" y="526075"/>
                    </a:cubicBezTo>
                    <a:cubicBezTo>
                      <a:pt x="46218" y="551358"/>
                      <a:pt x="81387" y="557916"/>
                      <a:pt x="104791" y="569618"/>
                    </a:cubicBezTo>
                    <a:cubicBezTo>
                      <a:pt x="149420" y="591932"/>
                      <a:pt x="237562" y="604881"/>
                      <a:pt x="278962" y="613161"/>
                    </a:cubicBezTo>
                    <a:cubicBezTo>
                      <a:pt x="455181" y="554420"/>
                      <a:pt x="379752" y="602922"/>
                      <a:pt x="322505" y="221275"/>
                    </a:cubicBezTo>
                    <a:cubicBezTo>
                      <a:pt x="318624" y="195399"/>
                      <a:pt x="301151" y="169829"/>
                      <a:pt x="278962" y="155961"/>
                    </a:cubicBezTo>
                    <a:cubicBezTo>
                      <a:pt x="29425" y="0"/>
                      <a:pt x="151962" y="83389"/>
                      <a:pt x="126562" y="6887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086600" y="4736068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omic Sans MS" pitchFamily="66" charset="0"/>
                  </a:rPr>
                  <a:t>Node pair l</a:t>
                </a:r>
                <a:endParaRPr lang="en-US" b="1" dirty="0">
                  <a:latin typeface="Comic Sans MS" pitchFamily="66" charset="0"/>
                </a:endParaRPr>
              </a:p>
            </p:txBody>
          </p:sp>
        </p:grpSp>
      </p:grpSp>
      <p:grpSp>
        <p:nvGrpSpPr>
          <p:cNvPr id="12" name="Group 46"/>
          <p:cNvGrpSpPr/>
          <p:nvPr/>
        </p:nvGrpSpPr>
        <p:grpSpPr>
          <a:xfrm>
            <a:off x="1981200" y="4495800"/>
            <a:ext cx="2895600" cy="1504271"/>
            <a:chOff x="1981200" y="4495800"/>
            <a:chExt cx="2895600" cy="1504271"/>
          </a:xfrm>
        </p:grpSpPr>
        <p:grpSp>
          <p:nvGrpSpPr>
            <p:cNvPr id="16" name="Group 19"/>
            <p:cNvGrpSpPr/>
            <p:nvPr/>
          </p:nvGrpSpPr>
          <p:grpSpPr>
            <a:xfrm>
              <a:off x="2438400" y="4495800"/>
              <a:ext cx="1600200" cy="1219200"/>
              <a:chOff x="914400" y="2667000"/>
              <a:chExt cx="1600200" cy="1219200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914400" y="3657600"/>
                <a:ext cx="304800" cy="2286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2" name="Multiply 21"/>
              <p:cNvSpPr/>
              <p:nvPr/>
            </p:nvSpPr>
            <p:spPr bwMode="auto">
              <a:xfrm>
                <a:off x="2057400" y="2667000"/>
                <a:ext cx="457200" cy="457200"/>
              </a:xfrm>
              <a:prstGeom prst="mathMultiply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 bwMode="auto">
              <a:xfrm flipV="1">
                <a:off x="1219200" y="2971800"/>
                <a:ext cx="948008" cy="757508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0" name="Freeform 29"/>
            <p:cNvSpPr/>
            <p:nvPr/>
          </p:nvSpPr>
          <p:spPr bwMode="auto">
            <a:xfrm>
              <a:off x="1981200" y="5105400"/>
              <a:ext cx="533400" cy="501623"/>
            </a:xfrm>
            <a:custGeom>
              <a:avLst/>
              <a:gdLst>
                <a:gd name="connsiteX0" fmla="*/ 828196 w 833004"/>
                <a:gd name="connsiteY0" fmla="*/ 654023 h 654023"/>
                <a:gd name="connsiteX1" fmla="*/ 828196 w 833004"/>
                <a:gd name="connsiteY1" fmla="*/ 654023 h 654023"/>
                <a:gd name="connsiteX2" fmla="*/ 632253 w 833004"/>
                <a:gd name="connsiteY2" fmla="*/ 632252 h 654023"/>
                <a:gd name="connsiteX3" fmla="*/ 305682 w 833004"/>
                <a:gd name="connsiteY3" fmla="*/ 610480 h 654023"/>
                <a:gd name="connsiteX4" fmla="*/ 175053 w 833004"/>
                <a:gd name="connsiteY4" fmla="*/ 501623 h 654023"/>
                <a:gd name="connsiteX5" fmla="*/ 44425 w 833004"/>
                <a:gd name="connsiteY5" fmla="*/ 458080 h 654023"/>
                <a:gd name="connsiteX6" fmla="*/ 882 w 833004"/>
                <a:gd name="connsiteY6" fmla="*/ 392766 h 654023"/>
                <a:gd name="connsiteX7" fmla="*/ 44425 w 833004"/>
                <a:gd name="connsiteY7" fmla="*/ 175052 h 654023"/>
                <a:gd name="connsiteX8" fmla="*/ 109739 w 833004"/>
                <a:gd name="connsiteY8" fmla="*/ 109737 h 654023"/>
                <a:gd name="connsiteX9" fmla="*/ 218596 w 833004"/>
                <a:gd name="connsiteY9" fmla="*/ 22652 h 654023"/>
                <a:gd name="connsiteX10" fmla="*/ 675796 w 833004"/>
                <a:gd name="connsiteY10" fmla="*/ 44423 h 654023"/>
                <a:gd name="connsiteX11" fmla="*/ 719339 w 833004"/>
                <a:gd name="connsiteY11" fmla="*/ 175052 h 654023"/>
                <a:gd name="connsiteX12" fmla="*/ 762882 w 833004"/>
                <a:gd name="connsiteY12" fmla="*/ 240366 h 654023"/>
                <a:gd name="connsiteX13" fmla="*/ 806425 w 833004"/>
                <a:gd name="connsiteY13" fmla="*/ 436309 h 654023"/>
                <a:gd name="connsiteX14" fmla="*/ 828196 w 833004"/>
                <a:gd name="connsiteY14" fmla="*/ 501623 h 654023"/>
                <a:gd name="connsiteX15" fmla="*/ 828196 w 833004"/>
                <a:gd name="connsiteY15" fmla="*/ 654023 h 65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3004" h="654023">
                  <a:moveTo>
                    <a:pt x="828196" y="654023"/>
                  </a:moveTo>
                  <a:lnTo>
                    <a:pt x="828196" y="654023"/>
                  </a:lnTo>
                  <a:cubicBezTo>
                    <a:pt x="762882" y="646766"/>
                    <a:pt x="697742" y="637709"/>
                    <a:pt x="632253" y="632252"/>
                  </a:cubicBezTo>
                  <a:cubicBezTo>
                    <a:pt x="523531" y="623192"/>
                    <a:pt x="413296" y="628416"/>
                    <a:pt x="305682" y="610480"/>
                  </a:cubicBezTo>
                  <a:cubicBezTo>
                    <a:pt x="250255" y="601242"/>
                    <a:pt x="217090" y="524977"/>
                    <a:pt x="175053" y="501623"/>
                  </a:cubicBezTo>
                  <a:cubicBezTo>
                    <a:pt x="134931" y="479333"/>
                    <a:pt x="44425" y="458080"/>
                    <a:pt x="44425" y="458080"/>
                  </a:cubicBezTo>
                  <a:cubicBezTo>
                    <a:pt x="29911" y="436309"/>
                    <a:pt x="3486" y="418802"/>
                    <a:pt x="882" y="392766"/>
                  </a:cubicBezTo>
                  <a:cubicBezTo>
                    <a:pt x="0" y="383943"/>
                    <a:pt x="18007" y="214678"/>
                    <a:pt x="44425" y="175052"/>
                  </a:cubicBezTo>
                  <a:cubicBezTo>
                    <a:pt x="61504" y="149434"/>
                    <a:pt x="90028" y="133390"/>
                    <a:pt x="109739" y="109737"/>
                  </a:cubicBezTo>
                  <a:cubicBezTo>
                    <a:pt x="185490" y="18836"/>
                    <a:pt x="111376" y="58392"/>
                    <a:pt x="218596" y="22652"/>
                  </a:cubicBezTo>
                  <a:cubicBezTo>
                    <a:pt x="370996" y="29909"/>
                    <a:pt x="529834" y="0"/>
                    <a:pt x="675796" y="44423"/>
                  </a:cubicBezTo>
                  <a:cubicBezTo>
                    <a:pt x="719706" y="57787"/>
                    <a:pt x="693879" y="136862"/>
                    <a:pt x="719339" y="175052"/>
                  </a:cubicBezTo>
                  <a:lnTo>
                    <a:pt x="762882" y="240366"/>
                  </a:lnTo>
                  <a:cubicBezTo>
                    <a:pt x="811892" y="387397"/>
                    <a:pt x="755336" y="206411"/>
                    <a:pt x="806425" y="436309"/>
                  </a:cubicBezTo>
                  <a:cubicBezTo>
                    <a:pt x="811403" y="458711"/>
                    <a:pt x="825662" y="478814"/>
                    <a:pt x="828196" y="501623"/>
                  </a:cubicBezTo>
                  <a:cubicBezTo>
                    <a:pt x="833004" y="544900"/>
                    <a:pt x="828196" y="628623"/>
                    <a:pt x="828196" y="654023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 rot="10566242">
              <a:off x="2591975" y="5582328"/>
              <a:ext cx="594920" cy="417743"/>
            </a:xfrm>
            <a:custGeom>
              <a:avLst/>
              <a:gdLst>
                <a:gd name="connsiteX0" fmla="*/ 828196 w 833004"/>
                <a:gd name="connsiteY0" fmla="*/ 654023 h 654023"/>
                <a:gd name="connsiteX1" fmla="*/ 828196 w 833004"/>
                <a:gd name="connsiteY1" fmla="*/ 654023 h 654023"/>
                <a:gd name="connsiteX2" fmla="*/ 632253 w 833004"/>
                <a:gd name="connsiteY2" fmla="*/ 632252 h 654023"/>
                <a:gd name="connsiteX3" fmla="*/ 305682 w 833004"/>
                <a:gd name="connsiteY3" fmla="*/ 610480 h 654023"/>
                <a:gd name="connsiteX4" fmla="*/ 175053 w 833004"/>
                <a:gd name="connsiteY4" fmla="*/ 501623 h 654023"/>
                <a:gd name="connsiteX5" fmla="*/ 44425 w 833004"/>
                <a:gd name="connsiteY5" fmla="*/ 458080 h 654023"/>
                <a:gd name="connsiteX6" fmla="*/ 882 w 833004"/>
                <a:gd name="connsiteY6" fmla="*/ 392766 h 654023"/>
                <a:gd name="connsiteX7" fmla="*/ 44425 w 833004"/>
                <a:gd name="connsiteY7" fmla="*/ 175052 h 654023"/>
                <a:gd name="connsiteX8" fmla="*/ 109739 w 833004"/>
                <a:gd name="connsiteY8" fmla="*/ 109737 h 654023"/>
                <a:gd name="connsiteX9" fmla="*/ 218596 w 833004"/>
                <a:gd name="connsiteY9" fmla="*/ 22652 h 654023"/>
                <a:gd name="connsiteX10" fmla="*/ 675796 w 833004"/>
                <a:gd name="connsiteY10" fmla="*/ 44423 h 654023"/>
                <a:gd name="connsiteX11" fmla="*/ 719339 w 833004"/>
                <a:gd name="connsiteY11" fmla="*/ 175052 h 654023"/>
                <a:gd name="connsiteX12" fmla="*/ 762882 w 833004"/>
                <a:gd name="connsiteY12" fmla="*/ 240366 h 654023"/>
                <a:gd name="connsiteX13" fmla="*/ 806425 w 833004"/>
                <a:gd name="connsiteY13" fmla="*/ 436309 h 654023"/>
                <a:gd name="connsiteX14" fmla="*/ 828196 w 833004"/>
                <a:gd name="connsiteY14" fmla="*/ 501623 h 654023"/>
                <a:gd name="connsiteX15" fmla="*/ 828196 w 833004"/>
                <a:gd name="connsiteY15" fmla="*/ 654023 h 65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3004" h="654023">
                  <a:moveTo>
                    <a:pt x="828196" y="654023"/>
                  </a:moveTo>
                  <a:lnTo>
                    <a:pt x="828196" y="654023"/>
                  </a:lnTo>
                  <a:cubicBezTo>
                    <a:pt x="762882" y="646766"/>
                    <a:pt x="697742" y="637709"/>
                    <a:pt x="632253" y="632252"/>
                  </a:cubicBezTo>
                  <a:cubicBezTo>
                    <a:pt x="523531" y="623192"/>
                    <a:pt x="413296" y="628416"/>
                    <a:pt x="305682" y="610480"/>
                  </a:cubicBezTo>
                  <a:cubicBezTo>
                    <a:pt x="250255" y="601242"/>
                    <a:pt x="217090" y="524977"/>
                    <a:pt x="175053" y="501623"/>
                  </a:cubicBezTo>
                  <a:cubicBezTo>
                    <a:pt x="134931" y="479333"/>
                    <a:pt x="44425" y="458080"/>
                    <a:pt x="44425" y="458080"/>
                  </a:cubicBezTo>
                  <a:cubicBezTo>
                    <a:pt x="29911" y="436309"/>
                    <a:pt x="3486" y="418802"/>
                    <a:pt x="882" y="392766"/>
                  </a:cubicBezTo>
                  <a:cubicBezTo>
                    <a:pt x="0" y="383943"/>
                    <a:pt x="18007" y="214678"/>
                    <a:pt x="44425" y="175052"/>
                  </a:cubicBezTo>
                  <a:cubicBezTo>
                    <a:pt x="61504" y="149434"/>
                    <a:pt x="90028" y="133390"/>
                    <a:pt x="109739" y="109737"/>
                  </a:cubicBezTo>
                  <a:cubicBezTo>
                    <a:pt x="185490" y="18836"/>
                    <a:pt x="111376" y="58392"/>
                    <a:pt x="218596" y="22652"/>
                  </a:cubicBezTo>
                  <a:cubicBezTo>
                    <a:pt x="370996" y="29909"/>
                    <a:pt x="529834" y="0"/>
                    <a:pt x="675796" y="44423"/>
                  </a:cubicBezTo>
                  <a:cubicBezTo>
                    <a:pt x="719706" y="57787"/>
                    <a:pt x="693879" y="136862"/>
                    <a:pt x="719339" y="175052"/>
                  </a:cubicBezTo>
                  <a:lnTo>
                    <a:pt x="762882" y="240366"/>
                  </a:lnTo>
                  <a:cubicBezTo>
                    <a:pt x="811892" y="387397"/>
                    <a:pt x="755336" y="206411"/>
                    <a:pt x="806425" y="436309"/>
                  </a:cubicBezTo>
                  <a:cubicBezTo>
                    <a:pt x="811403" y="458711"/>
                    <a:pt x="825662" y="478814"/>
                    <a:pt x="828196" y="501623"/>
                  </a:cubicBezTo>
                  <a:cubicBezTo>
                    <a:pt x="833004" y="544900"/>
                    <a:pt x="828196" y="628623"/>
                    <a:pt x="828196" y="654023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2621091" y="5105400"/>
              <a:ext cx="503109" cy="457887"/>
            </a:xfrm>
            <a:custGeom>
              <a:avLst/>
              <a:gdLst>
                <a:gd name="connsiteX0" fmla="*/ 0 w 503109"/>
                <a:gd name="connsiteY0" fmla="*/ 414344 h 457887"/>
                <a:gd name="connsiteX1" fmla="*/ 0 w 503109"/>
                <a:gd name="connsiteY1" fmla="*/ 414344 h 457887"/>
                <a:gd name="connsiteX2" fmla="*/ 65314 w 503109"/>
                <a:gd name="connsiteY2" fmla="*/ 240172 h 457887"/>
                <a:gd name="connsiteX3" fmla="*/ 152400 w 503109"/>
                <a:gd name="connsiteY3" fmla="*/ 44229 h 457887"/>
                <a:gd name="connsiteX4" fmla="*/ 217714 w 503109"/>
                <a:gd name="connsiteY4" fmla="*/ 687 h 457887"/>
                <a:gd name="connsiteX5" fmla="*/ 413657 w 503109"/>
                <a:gd name="connsiteY5" fmla="*/ 22458 h 457887"/>
                <a:gd name="connsiteX6" fmla="*/ 435429 w 503109"/>
                <a:gd name="connsiteY6" fmla="*/ 283715 h 457887"/>
                <a:gd name="connsiteX7" fmla="*/ 370114 w 503109"/>
                <a:gd name="connsiteY7" fmla="*/ 305487 h 457887"/>
                <a:gd name="connsiteX8" fmla="*/ 326571 w 503109"/>
                <a:gd name="connsiteY8" fmla="*/ 370801 h 457887"/>
                <a:gd name="connsiteX9" fmla="*/ 174171 w 503109"/>
                <a:gd name="connsiteY9" fmla="*/ 414344 h 457887"/>
                <a:gd name="connsiteX10" fmla="*/ 152400 w 503109"/>
                <a:gd name="connsiteY10" fmla="*/ 457887 h 45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3109" h="457887">
                  <a:moveTo>
                    <a:pt x="0" y="414344"/>
                  </a:moveTo>
                  <a:lnTo>
                    <a:pt x="0" y="414344"/>
                  </a:lnTo>
                  <a:cubicBezTo>
                    <a:pt x="21771" y="356287"/>
                    <a:pt x="44459" y="298565"/>
                    <a:pt x="65314" y="240172"/>
                  </a:cubicBezTo>
                  <a:cubicBezTo>
                    <a:pt x="89266" y="173106"/>
                    <a:pt x="99283" y="97346"/>
                    <a:pt x="152400" y="44229"/>
                  </a:cubicBezTo>
                  <a:cubicBezTo>
                    <a:pt x="170902" y="25727"/>
                    <a:pt x="195943" y="15201"/>
                    <a:pt x="217714" y="687"/>
                  </a:cubicBezTo>
                  <a:cubicBezTo>
                    <a:pt x="283028" y="7944"/>
                    <a:pt x="351897" y="0"/>
                    <a:pt x="413657" y="22458"/>
                  </a:cubicBezTo>
                  <a:cubicBezTo>
                    <a:pt x="503109" y="54986"/>
                    <a:pt x="436340" y="281437"/>
                    <a:pt x="435429" y="283715"/>
                  </a:cubicBezTo>
                  <a:cubicBezTo>
                    <a:pt x="426906" y="305023"/>
                    <a:pt x="391886" y="298230"/>
                    <a:pt x="370114" y="305487"/>
                  </a:cubicBezTo>
                  <a:cubicBezTo>
                    <a:pt x="355600" y="327258"/>
                    <a:pt x="347003" y="354455"/>
                    <a:pt x="326571" y="370801"/>
                  </a:cubicBezTo>
                  <a:cubicBezTo>
                    <a:pt x="304743" y="388264"/>
                    <a:pt x="189810" y="404961"/>
                    <a:pt x="174171" y="414344"/>
                  </a:cubicBezTo>
                  <a:cubicBezTo>
                    <a:pt x="160256" y="422693"/>
                    <a:pt x="159657" y="443373"/>
                    <a:pt x="152400" y="457887"/>
                  </a:cubicBezTo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00400" y="51932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mic Sans MS" pitchFamily="66" charset="0"/>
                </a:rPr>
                <a:t>Node pair k</a:t>
              </a:r>
              <a:endParaRPr lang="en-US" b="1" dirty="0">
                <a:latin typeface="Comic Sans MS" pitchFamily="66" charset="0"/>
              </a:endParaRPr>
            </a:p>
          </p:txBody>
        </p:sp>
      </p:grpSp>
      <p:graphicFrame>
        <p:nvGraphicFramePr>
          <p:cNvPr id="45" name="Object 6"/>
          <p:cNvGraphicFramePr>
            <a:graphicFrameLocks noChangeAspect="1"/>
          </p:cNvGraphicFramePr>
          <p:nvPr/>
        </p:nvGraphicFramePr>
        <p:xfrm>
          <a:off x="1371600" y="1463675"/>
          <a:ext cx="3666234" cy="517525"/>
        </p:xfrm>
        <a:graphic>
          <a:graphicData uri="http://schemas.openxmlformats.org/presentationml/2006/ole">
            <p:oleObj spid="_x0000_s1414148" name="Equation" r:id="rId4" imgW="1714320" imgH="241200" progId="Equation.DSMT4">
              <p:embed/>
            </p:oleObj>
          </a:graphicData>
        </a:graphic>
      </p:graphicFrame>
      <p:grpSp>
        <p:nvGrpSpPr>
          <p:cNvPr id="46" name="Group 57"/>
          <p:cNvGrpSpPr/>
          <p:nvPr/>
        </p:nvGrpSpPr>
        <p:grpSpPr>
          <a:xfrm>
            <a:off x="381000" y="838200"/>
            <a:ext cx="4191000" cy="577850"/>
            <a:chOff x="381000" y="838200"/>
            <a:chExt cx="4191000" cy="577850"/>
          </a:xfrm>
        </p:grpSpPr>
        <p:sp>
          <p:nvSpPr>
            <p:cNvPr id="47" name="TextBox 46"/>
            <p:cNvSpPr txBox="1"/>
            <p:nvPr/>
          </p:nvSpPr>
          <p:spPr>
            <a:xfrm>
              <a:off x="381000" y="926068"/>
              <a:ext cx="419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If                       is kept</a:t>
              </a:r>
              <a:endParaRPr lang="en-US" dirty="0">
                <a:latin typeface="Comic Sans MS" pitchFamily="66" charset="0"/>
              </a:endParaRPr>
            </a:p>
          </p:txBody>
        </p:sp>
        <p:graphicFrame>
          <p:nvGraphicFramePr>
            <p:cNvPr id="49" name="Object 10"/>
            <p:cNvGraphicFramePr>
              <a:graphicFrameLocks noChangeAspect="1"/>
            </p:cNvGraphicFramePr>
            <p:nvPr/>
          </p:nvGraphicFramePr>
          <p:xfrm>
            <a:off x="1295400" y="838200"/>
            <a:ext cx="942808" cy="577850"/>
          </p:xfrm>
          <a:graphic>
            <a:graphicData uri="http://schemas.openxmlformats.org/presentationml/2006/ole">
              <p:oleObj spid="_x0000_s1414149" name="Equation" r:id="rId5" imgW="393480" imgH="241200" progId="Equation.DSMT4">
                <p:embed/>
              </p:oleObj>
            </a:graphicData>
          </a:graphic>
        </p:graphicFrame>
      </p:grpSp>
      <p:sp>
        <p:nvSpPr>
          <p:cNvPr id="57" name="Left Arrow 56"/>
          <p:cNvSpPr/>
          <p:nvPr/>
        </p:nvSpPr>
        <p:spPr>
          <a:xfrm rot="10800000">
            <a:off x="228600" y="1523999"/>
            <a:ext cx="10668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4800" y="19166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else no change ! (don’t update)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048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Cooperative Power Minimization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Algorithm (COPMA)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07731" y="1981200"/>
            <a:ext cx="3349869" cy="2366309"/>
            <a:chOff x="307731" y="1981200"/>
            <a:chExt cx="3349869" cy="2366309"/>
          </a:xfrm>
        </p:grpSpPr>
        <p:grpSp>
          <p:nvGrpSpPr>
            <p:cNvPr id="57" name="Group 56"/>
            <p:cNvGrpSpPr/>
            <p:nvPr/>
          </p:nvGrpSpPr>
          <p:grpSpPr>
            <a:xfrm>
              <a:off x="307731" y="1981200"/>
              <a:ext cx="2816469" cy="2366309"/>
              <a:chOff x="460131" y="2133600"/>
              <a:chExt cx="2816469" cy="2366309"/>
            </a:xfrm>
          </p:grpSpPr>
          <p:sp>
            <p:nvSpPr>
              <p:cNvPr id="7" name="Multiply 6"/>
              <p:cNvSpPr/>
              <p:nvPr/>
            </p:nvSpPr>
            <p:spPr bwMode="auto">
              <a:xfrm>
                <a:off x="2819400" y="2133600"/>
                <a:ext cx="457200" cy="457200"/>
              </a:xfrm>
              <a:prstGeom prst="mathMultiply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460131" y="2480992"/>
                <a:ext cx="2469077" cy="2018917"/>
                <a:chOff x="460131" y="2480992"/>
                <a:chExt cx="2469077" cy="2018917"/>
              </a:xfrm>
            </p:grpSpPr>
            <p:sp>
              <p:nvSpPr>
                <p:cNvPr id="6" name="Oval 5"/>
                <p:cNvSpPr/>
                <p:nvPr/>
              </p:nvSpPr>
              <p:spPr bwMode="auto">
                <a:xfrm>
                  <a:off x="914400" y="3657600"/>
                  <a:ext cx="304800" cy="22860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cxnSp>
              <p:nvCxnSpPr>
                <p:cNvPr id="9" name="Straight Arrow Connector 8"/>
                <p:cNvCxnSpPr>
                  <a:endCxn id="7" idx="3"/>
                </p:cNvCxnSpPr>
                <p:nvPr/>
              </p:nvCxnSpPr>
              <p:spPr bwMode="auto">
                <a:xfrm flipV="1">
                  <a:off x="1219200" y="2480992"/>
                  <a:ext cx="1710008" cy="1248316"/>
                </a:xfrm>
                <a:prstGeom prst="straightConnector1">
                  <a:avLst/>
                </a:prstGeom>
                <a:solidFill>
                  <a:schemeClr val="accent1"/>
                </a:solidFill>
                <a:ln w="349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8" name="Freeform 27"/>
                <p:cNvSpPr/>
                <p:nvPr/>
              </p:nvSpPr>
              <p:spPr bwMode="auto">
                <a:xfrm rot="4422273">
                  <a:off x="916951" y="3068610"/>
                  <a:ext cx="762000" cy="525389"/>
                </a:xfrm>
                <a:custGeom>
                  <a:avLst/>
                  <a:gdLst>
                    <a:gd name="connsiteX0" fmla="*/ 674915 w 762000"/>
                    <a:gd name="connsiteY0" fmla="*/ 783771 h 783771"/>
                    <a:gd name="connsiteX1" fmla="*/ 0 w 762000"/>
                    <a:gd name="connsiteY1" fmla="*/ 261257 h 783771"/>
                    <a:gd name="connsiteX2" fmla="*/ 152400 w 762000"/>
                    <a:gd name="connsiteY2" fmla="*/ 43542 h 783771"/>
                    <a:gd name="connsiteX3" fmla="*/ 283029 w 762000"/>
                    <a:gd name="connsiteY3" fmla="*/ 0 h 783771"/>
                    <a:gd name="connsiteX4" fmla="*/ 609600 w 762000"/>
                    <a:gd name="connsiteY4" fmla="*/ 21771 h 783771"/>
                    <a:gd name="connsiteX5" fmla="*/ 696686 w 762000"/>
                    <a:gd name="connsiteY5" fmla="*/ 152400 h 783771"/>
                    <a:gd name="connsiteX6" fmla="*/ 762000 w 762000"/>
                    <a:gd name="connsiteY6" fmla="*/ 435428 h 783771"/>
                    <a:gd name="connsiteX7" fmla="*/ 740229 w 762000"/>
                    <a:gd name="connsiteY7" fmla="*/ 674914 h 783771"/>
                    <a:gd name="connsiteX8" fmla="*/ 674915 w 762000"/>
                    <a:gd name="connsiteY8" fmla="*/ 783771 h 783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62000" h="783771">
                      <a:moveTo>
                        <a:pt x="674915" y="783771"/>
                      </a:moveTo>
                      <a:lnTo>
                        <a:pt x="0" y="261257"/>
                      </a:lnTo>
                      <a:cubicBezTo>
                        <a:pt x="56500" y="148257"/>
                        <a:pt x="50124" y="88997"/>
                        <a:pt x="152400" y="43542"/>
                      </a:cubicBezTo>
                      <a:cubicBezTo>
                        <a:pt x="194342" y="24901"/>
                        <a:pt x="283029" y="0"/>
                        <a:pt x="283029" y="0"/>
                      </a:cubicBezTo>
                      <a:lnTo>
                        <a:pt x="609600" y="21771"/>
                      </a:lnTo>
                      <a:cubicBezTo>
                        <a:pt x="658706" y="39863"/>
                        <a:pt x="696686" y="152400"/>
                        <a:pt x="696686" y="152400"/>
                      </a:cubicBezTo>
                      <a:cubicBezTo>
                        <a:pt x="756457" y="331710"/>
                        <a:pt x="733738" y="237591"/>
                        <a:pt x="762000" y="435428"/>
                      </a:cubicBezTo>
                      <a:lnTo>
                        <a:pt x="740229" y="674914"/>
                      </a:lnTo>
                      <a:lnTo>
                        <a:pt x="674915" y="78377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9" name="Freeform 28"/>
                <p:cNvSpPr/>
                <p:nvPr/>
              </p:nvSpPr>
              <p:spPr bwMode="auto">
                <a:xfrm rot="7200436">
                  <a:off x="341826" y="3856214"/>
                  <a:ext cx="762000" cy="525389"/>
                </a:xfrm>
                <a:custGeom>
                  <a:avLst/>
                  <a:gdLst>
                    <a:gd name="connsiteX0" fmla="*/ 674915 w 762000"/>
                    <a:gd name="connsiteY0" fmla="*/ 783771 h 783771"/>
                    <a:gd name="connsiteX1" fmla="*/ 0 w 762000"/>
                    <a:gd name="connsiteY1" fmla="*/ 261257 h 783771"/>
                    <a:gd name="connsiteX2" fmla="*/ 152400 w 762000"/>
                    <a:gd name="connsiteY2" fmla="*/ 43542 h 783771"/>
                    <a:gd name="connsiteX3" fmla="*/ 283029 w 762000"/>
                    <a:gd name="connsiteY3" fmla="*/ 0 h 783771"/>
                    <a:gd name="connsiteX4" fmla="*/ 609600 w 762000"/>
                    <a:gd name="connsiteY4" fmla="*/ 21771 h 783771"/>
                    <a:gd name="connsiteX5" fmla="*/ 696686 w 762000"/>
                    <a:gd name="connsiteY5" fmla="*/ 152400 h 783771"/>
                    <a:gd name="connsiteX6" fmla="*/ 762000 w 762000"/>
                    <a:gd name="connsiteY6" fmla="*/ 435428 h 783771"/>
                    <a:gd name="connsiteX7" fmla="*/ 740229 w 762000"/>
                    <a:gd name="connsiteY7" fmla="*/ 674914 h 783771"/>
                    <a:gd name="connsiteX8" fmla="*/ 674915 w 762000"/>
                    <a:gd name="connsiteY8" fmla="*/ 783771 h 783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62000" h="783771">
                      <a:moveTo>
                        <a:pt x="674915" y="783771"/>
                      </a:moveTo>
                      <a:lnTo>
                        <a:pt x="0" y="261257"/>
                      </a:lnTo>
                      <a:cubicBezTo>
                        <a:pt x="56500" y="148257"/>
                        <a:pt x="50124" y="88997"/>
                        <a:pt x="152400" y="43542"/>
                      </a:cubicBezTo>
                      <a:cubicBezTo>
                        <a:pt x="194342" y="24901"/>
                        <a:pt x="283029" y="0"/>
                        <a:pt x="283029" y="0"/>
                      </a:cubicBezTo>
                      <a:lnTo>
                        <a:pt x="609600" y="21771"/>
                      </a:lnTo>
                      <a:cubicBezTo>
                        <a:pt x="658706" y="39863"/>
                        <a:pt x="696686" y="152400"/>
                        <a:pt x="696686" y="152400"/>
                      </a:cubicBezTo>
                      <a:cubicBezTo>
                        <a:pt x="756457" y="331710"/>
                        <a:pt x="733738" y="237591"/>
                        <a:pt x="762000" y="435428"/>
                      </a:cubicBezTo>
                      <a:lnTo>
                        <a:pt x="740229" y="674914"/>
                      </a:lnTo>
                      <a:lnTo>
                        <a:pt x="674915" y="78377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</p:grpSp>
        <p:sp>
          <p:nvSpPr>
            <p:cNvPr id="39" name="TextBox 38"/>
            <p:cNvSpPr txBox="1"/>
            <p:nvPr/>
          </p:nvSpPr>
          <p:spPr>
            <a:xfrm>
              <a:off x="1981200" y="30596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mic Sans MS" pitchFamily="66" charset="0"/>
                </a:rPr>
                <a:t>Node pair m</a:t>
              </a:r>
              <a:endParaRPr lang="en-US" b="1" dirty="0">
                <a:latin typeface="Comic Sans MS" pitchFamily="66" charset="0"/>
              </a:endParaRPr>
            </a:p>
          </p:txBody>
        </p:sp>
      </p:grpSp>
      <p:grpSp>
        <p:nvGrpSpPr>
          <p:cNvPr id="2" name="Group 44"/>
          <p:cNvGrpSpPr/>
          <p:nvPr/>
        </p:nvGrpSpPr>
        <p:grpSpPr>
          <a:xfrm>
            <a:off x="4779963" y="762000"/>
            <a:ext cx="3983037" cy="685800"/>
            <a:chOff x="588963" y="990600"/>
            <a:chExt cx="3983037" cy="685800"/>
          </a:xfrm>
        </p:grpSpPr>
        <p:graphicFrame>
          <p:nvGraphicFramePr>
            <p:cNvPr id="750594" name="Object 2"/>
            <p:cNvGraphicFramePr>
              <a:graphicFrameLocks noChangeAspect="1"/>
            </p:cNvGraphicFramePr>
            <p:nvPr/>
          </p:nvGraphicFramePr>
          <p:xfrm>
            <a:off x="588963" y="990600"/>
            <a:ext cx="1687512" cy="654050"/>
          </p:xfrm>
          <a:graphic>
            <a:graphicData uri="http://schemas.openxmlformats.org/presentationml/2006/ole">
              <p:oleObj spid="_x0000_s1235970" name="Equation" r:id="rId4" imgW="622080" imgH="241200" progId="Equation.DSMT4">
                <p:embed/>
              </p:oleObj>
            </a:graphicData>
          </a:graphic>
        </p:graphicFrame>
        <p:graphicFrame>
          <p:nvGraphicFramePr>
            <p:cNvPr id="750595" name="Object 3"/>
            <p:cNvGraphicFramePr>
              <a:graphicFrameLocks noChangeAspect="1"/>
            </p:cNvGraphicFramePr>
            <p:nvPr/>
          </p:nvGraphicFramePr>
          <p:xfrm>
            <a:off x="3436018" y="1022350"/>
            <a:ext cx="1135982" cy="654050"/>
          </p:xfrm>
          <a:graphic>
            <a:graphicData uri="http://schemas.openxmlformats.org/presentationml/2006/ole">
              <p:oleObj spid="_x0000_s1235971" name="Equation" r:id="rId5" imgW="419040" imgH="241200" progId="Equation.DSMT4">
                <p:embed/>
              </p:oleObj>
            </a:graphicData>
          </a:graphic>
        </p:graphicFrame>
        <p:cxnSp>
          <p:nvCxnSpPr>
            <p:cNvPr id="44" name="Straight Arrow Connector 43"/>
            <p:cNvCxnSpPr/>
            <p:nvPr/>
          </p:nvCxnSpPr>
          <p:spPr bwMode="auto">
            <a:xfrm>
              <a:off x="2362200" y="1371600"/>
              <a:ext cx="990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8" name="Group 45"/>
          <p:cNvGrpSpPr/>
          <p:nvPr/>
        </p:nvGrpSpPr>
        <p:grpSpPr>
          <a:xfrm>
            <a:off x="4681537" y="1371600"/>
            <a:ext cx="4233863" cy="685800"/>
            <a:chOff x="476249" y="990600"/>
            <a:chExt cx="4233863" cy="685800"/>
          </a:xfrm>
        </p:grpSpPr>
        <p:graphicFrame>
          <p:nvGraphicFramePr>
            <p:cNvPr id="47" name="Object 2"/>
            <p:cNvGraphicFramePr>
              <a:graphicFrameLocks noChangeAspect="1"/>
            </p:cNvGraphicFramePr>
            <p:nvPr/>
          </p:nvGraphicFramePr>
          <p:xfrm>
            <a:off x="476249" y="990600"/>
            <a:ext cx="1962151" cy="654050"/>
          </p:xfrm>
          <a:graphic>
            <a:graphicData uri="http://schemas.openxmlformats.org/presentationml/2006/ole">
              <p:oleObj spid="_x0000_s1235972" name="Equation" r:id="rId6" imgW="723600" imgH="241200" progId="Equation.DSMT4">
                <p:embed/>
              </p:oleObj>
            </a:graphicData>
          </a:graphic>
        </p:graphicFrame>
        <p:graphicFrame>
          <p:nvGraphicFramePr>
            <p:cNvPr id="48" name="Object 3"/>
            <p:cNvGraphicFramePr>
              <a:graphicFrameLocks noChangeAspect="1"/>
            </p:cNvGraphicFramePr>
            <p:nvPr/>
          </p:nvGraphicFramePr>
          <p:xfrm>
            <a:off x="3505200" y="1022350"/>
            <a:ext cx="1204912" cy="654050"/>
          </p:xfrm>
          <a:graphic>
            <a:graphicData uri="http://schemas.openxmlformats.org/presentationml/2006/ole">
              <p:oleObj spid="_x0000_s1235973" name="Equation" r:id="rId7" imgW="444240" imgH="241200" progId="Equation.DSMT4">
                <p:embed/>
              </p:oleObj>
            </a:graphicData>
          </a:graphic>
        </p:graphicFrame>
        <p:cxnSp>
          <p:nvCxnSpPr>
            <p:cNvPr id="49" name="Straight Arrow Connector 48"/>
            <p:cNvCxnSpPr/>
            <p:nvPr/>
          </p:nvCxnSpPr>
          <p:spPr bwMode="auto">
            <a:xfrm>
              <a:off x="2514600" y="1371600"/>
              <a:ext cx="990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0" name="Group 55"/>
          <p:cNvGrpSpPr/>
          <p:nvPr/>
        </p:nvGrpSpPr>
        <p:grpSpPr>
          <a:xfrm>
            <a:off x="4953000" y="2057400"/>
            <a:ext cx="3079838" cy="1300697"/>
            <a:chOff x="4953000" y="2057400"/>
            <a:chExt cx="3079838" cy="1300697"/>
          </a:xfrm>
        </p:grpSpPr>
        <p:sp>
          <p:nvSpPr>
            <p:cNvPr id="35" name="Freeform 34"/>
            <p:cNvSpPr/>
            <p:nvPr/>
          </p:nvSpPr>
          <p:spPr bwMode="auto">
            <a:xfrm>
              <a:off x="6950672" y="2329543"/>
              <a:ext cx="1082166" cy="1028554"/>
            </a:xfrm>
            <a:custGeom>
              <a:avLst/>
              <a:gdLst>
                <a:gd name="connsiteX0" fmla="*/ 691099 w 1082166"/>
                <a:gd name="connsiteY0" fmla="*/ 413657 h 1028554"/>
                <a:gd name="connsiteX1" fmla="*/ 691099 w 1082166"/>
                <a:gd name="connsiteY1" fmla="*/ 413657 h 1028554"/>
                <a:gd name="connsiteX2" fmla="*/ 625785 w 1082166"/>
                <a:gd name="connsiteY2" fmla="*/ 217714 h 1028554"/>
                <a:gd name="connsiteX3" fmla="*/ 582242 w 1082166"/>
                <a:gd name="connsiteY3" fmla="*/ 43543 h 1028554"/>
                <a:gd name="connsiteX4" fmla="*/ 516928 w 1082166"/>
                <a:gd name="connsiteY4" fmla="*/ 0 h 1028554"/>
                <a:gd name="connsiteX5" fmla="*/ 386299 w 1082166"/>
                <a:gd name="connsiteY5" fmla="*/ 21771 h 1028554"/>
                <a:gd name="connsiteX6" fmla="*/ 320985 w 1082166"/>
                <a:gd name="connsiteY6" fmla="*/ 65314 h 1028554"/>
                <a:gd name="connsiteX7" fmla="*/ 212128 w 1082166"/>
                <a:gd name="connsiteY7" fmla="*/ 195943 h 1028554"/>
                <a:gd name="connsiteX8" fmla="*/ 233899 w 1082166"/>
                <a:gd name="connsiteY8" fmla="*/ 283028 h 1028554"/>
                <a:gd name="connsiteX9" fmla="*/ 429842 w 1082166"/>
                <a:gd name="connsiteY9" fmla="*/ 391886 h 1028554"/>
                <a:gd name="connsiteX10" fmla="*/ 538699 w 1082166"/>
                <a:gd name="connsiteY10" fmla="*/ 413657 h 1028554"/>
                <a:gd name="connsiteX11" fmla="*/ 37957 w 1082166"/>
                <a:gd name="connsiteY11" fmla="*/ 740228 h 1028554"/>
                <a:gd name="connsiteX12" fmla="*/ 125042 w 1082166"/>
                <a:gd name="connsiteY12" fmla="*/ 1023257 h 1028554"/>
                <a:gd name="connsiteX13" fmla="*/ 299214 w 1082166"/>
                <a:gd name="connsiteY13" fmla="*/ 1001486 h 1028554"/>
                <a:gd name="connsiteX14" fmla="*/ 364528 w 1082166"/>
                <a:gd name="connsiteY14" fmla="*/ 957943 h 1028554"/>
                <a:gd name="connsiteX15" fmla="*/ 451614 w 1082166"/>
                <a:gd name="connsiteY15" fmla="*/ 827314 h 1028554"/>
                <a:gd name="connsiteX16" fmla="*/ 473385 w 1082166"/>
                <a:gd name="connsiteY16" fmla="*/ 762000 h 1028554"/>
                <a:gd name="connsiteX17" fmla="*/ 538699 w 1082166"/>
                <a:gd name="connsiteY17" fmla="*/ 631371 h 1028554"/>
                <a:gd name="connsiteX18" fmla="*/ 538699 w 1082166"/>
                <a:gd name="connsiteY18" fmla="*/ 457200 h 1028554"/>
                <a:gd name="connsiteX19" fmla="*/ 538699 w 1082166"/>
                <a:gd name="connsiteY19" fmla="*/ 457200 h 1028554"/>
                <a:gd name="connsiteX20" fmla="*/ 582242 w 1082166"/>
                <a:gd name="connsiteY20" fmla="*/ 674914 h 1028554"/>
                <a:gd name="connsiteX21" fmla="*/ 625785 w 1082166"/>
                <a:gd name="connsiteY21" fmla="*/ 805543 h 1028554"/>
                <a:gd name="connsiteX22" fmla="*/ 756414 w 1082166"/>
                <a:gd name="connsiteY22" fmla="*/ 892628 h 1028554"/>
                <a:gd name="connsiteX23" fmla="*/ 1017671 w 1082166"/>
                <a:gd name="connsiteY23" fmla="*/ 870857 h 1028554"/>
                <a:gd name="connsiteX24" fmla="*/ 1061214 w 1082166"/>
                <a:gd name="connsiteY24" fmla="*/ 740228 h 1028554"/>
                <a:gd name="connsiteX25" fmla="*/ 1039442 w 1082166"/>
                <a:gd name="connsiteY25" fmla="*/ 370114 h 1028554"/>
                <a:gd name="connsiteX26" fmla="*/ 908814 w 1082166"/>
                <a:gd name="connsiteY26" fmla="*/ 326571 h 1028554"/>
                <a:gd name="connsiteX27" fmla="*/ 843499 w 1082166"/>
                <a:gd name="connsiteY27" fmla="*/ 283028 h 1028554"/>
                <a:gd name="connsiteX28" fmla="*/ 756414 w 1082166"/>
                <a:gd name="connsiteY28" fmla="*/ 304800 h 1028554"/>
                <a:gd name="connsiteX29" fmla="*/ 691099 w 1082166"/>
                <a:gd name="connsiteY29" fmla="*/ 413657 h 10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2166" h="1028554">
                  <a:moveTo>
                    <a:pt x="691099" y="413657"/>
                  </a:moveTo>
                  <a:lnTo>
                    <a:pt x="691099" y="413657"/>
                  </a:lnTo>
                  <a:cubicBezTo>
                    <a:pt x="669328" y="348343"/>
                    <a:pt x="644699" y="283912"/>
                    <a:pt x="625785" y="217714"/>
                  </a:cubicBezTo>
                  <a:cubicBezTo>
                    <a:pt x="623977" y="211385"/>
                    <a:pt x="600545" y="66421"/>
                    <a:pt x="582242" y="43543"/>
                  </a:cubicBezTo>
                  <a:cubicBezTo>
                    <a:pt x="565896" y="23111"/>
                    <a:pt x="538699" y="14514"/>
                    <a:pt x="516928" y="0"/>
                  </a:cubicBezTo>
                  <a:cubicBezTo>
                    <a:pt x="473385" y="7257"/>
                    <a:pt x="428177" y="7812"/>
                    <a:pt x="386299" y="21771"/>
                  </a:cubicBezTo>
                  <a:cubicBezTo>
                    <a:pt x="361476" y="30045"/>
                    <a:pt x="341086" y="48563"/>
                    <a:pt x="320985" y="65314"/>
                  </a:cubicBezTo>
                  <a:cubicBezTo>
                    <a:pt x="258122" y="117700"/>
                    <a:pt x="254942" y="131721"/>
                    <a:pt x="212128" y="195943"/>
                  </a:cubicBezTo>
                  <a:cubicBezTo>
                    <a:pt x="219385" y="224971"/>
                    <a:pt x="214195" y="260510"/>
                    <a:pt x="233899" y="283028"/>
                  </a:cubicBezTo>
                  <a:cubicBezTo>
                    <a:pt x="285876" y="342430"/>
                    <a:pt x="357746" y="371287"/>
                    <a:pt x="429842" y="391886"/>
                  </a:cubicBezTo>
                  <a:cubicBezTo>
                    <a:pt x="512200" y="415417"/>
                    <a:pt x="489860" y="413657"/>
                    <a:pt x="538699" y="413657"/>
                  </a:cubicBezTo>
                  <a:lnTo>
                    <a:pt x="37957" y="740228"/>
                  </a:lnTo>
                  <a:cubicBezTo>
                    <a:pt x="40754" y="770993"/>
                    <a:pt x="0" y="1011889"/>
                    <a:pt x="125042" y="1023257"/>
                  </a:cubicBezTo>
                  <a:cubicBezTo>
                    <a:pt x="183311" y="1028554"/>
                    <a:pt x="241157" y="1008743"/>
                    <a:pt x="299214" y="1001486"/>
                  </a:cubicBezTo>
                  <a:cubicBezTo>
                    <a:pt x="320985" y="986972"/>
                    <a:pt x="347298" y="977635"/>
                    <a:pt x="364528" y="957943"/>
                  </a:cubicBezTo>
                  <a:cubicBezTo>
                    <a:pt x="398989" y="918559"/>
                    <a:pt x="451614" y="827314"/>
                    <a:pt x="451614" y="827314"/>
                  </a:cubicBezTo>
                  <a:cubicBezTo>
                    <a:pt x="458871" y="805543"/>
                    <a:pt x="463122" y="782526"/>
                    <a:pt x="473385" y="762000"/>
                  </a:cubicBezTo>
                  <a:cubicBezTo>
                    <a:pt x="502334" y="704101"/>
                    <a:pt x="532618" y="698258"/>
                    <a:pt x="538699" y="631371"/>
                  </a:cubicBezTo>
                  <a:cubicBezTo>
                    <a:pt x="543955" y="573552"/>
                    <a:pt x="538699" y="515257"/>
                    <a:pt x="538699" y="457200"/>
                  </a:cubicBezTo>
                  <a:lnTo>
                    <a:pt x="538699" y="457200"/>
                  </a:lnTo>
                  <a:cubicBezTo>
                    <a:pt x="553213" y="529771"/>
                    <a:pt x="564292" y="603115"/>
                    <a:pt x="582242" y="674914"/>
                  </a:cubicBezTo>
                  <a:cubicBezTo>
                    <a:pt x="593374" y="719442"/>
                    <a:pt x="587595" y="780083"/>
                    <a:pt x="625785" y="805543"/>
                  </a:cubicBezTo>
                  <a:lnTo>
                    <a:pt x="756414" y="892628"/>
                  </a:lnTo>
                  <a:cubicBezTo>
                    <a:pt x="843500" y="885371"/>
                    <a:pt x="939509" y="909938"/>
                    <a:pt x="1017671" y="870857"/>
                  </a:cubicBezTo>
                  <a:cubicBezTo>
                    <a:pt x="1058724" y="850331"/>
                    <a:pt x="1061214" y="740228"/>
                    <a:pt x="1061214" y="740228"/>
                  </a:cubicBezTo>
                  <a:cubicBezTo>
                    <a:pt x="1053957" y="616857"/>
                    <a:pt x="1082166" y="486079"/>
                    <a:pt x="1039442" y="370114"/>
                  </a:cubicBezTo>
                  <a:cubicBezTo>
                    <a:pt x="1023575" y="327046"/>
                    <a:pt x="947004" y="352031"/>
                    <a:pt x="908814" y="326571"/>
                  </a:cubicBezTo>
                  <a:lnTo>
                    <a:pt x="843499" y="283028"/>
                  </a:lnTo>
                  <a:cubicBezTo>
                    <a:pt x="814471" y="290285"/>
                    <a:pt x="779779" y="286108"/>
                    <a:pt x="756414" y="304800"/>
                  </a:cubicBezTo>
                  <a:cubicBezTo>
                    <a:pt x="727757" y="327726"/>
                    <a:pt x="701985" y="395514"/>
                    <a:pt x="691099" y="413657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467600" y="2667000"/>
              <a:ext cx="3048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" name="Multiply 13"/>
            <p:cNvSpPr/>
            <p:nvPr/>
          </p:nvSpPr>
          <p:spPr bwMode="auto">
            <a:xfrm>
              <a:off x="4953000" y="2057400"/>
              <a:ext cx="457200" cy="457200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" name="Straight Arrow Connector 14"/>
            <p:cNvCxnSpPr>
              <a:stCxn id="13" idx="2"/>
              <a:endCxn id="14" idx="2"/>
            </p:cNvCxnSpPr>
            <p:nvPr/>
          </p:nvCxnSpPr>
          <p:spPr bwMode="auto">
            <a:xfrm rot="10800000">
              <a:off x="5300392" y="2404792"/>
              <a:ext cx="2167208" cy="376508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5486400" y="21452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mic Sans MS" pitchFamily="66" charset="0"/>
                </a:rPr>
                <a:t>Node pair n</a:t>
              </a:r>
              <a:endParaRPr lang="en-US" b="1" dirty="0">
                <a:latin typeface="Comic Sans MS" pitchFamily="66" charset="0"/>
              </a:endParaRPr>
            </a:p>
          </p:txBody>
        </p:sp>
      </p:grpSp>
      <p:grpSp>
        <p:nvGrpSpPr>
          <p:cNvPr id="11" name="Group 57"/>
          <p:cNvGrpSpPr/>
          <p:nvPr/>
        </p:nvGrpSpPr>
        <p:grpSpPr>
          <a:xfrm>
            <a:off x="5130700" y="3657600"/>
            <a:ext cx="3556100" cy="2188029"/>
            <a:chOff x="5257800" y="4212771"/>
            <a:chExt cx="3556100" cy="2188029"/>
          </a:xfrm>
        </p:grpSpPr>
        <p:sp>
          <p:nvSpPr>
            <p:cNvPr id="17" name="Oval 16"/>
            <p:cNvSpPr/>
            <p:nvPr/>
          </p:nvSpPr>
          <p:spPr bwMode="auto">
            <a:xfrm>
              <a:off x="5791200" y="5638800"/>
              <a:ext cx="3048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12" name="Group 56"/>
            <p:cNvGrpSpPr/>
            <p:nvPr/>
          </p:nvGrpSpPr>
          <p:grpSpPr>
            <a:xfrm>
              <a:off x="5257800" y="4212771"/>
              <a:ext cx="3556100" cy="2188029"/>
              <a:chOff x="5206900" y="3886200"/>
              <a:chExt cx="3556100" cy="2188029"/>
            </a:xfrm>
          </p:grpSpPr>
          <p:sp>
            <p:nvSpPr>
              <p:cNvPr id="18" name="Multiply 17"/>
              <p:cNvSpPr/>
              <p:nvPr/>
            </p:nvSpPr>
            <p:spPr bwMode="auto">
              <a:xfrm>
                <a:off x="8077200" y="3886200"/>
                <a:ext cx="457200" cy="457200"/>
              </a:xfrm>
              <a:prstGeom prst="mathMultiply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19" name="Straight Arrow Connector 18"/>
              <p:cNvCxnSpPr>
                <a:endCxn id="18" idx="3"/>
              </p:cNvCxnSpPr>
              <p:nvPr/>
            </p:nvCxnSpPr>
            <p:spPr bwMode="auto">
              <a:xfrm flipV="1">
                <a:off x="6096000" y="4233592"/>
                <a:ext cx="2091008" cy="1172116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  <p:sp>
            <p:nvSpPr>
              <p:cNvPr id="36" name="Freeform 35"/>
              <p:cNvSpPr/>
              <p:nvPr/>
            </p:nvSpPr>
            <p:spPr bwMode="auto">
              <a:xfrm>
                <a:off x="5206900" y="4593771"/>
                <a:ext cx="671386" cy="849086"/>
              </a:xfrm>
              <a:custGeom>
                <a:avLst/>
                <a:gdLst>
                  <a:gd name="connsiteX0" fmla="*/ 671386 w 671386"/>
                  <a:gd name="connsiteY0" fmla="*/ 849086 h 849086"/>
                  <a:gd name="connsiteX1" fmla="*/ 671386 w 671386"/>
                  <a:gd name="connsiteY1" fmla="*/ 849086 h 849086"/>
                  <a:gd name="connsiteX2" fmla="*/ 366586 w 671386"/>
                  <a:gd name="connsiteY2" fmla="*/ 740229 h 849086"/>
                  <a:gd name="connsiteX3" fmla="*/ 235957 w 671386"/>
                  <a:gd name="connsiteY3" fmla="*/ 653143 h 849086"/>
                  <a:gd name="connsiteX4" fmla="*/ 170643 w 671386"/>
                  <a:gd name="connsiteY4" fmla="*/ 609600 h 849086"/>
                  <a:gd name="connsiteX5" fmla="*/ 105329 w 671386"/>
                  <a:gd name="connsiteY5" fmla="*/ 587829 h 849086"/>
                  <a:gd name="connsiteX6" fmla="*/ 40014 w 671386"/>
                  <a:gd name="connsiteY6" fmla="*/ 391886 h 849086"/>
                  <a:gd name="connsiteX7" fmla="*/ 18243 w 671386"/>
                  <a:gd name="connsiteY7" fmla="*/ 326572 h 849086"/>
                  <a:gd name="connsiteX8" fmla="*/ 40014 w 671386"/>
                  <a:gd name="connsiteY8" fmla="*/ 43543 h 849086"/>
                  <a:gd name="connsiteX9" fmla="*/ 170643 w 671386"/>
                  <a:gd name="connsiteY9" fmla="*/ 0 h 849086"/>
                  <a:gd name="connsiteX10" fmla="*/ 301271 w 671386"/>
                  <a:gd name="connsiteY10" fmla="*/ 65315 h 849086"/>
                  <a:gd name="connsiteX11" fmla="*/ 388357 w 671386"/>
                  <a:gd name="connsiteY11" fmla="*/ 195943 h 849086"/>
                  <a:gd name="connsiteX12" fmla="*/ 475443 w 671386"/>
                  <a:gd name="connsiteY12" fmla="*/ 391886 h 849086"/>
                  <a:gd name="connsiteX13" fmla="*/ 497214 w 671386"/>
                  <a:gd name="connsiteY13" fmla="*/ 457200 h 849086"/>
                  <a:gd name="connsiteX14" fmla="*/ 540757 w 671386"/>
                  <a:gd name="connsiteY14" fmla="*/ 544286 h 849086"/>
                  <a:gd name="connsiteX15" fmla="*/ 562529 w 671386"/>
                  <a:gd name="connsiteY15" fmla="*/ 653143 h 849086"/>
                  <a:gd name="connsiteX16" fmla="*/ 606071 w 671386"/>
                  <a:gd name="connsiteY16" fmla="*/ 783772 h 849086"/>
                  <a:gd name="connsiteX17" fmla="*/ 671386 w 671386"/>
                  <a:gd name="connsiteY17" fmla="*/ 849086 h 84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1386" h="849086">
                    <a:moveTo>
                      <a:pt x="671386" y="849086"/>
                    </a:moveTo>
                    <a:lnTo>
                      <a:pt x="671386" y="849086"/>
                    </a:lnTo>
                    <a:cubicBezTo>
                      <a:pt x="543083" y="810595"/>
                      <a:pt x="469824" y="802172"/>
                      <a:pt x="366586" y="740229"/>
                    </a:cubicBezTo>
                    <a:cubicBezTo>
                      <a:pt x="321712" y="713304"/>
                      <a:pt x="279500" y="682172"/>
                      <a:pt x="235957" y="653143"/>
                    </a:cubicBezTo>
                    <a:cubicBezTo>
                      <a:pt x="214186" y="638629"/>
                      <a:pt x="195466" y="617874"/>
                      <a:pt x="170643" y="609600"/>
                    </a:cubicBezTo>
                    <a:lnTo>
                      <a:pt x="105329" y="587829"/>
                    </a:lnTo>
                    <a:lnTo>
                      <a:pt x="40014" y="391886"/>
                    </a:lnTo>
                    <a:lnTo>
                      <a:pt x="18243" y="326572"/>
                    </a:lnTo>
                    <a:cubicBezTo>
                      <a:pt x="25500" y="232229"/>
                      <a:pt x="0" y="129288"/>
                      <a:pt x="40014" y="43543"/>
                    </a:cubicBezTo>
                    <a:cubicBezTo>
                      <a:pt x="59424" y="1951"/>
                      <a:pt x="170643" y="0"/>
                      <a:pt x="170643" y="0"/>
                    </a:cubicBezTo>
                    <a:cubicBezTo>
                      <a:pt x="217232" y="15530"/>
                      <a:pt x="266514" y="25593"/>
                      <a:pt x="301271" y="65315"/>
                    </a:cubicBezTo>
                    <a:cubicBezTo>
                      <a:pt x="335732" y="104699"/>
                      <a:pt x="371808" y="146297"/>
                      <a:pt x="388357" y="195943"/>
                    </a:cubicBezTo>
                    <a:cubicBezTo>
                      <a:pt x="440174" y="351395"/>
                      <a:pt x="406440" y="288382"/>
                      <a:pt x="475443" y="391886"/>
                    </a:cubicBezTo>
                    <a:cubicBezTo>
                      <a:pt x="482700" y="413657"/>
                      <a:pt x="488174" y="436107"/>
                      <a:pt x="497214" y="457200"/>
                    </a:cubicBezTo>
                    <a:cubicBezTo>
                      <a:pt x="509999" y="487031"/>
                      <a:pt x="530494" y="513496"/>
                      <a:pt x="540757" y="544286"/>
                    </a:cubicBezTo>
                    <a:cubicBezTo>
                      <a:pt x="552459" y="579391"/>
                      <a:pt x="552793" y="617443"/>
                      <a:pt x="562529" y="653143"/>
                    </a:cubicBezTo>
                    <a:cubicBezTo>
                      <a:pt x="574606" y="697424"/>
                      <a:pt x="591557" y="740229"/>
                      <a:pt x="606071" y="783772"/>
                    </a:cubicBezTo>
                    <a:lnTo>
                      <a:pt x="671386" y="849086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 rot="5892311">
                <a:off x="5943600" y="4800601"/>
                <a:ext cx="838200" cy="685799"/>
              </a:xfrm>
              <a:custGeom>
                <a:avLst/>
                <a:gdLst>
                  <a:gd name="connsiteX0" fmla="*/ 57987 w 1081244"/>
                  <a:gd name="connsiteY0" fmla="*/ 945604 h 1146854"/>
                  <a:gd name="connsiteX1" fmla="*/ 57987 w 1081244"/>
                  <a:gd name="connsiteY1" fmla="*/ 945604 h 1146854"/>
                  <a:gd name="connsiteX2" fmla="*/ 36215 w 1081244"/>
                  <a:gd name="connsiteY2" fmla="*/ 466632 h 1146854"/>
                  <a:gd name="connsiteX3" fmla="*/ 57987 w 1081244"/>
                  <a:gd name="connsiteY3" fmla="*/ 379546 h 1146854"/>
                  <a:gd name="connsiteX4" fmla="*/ 123301 w 1081244"/>
                  <a:gd name="connsiteY4" fmla="*/ 336004 h 1146854"/>
                  <a:gd name="connsiteX5" fmla="*/ 166844 w 1081244"/>
                  <a:gd name="connsiteY5" fmla="*/ 270689 h 1146854"/>
                  <a:gd name="connsiteX6" fmla="*/ 232158 w 1081244"/>
                  <a:gd name="connsiteY6" fmla="*/ 227146 h 1146854"/>
                  <a:gd name="connsiteX7" fmla="*/ 297473 w 1081244"/>
                  <a:gd name="connsiteY7" fmla="*/ 161832 h 1146854"/>
                  <a:gd name="connsiteX8" fmla="*/ 319244 w 1081244"/>
                  <a:gd name="connsiteY8" fmla="*/ 96518 h 1146854"/>
                  <a:gd name="connsiteX9" fmla="*/ 384558 w 1081244"/>
                  <a:gd name="connsiteY9" fmla="*/ 74746 h 1146854"/>
                  <a:gd name="connsiteX10" fmla="*/ 558730 w 1081244"/>
                  <a:gd name="connsiteY10" fmla="*/ 9432 h 1146854"/>
                  <a:gd name="connsiteX11" fmla="*/ 907073 w 1081244"/>
                  <a:gd name="connsiteY11" fmla="*/ 31204 h 1146854"/>
                  <a:gd name="connsiteX12" fmla="*/ 972387 w 1081244"/>
                  <a:gd name="connsiteY12" fmla="*/ 52975 h 1146854"/>
                  <a:gd name="connsiteX13" fmla="*/ 994158 w 1081244"/>
                  <a:gd name="connsiteY13" fmla="*/ 118289 h 1146854"/>
                  <a:gd name="connsiteX14" fmla="*/ 1059473 w 1081244"/>
                  <a:gd name="connsiteY14" fmla="*/ 336004 h 1146854"/>
                  <a:gd name="connsiteX15" fmla="*/ 1081244 w 1081244"/>
                  <a:gd name="connsiteY15" fmla="*/ 401318 h 1146854"/>
                  <a:gd name="connsiteX16" fmla="*/ 1059473 w 1081244"/>
                  <a:gd name="connsiteY16" fmla="*/ 989146 h 1146854"/>
                  <a:gd name="connsiteX17" fmla="*/ 1037701 w 1081244"/>
                  <a:gd name="connsiteY17" fmla="*/ 1054461 h 1146854"/>
                  <a:gd name="connsiteX18" fmla="*/ 907073 w 1081244"/>
                  <a:gd name="connsiteY18" fmla="*/ 1119775 h 1146854"/>
                  <a:gd name="connsiteX19" fmla="*/ 776444 w 1081244"/>
                  <a:gd name="connsiteY19" fmla="*/ 1141546 h 1146854"/>
                  <a:gd name="connsiteX20" fmla="*/ 362787 w 1081244"/>
                  <a:gd name="connsiteY20" fmla="*/ 1119775 h 1146854"/>
                  <a:gd name="connsiteX21" fmla="*/ 232158 w 1081244"/>
                  <a:gd name="connsiteY21" fmla="*/ 1032689 h 1146854"/>
                  <a:gd name="connsiteX22" fmla="*/ 145073 w 1081244"/>
                  <a:gd name="connsiteY22" fmla="*/ 967375 h 1146854"/>
                  <a:gd name="connsiteX23" fmla="*/ 145073 w 1081244"/>
                  <a:gd name="connsiteY23" fmla="*/ 967375 h 1146854"/>
                  <a:gd name="connsiteX24" fmla="*/ 145073 w 1081244"/>
                  <a:gd name="connsiteY24" fmla="*/ 967375 h 1146854"/>
                  <a:gd name="connsiteX25" fmla="*/ 57987 w 1081244"/>
                  <a:gd name="connsiteY25" fmla="*/ 945604 h 1146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81244" h="1146854">
                    <a:moveTo>
                      <a:pt x="57987" y="945604"/>
                    </a:moveTo>
                    <a:lnTo>
                      <a:pt x="57987" y="945604"/>
                    </a:lnTo>
                    <a:cubicBezTo>
                      <a:pt x="503" y="686926"/>
                      <a:pt x="0" y="774463"/>
                      <a:pt x="36215" y="466632"/>
                    </a:cubicBezTo>
                    <a:cubicBezTo>
                      <a:pt x="39711" y="436915"/>
                      <a:pt x="41389" y="404443"/>
                      <a:pt x="57987" y="379546"/>
                    </a:cubicBezTo>
                    <a:cubicBezTo>
                      <a:pt x="72501" y="357775"/>
                      <a:pt x="101530" y="350518"/>
                      <a:pt x="123301" y="336004"/>
                    </a:cubicBezTo>
                    <a:cubicBezTo>
                      <a:pt x="137815" y="314232"/>
                      <a:pt x="148342" y="289191"/>
                      <a:pt x="166844" y="270689"/>
                    </a:cubicBezTo>
                    <a:cubicBezTo>
                      <a:pt x="185346" y="252187"/>
                      <a:pt x="212057" y="243897"/>
                      <a:pt x="232158" y="227146"/>
                    </a:cubicBezTo>
                    <a:cubicBezTo>
                      <a:pt x="255811" y="207435"/>
                      <a:pt x="275701" y="183603"/>
                      <a:pt x="297473" y="161832"/>
                    </a:cubicBezTo>
                    <a:cubicBezTo>
                      <a:pt x="304730" y="140061"/>
                      <a:pt x="303017" y="112745"/>
                      <a:pt x="319244" y="96518"/>
                    </a:cubicBezTo>
                    <a:cubicBezTo>
                      <a:pt x="335471" y="80290"/>
                      <a:pt x="364032" y="85009"/>
                      <a:pt x="384558" y="74746"/>
                    </a:cubicBezTo>
                    <a:cubicBezTo>
                      <a:pt x="534051" y="0"/>
                      <a:pt x="348713" y="51436"/>
                      <a:pt x="558730" y="9432"/>
                    </a:cubicBezTo>
                    <a:cubicBezTo>
                      <a:pt x="674844" y="16689"/>
                      <a:pt x="791371" y="19025"/>
                      <a:pt x="907073" y="31204"/>
                    </a:cubicBezTo>
                    <a:cubicBezTo>
                      <a:pt x="929896" y="33606"/>
                      <a:pt x="956160" y="36748"/>
                      <a:pt x="972387" y="52975"/>
                    </a:cubicBezTo>
                    <a:cubicBezTo>
                      <a:pt x="988614" y="69202"/>
                      <a:pt x="987853" y="96223"/>
                      <a:pt x="994158" y="118289"/>
                    </a:cubicBezTo>
                    <a:cubicBezTo>
                      <a:pt x="1059964" y="348609"/>
                      <a:pt x="955999" y="25580"/>
                      <a:pt x="1059473" y="336004"/>
                    </a:cubicBezTo>
                    <a:lnTo>
                      <a:pt x="1081244" y="401318"/>
                    </a:lnTo>
                    <a:cubicBezTo>
                      <a:pt x="1073987" y="597261"/>
                      <a:pt x="1072516" y="793503"/>
                      <a:pt x="1059473" y="989146"/>
                    </a:cubicBezTo>
                    <a:cubicBezTo>
                      <a:pt x="1057946" y="1012045"/>
                      <a:pt x="1052037" y="1036541"/>
                      <a:pt x="1037701" y="1054461"/>
                    </a:cubicBezTo>
                    <a:cubicBezTo>
                      <a:pt x="1012310" y="1086200"/>
                      <a:pt x="945449" y="1111247"/>
                      <a:pt x="907073" y="1119775"/>
                    </a:cubicBezTo>
                    <a:cubicBezTo>
                      <a:pt x="863981" y="1129351"/>
                      <a:pt x="819987" y="1134289"/>
                      <a:pt x="776444" y="1141546"/>
                    </a:cubicBezTo>
                    <a:cubicBezTo>
                      <a:pt x="638558" y="1134289"/>
                      <a:pt x="498182" y="1146854"/>
                      <a:pt x="362787" y="1119775"/>
                    </a:cubicBezTo>
                    <a:cubicBezTo>
                      <a:pt x="311471" y="1109512"/>
                      <a:pt x="275701" y="1061718"/>
                      <a:pt x="232158" y="1032689"/>
                    </a:cubicBezTo>
                    <a:cubicBezTo>
                      <a:pt x="158305" y="983454"/>
                      <a:pt x="185346" y="1007648"/>
                      <a:pt x="145073" y="967375"/>
                    </a:cubicBezTo>
                    <a:lnTo>
                      <a:pt x="145073" y="967375"/>
                    </a:lnTo>
                    <a:lnTo>
                      <a:pt x="145073" y="967375"/>
                    </a:lnTo>
                    <a:lnTo>
                      <a:pt x="57987" y="9456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5773495" y="5461068"/>
                <a:ext cx="455181" cy="613161"/>
              </a:xfrm>
              <a:custGeom>
                <a:avLst/>
                <a:gdLst>
                  <a:gd name="connsiteX0" fmla="*/ 126562 w 455181"/>
                  <a:gd name="connsiteY0" fmla="*/ 68875 h 613161"/>
                  <a:gd name="connsiteX1" fmla="*/ 126562 w 455181"/>
                  <a:gd name="connsiteY1" fmla="*/ 68875 h 613161"/>
                  <a:gd name="connsiteX2" fmla="*/ 17705 w 455181"/>
                  <a:gd name="connsiteY2" fmla="*/ 243046 h 613161"/>
                  <a:gd name="connsiteX3" fmla="*/ 39476 w 455181"/>
                  <a:gd name="connsiteY3" fmla="*/ 526075 h 613161"/>
                  <a:gd name="connsiteX4" fmla="*/ 104791 w 455181"/>
                  <a:gd name="connsiteY4" fmla="*/ 569618 h 613161"/>
                  <a:gd name="connsiteX5" fmla="*/ 278962 w 455181"/>
                  <a:gd name="connsiteY5" fmla="*/ 613161 h 613161"/>
                  <a:gd name="connsiteX6" fmla="*/ 322505 w 455181"/>
                  <a:gd name="connsiteY6" fmla="*/ 221275 h 613161"/>
                  <a:gd name="connsiteX7" fmla="*/ 278962 w 455181"/>
                  <a:gd name="connsiteY7" fmla="*/ 155961 h 613161"/>
                  <a:gd name="connsiteX8" fmla="*/ 126562 w 455181"/>
                  <a:gd name="connsiteY8" fmla="*/ 68875 h 613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181" h="613161">
                    <a:moveTo>
                      <a:pt x="126562" y="68875"/>
                    </a:moveTo>
                    <a:lnTo>
                      <a:pt x="126562" y="68875"/>
                    </a:lnTo>
                    <a:cubicBezTo>
                      <a:pt x="90276" y="126932"/>
                      <a:pt x="30515" y="175792"/>
                      <a:pt x="17705" y="243046"/>
                    </a:cubicBezTo>
                    <a:cubicBezTo>
                      <a:pt x="0" y="335997"/>
                      <a:pt x="15095" y="434648"/>
                      <a:pt x="39476" y="526075"/>
                    </a:cubicBezTo>
                    <a:cubicBezTo>
                      <a:pt x="46218" y="551358"/>
                      <a:pt x="81387" y="557916"/>
                      <a:pt x="104791" y="569618"/>
                    </a:cubicBezTo>
                    <a:cubicBezTo>
                      <a:pt x="149420" y="591932"/>
                      <a:pt x="237562" y="604881"/>
                      <a:pt x="278962" y="613161"/>
                    </a:cubicBezTo>
                    <a:cubicBezTo>
                      <a:pt x="455181" y="554420"/>
                      <a:pt x="379752" y="602922"/>
                      <a:pt x="322505" y="221275"/>
                    </a:cubicBezTo>
                    <a:cubicBezTo>
                      <a:pt x="318624" y="195399"/>
                      <a:pt x="301151" y="169829"/>
                      <a:pt x="278962" y="155961"/>
                    </a:cubicBezTo>
                    <a:cubicBezTo>
                      <a:pt x="29425" y="0"/>
                      <a:pt x="151962" y="83389"/>
                      <a:pt x="126562" y="6887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086600" y="4736068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omic Sans MS" pitchFamily="66" charset="0"/>
                  </a:rPr>
                  <a:t>Node pair l</a:t>
                </a:r>
                <a:endParaRPr lang="en-US" b="1" dirty="0">
                  <a:latin typeface="Comic Sans MS" pitchFamily="66" charset="0"/>
                </a:endParaRPr>
              </a:p>
            </p:txBody>
          </p:sp>
        </p:grpSp>
      </p:grpSp>
      <p:grpSp>
        <p:nvGrpSpPr>
          <p:cNvPr id="16" name="Group 61"/>
          <p:cNvGrpSpPr/>
          <p:nvPr/>
        </p:nvGrpSpPr>
        <p:grpSpPr>
          <a:xfrm>
            <a:off x="1600200" y="4267200"/>
            <a:ext cx="3124200" cy="1580472"/>
            <a:chOff x="1752600" y="4363128"/>
            <a:chExt cx="3124200" cy="1580472"/>
          </a:xfrm>
        </p:grpSpPr>
        <p:grpSp>
          <p:nvGrpSpPr>
            <p:cNvPr id="20" name="Group 60"/>
            <p:cNvGrpSpPr/>
            <p:nvPr/>
          </p:nvGrpSpPr>
          <p:grpSpPr>
            <a:xfrm>
              <a:off x="1752600" y="4363128"/>
              <a:ext cx="2057400" cy="1580472"/>
              <a:chOff x="1828800" y="4038600"/>
              <a:chExt cx="2057400" cy="1580472"/>
            </a:xfrm>
          </p:grpSpPr>
          <p:sp>
            <p:nvSpPr>
              <p:cNvPr id="31" name="Freeform 30"/>
              <p:cNvSpPr/>
              <p:nvPr/>
            </p:nvSpPr>
            <p:spPr bwMode="auto">
              <a:xfrm rot="10566242">
                <a:off x="2528105" y="5201329"/>
                <a:ext cx="594920" cy="417743"/>
              </a:xfrm>
              <a:custGeom>
                <a:avLst/>
                <a:gdLst>
                  <a:gd name="connsiteX0" fmla="*/ 828196 w 833004"/>
                  <a:gd name="connsiteY0" fmla="*/ 654023 h 654023"/>
                  <a:gd name="connsiteX1" fmla="*/ 828196 w 833004"/>
                  <a:gd name="connsiteY1" fmla="*/ 654023 h 654023"/>
                  <a:gd name="connsiteX2" fmla="*/ 632253 w 833004"/>
                  <a:gd name="connsiteY2" fmla="*/ 632252 h 654023"/>
                  <a:gd name="connsiteX3" fmla="*/ 305682 w 833004"/>
                  <a:gd name="connsiteY3" fmla="*/ 610480 h 654023"/>
                  <a:gd name="connsiteX4" fmla="*/ 175053 w 833004"/>
                  <a:gd name="connsiteY4" fmla="*/ 501623 h 654023"/>
                  <a:gd name="connsiteX5" fmla="*/ 44425 w 833004"/>
                  <a:gd name="connsiteY5" fmla="*/ 458080 h 654023"/>
                  <a:gd name="connsiteX6" fmla="*/ 882 w 833004"/>
                  <a:gd name="connsiteY6" fmla="*/ 392766 h 654023"/>
                  <a:gd name="connsiteX7" fmla="*/ 44425 w 833004"/>
                  <a:gd name="connsiteY7" fmla="*/ 175052 h 654023"/>
                  <a:gd name="connsiteX8" fmla="*/ 109739 w 833004"/>
                  <a:gd name="connsiteY8" fmla="*/ 109737 h 654023"/>
                  <a:gd name="connsiteX9" fmla="*/ 218596 w 833004"/>
                  <a:gd name="connsiteY9" fmla="*/ 22652 h 654023"/>
                  <a:gd name="connsiteX10" fmla="*/ 675796 w 833004"/>
                  <a:gd name="connsiteY10" fmla="*/ 44423 h 654023"/>
                  <a:gd name="connsiteX11" fmla="*/ 719339 w 833004"/>
                  <a:gd name="connsiteY11" fmla="*/ 175052 h 654023"/>
                  <a:gd name="connsiteX12" fmla="*/ 762882 w 833004"/>
                  <a:gd name="connsiteY12" fmla="*/ 240366 h 654023"/>
                  <a:gd name="connsiteX13" fmla="*/ 806425 w 833004"/>
                  <a:gd name="connsiteY13" fmla="*/ 436309 h 654023"/>
                  <a:gd name="connsiteX14" fmla="*/ 828196 w 833004"/>
                  <a:gd name="connsiteY14" fmla="*/ 501623 h 654023"/>
                  <a:gd name="connsiteX15" fmla="*/ 828196 w 833004"/>
                  <a:gd name="connsiteY15" fmla="*/ 654023 h 654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33004" h="654023">
                    <a:moveTo>
                      <a:pt x="828196" y="654023"/>
                    </a:moveTo>
                    <a:lnTo>
                      <a:pt x="828196" y="654023"/>
                    </a:lnTo>
                    <a:cubicBezTo>
                      <a:pt x="762882" y="646766"/>
                      <a:pt x="697742" y="637709"/>
                      <a:pt x="632253" y="632252"/>
                    </a:cubicBezTo>
                    <a:cubicBezTo>
                      <a:pt x="523531" y="623192"/>
                      <a:pt x="413296" y="628416"/>
                      <a:pt x="305682" y="610480"/>
                    </a:cubicBezTo>
                    <a:cubicBezTo>
                      <a:pt x="250255" y="601242"/>
                      <a:pt x="217090" y="524977"/>
                      <a:pt x="175053" y="501623"/>
                    </a:cubicBezTo>
                    <a:cubicBezTo>
                      <a:pt x="134931" y="479333"/>
                      <a:pt x="44425" y="458080"/>
                      <a:pt x="44425" y="458080"/>
                    </a:cubicBezTo>
                    <a:cubicBezTo>
                      <a:pt x="29911" y="436309"/>
                      <a:pt x="3486" y="418802"/>
                      <a:pt x="882" y="392766"/>
                    </a:cubicBezTo>
                    <a:cubicBezTo>
                      <a:pt x="0" y="383943"/>
                      <a:pt x="18007" y="214678"/>
                      <a:pt x="44425" y="175052"/>
                    </a:cubicBezTo>
                    <a:cubicBezTo>
                      <a:pt x="61504" y="149434"/>
                      <a:pt x="90028" y="133390"/>
                      <a:pt x="109739" y="109737"/>
                    </a:cubicBezTo>
                    <a:cubicBezTo>
                      <a:pt x="185490" y="18836"/>
                      <a:pt x="111376" y="58392"/>
                      <a:pt x="218596" y="22652"/>
                    </a:cubicBezTo>
                    <a:cubicBezTo>
                      <a:pt x="370996" y="29909"/>
                      <a:pt x="529834" y="0"/>
                      <a:pt x="675796" y="44423"/>
                    </a:cubicBezTo>
                    <a:cubicBezTo>
                      <a:pt x="719706" y="57787"/>
                      <a:pt x="693879" y="136862"/>
                      <a:pt x="719339" y="175052"/>
                    </a:cubicBezTo>
                    <a:lnTo>
                      <a:pt x="762882" y="240366"/>
                    </a:lnTo>
                    <a:cubicBezTo>
                      <a:pt x="811892" y="387397"/>
                      <a:pt x="755336" y="206411"/>
                      <a:pt x="806425" y="436309"/>
                    </a:cubicBezTo>
                    <a:cubicBezTo>
                      <a:pt x="811403" y="458711"/>
                      <a:pt x="825662" y="478814"/>
                      <a:pt x="828196" y="501623"/>
                    </a:cubicBezTo>
                    <a:cubicBezTo>
                      <a:pt x="833004" y="544900"/>
                      <a:pt x="828196" y="628623"/>
                      <a:pt x="828196" y="654023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pSp>
            <p:nvGrpSpPr>
              <p:cNvPr id="24" name="Group 59"/>
              <p:cNvGrpSpPr/>
              <p:nvPr/>
            </p:nvGrpSpPr>
            <p:grpSpPr>
              <a:xfrm>
                <a:off x="1828800" y="4038600"/>
                <a:ext cx="2057400" cy="1219200"/>
                <a:chOff x="1981200" y="4191000"/>
                <a:chExt cx="2057400" cy="1219200"/>
              </a:xfrm>
            </p:grpSpPr>
            <p:grpSp>
              <p:nvGrpSpPr>
                <p:cNvPr id="25" name="Group 19"/>
                <p:cNvGrpSpPr/>
                <p:nvPr/>
              </p:nvGrpSpPr>
              <p:grpSpPr>
                <a:xfrm>
                  <a:off x="2438400" y="4191000"/>
                  <a:ext cx="1600200" cy="1219200"/>
                  <a:chOff x="914400" y="2667000"/>
                  <a:chExt cx="1600200" cy="1219200"/>
                </a:xfrm>
              </p:grpSpPr>
              <p:sp>
                <p:nvSpPr>
                  <p:cNvPr id="21" name="Oval 20"/>
                  <p:cNvSpPr/>
                  <p:nvPr/>
                </p:nvSpPr>
                <p:spPr bwMode="auto">
                  <a:xfrm>
                    <a:off x="914400" y="3657600"/>
                    <a:ext cx="304800" cy="2286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2" name="Multiply 21"/>
                  <p:cNvSpPr/>
                  <p:nvPr/>
                </p:nvSpPr>
                <p:spPr bwMode="auto">
                  <a:xfrm>
                    <a:off x="2057400" y="2667000"/>
                    <a:ext cx="457200" cy="457200"/>
                  </a:xfrm>
                  <a:prstGeom prst="mathMultiply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cxnSp>
                <p:nvCxnSpPr>
                  <p:cNvPr id="23" name="Straight Arrow Connector 22"/>
                  <p:cNvCxnSpPr/>
                  <p:nvPr/>
                </p:nvCxnSpPr>
                <p:spPr bwMode="auto">
                  <a:xfrm flipV="1">
                    <a:off x="1219200" y="2971800"/>
                    <a:ext cx="948008" cy="75750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49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30" name="Freeform 29"/>
                <p:cNvSpPr/>
                <p:nvPr/>
              </p:nvSpPr>
              <p:spPr bwMode="auto">
                <a:xfrm>
                  <a:off x="1981200" y="4800600"/>
                  <a:ext cx="533400" cy="501623"/>
                </a:xfrm>
                <a:custGeom>
                  <a:avLst/>
                  <a:gdLst>
                    <a:gd name="connsiteX0" fmla="*/ 828196 w 833004"/>
                    <a:gd name="connsiteY0" fmla="*/ 654023 h 654023"/>
                    <a:gd name="connsiteX1" fmla="*/ 828196 w 833004"/>
                    <a:gd name="connsiteY1" fmla="*/ 654023 h 654023"/>
                    <a:gd name="connsiteX2" fmla="*/ 632253 w 833004"/>
                    <a:gd name="connsiteY2" fmla="*/ 632252 h 654023"/>
                    <a:gd name="connsiteX3" fmla="*/ 305682 w 833004"/>
                    <a:gd name="connsiteY3" fmla="*/ 610480 h 654023"/>
                    <a:gd name="connsiteX4" fmla="*/ 175053 w 833004"/>
                    <a:gd name="connsiteY4" fmla="*/ 501623 h 654023"/>
                    <a:gd name="connsiteX5" fmla="*/ 44425 w 833004"/>
                    <a:gd name="connsiteY5" fmla="*/ 458080 h 654023"/>
                    <a:gd name="connsiteX6" fmla="*/ 882 w 833004"/>
                    <a:gd name="connsiteY6" fmla="*/ 392766 h 654023"/>
                    <a:gd name="connsiteX7" fmla="*/ 44425 w 833004"/>
                    <a:gd name="connsiteY7" fmla="*/ 175052 h 654023"/>
                    <a:gd name="connsiteX8" fmla="*/ 109739 w 833004"/>
                    <a:gd name="connsiteY8" fmla="*/ 109737 h 654023"/>
                    <a:gd name="connsiteX9" fmla="*/ 218596 w 833004"/>
                    <a:gd name="connsiteY9" fmla="*/ 22652 h 654023"/>
                    <a:gd name="connsiteX10" fmla="*/ 675796 w 833004"/>
                    <a:gd name="connsiteY10" fmla="*/ 44423 h 654023"/>
                    <a:gd name="connsiteX11" fmla="*/ 719339 w 833004"/>
                    <a:gd name="connsiteY11" fmla="*/ 175052 h 654023"/>
                    <a:gd name="connsiteX12" fmla="*/ 762882 w 833004"/>
                    <a:gd name="connsiteY12" fmla="*/ 240366 h 654023"/>
                    <a:gd name="connsiteX13" fmla="*/ 806425 w 833004"/>
                    <a:gd name="connsiteY13" fmla="*/ 436309 h 654023"/>
                    <a:gd name="connsiteX14" fmla="*/ 828196 w 833004"/>
                    <a:gd name="connsiteY14" fmla="*/ 501623 h 654023"/>
                    <a:gd name="connsiteX15" fmla="*/ 828196 w 833004"/>
                    <a:gd name="connsiteY15" fmla="*/ 654023 h 654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33004" h="654023">
                      <a:moveTo>
                        <a:pt x="828196" y="654023"/>
                      </a:moveTo>
                      <a:lnTo>
                        <a:pt x="828196" y="654023"/>
                      </a:lnTo>
                      <a:cubicBezTo>
                        <a:pt x="762882" y="646766"/>
                        <a:pt x="697742" y="637709"/>
                        <a:pt x="632253" y="632252"/>
                      </a:cubicBezTo>
                      <a:cubicBezTo>
                        <a:pt x="523531" y="623192"/>
                        <a:pt x="413296" y="628416"/>
                        <a:pt x="305682" y="610480"/>
                      </a:cubicBezTo>
                      <a:cubicBezTo>
                        <a:pt x="250255" y="601242"/>
                        <a:pt x="217090" y="524977"/>
                        <a:pt x="175053" y="501623"/>
                      </a:cubicBezTo>
                      <a:cubicBezTo>
                        <a:pt x="134931" y="479333"/>
                        <a:pt x="44425" y="458080"/>
                        <a:pt x="44425" y="458080"/>
                      </a:cubicBezTo>
                      <a:cubicBezTo>
                        <a:pt x="29911" y="436309"/>
                        <a:pt x="3486" y="418802"/>
                        <a:pt x="882" y="392766"/>
                      </a:cubicBezTo>
                      <a:cubicBezTo>
                        <a:pt x="0" y="383943"/>
                        <a:pt x="18007" y="214678"/>
                        <a:pt x="44425" y="175052"/>
                      </a:cubicBezTo>
                      <a:cubicBezTo>
                        <a:pt x="61504" y="149434"/>
                        <a:pt x="90028" y="133390"/>
                        <a:pt x="109739" y="109737"/>
                      </a:cubicBezTo>
                      <a:cubicBezTo>
                        <a:pt x="185490" y="18836"/>
                        <a:pt x="111376" y="58392"/>
                        <a:pt x="218596" y="22652"/>
                      </a:cubicBezTo>
                      <a:cubicBezTo>
                        <a:pt x="370996" y="29909"/>
                        <a:pt x="529834" y="0"/>
                        <a:pt x="675796" y="44423"/>
                      </a:cubicBezTo>
                      <a:cubicBezTo>
                        <a:pt x="719706" y="57787"/>
                        <a:pt x="693879" y="136862"/>
                        <a:pt x="719339" y="175052"/>
                      </a:cubicBezTo>
                      <a:lnTo>
                        <a:pt x="762882" y="240366"/>
                      </a:lnTo>
                      <a:cubicBezTo>
                        <a:pt x="811892" y="387397"/>
                        <a:pt x="755336" y="206411"/>
                        <a:pt x="806425" y="436309"/>
                      </a:cubicBezTo>
                      <a:cubicBezTo>
                        <a:pt x="811403" y="458711"/>
                        <a:pt x="825662" y="478814"/>
                        <a:pt x="828196" y="501623"/>
                      </a:cubicBezTo>
                      <a:cubicBezTo>
                        <a:pt x="833004" y="544900"/>
                        <a:pt x="828196" y="628623"/>
                        <a:pt x="828196" y="65402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 bwMode="auto">
                <a:xfrm>
                  <a:off x="2621091" y="4800600"/>
                  <a:ext cx="503109" cy="457887"/>
                </a:xfrm>
                <a:custGeom>
                  <a:avLst/>
                  <a:gdLst>
                    <a:gd name="connsiteX0" fmla="*/ 0 w 503109"/>
                    <a:gd name="connsiteY0" fmla="*/ 414344 h 457887"/>
                    <a:gd name="connsiteX1" fmla="*/ 0 w 503109"/>
                    <a:gd name="connsiteY1" fmla="*/ 414344 h 457887"/>
                    <a:gd name="connsiteX2" fmla="*/ 65314 w 503109"/>
                    <a:gd name="connsiteY2" fmla="*/ 240172 h 457887"/>
                    <a:gd name="connsiteX3" fmla="*/ 152400 w 503109"/>
                    <a:gd name="connsiteY3" fmla="*/ 44229 h 457887"/>
                    <a:gd name="connsiteX4" fmla="*/ 217714 w 503109"/>
                    <a:gd name="connsiteY4" fmla="*/ 687 h 457887"/>
                    <a:gd name="connsiteX5" fmla="*/ 413657 w 503109"/>
                    <a:gd name="connsiteY5" fmla="*/ 22458 h 457887"/>
                    <a:gd name="connsiteX6" fmla="*/ 435429 w 503109"/>
                    <a:gd name="connsiteY6" fmla="*/ 283715 h 457887"/>
                    <a:gd name="connsiteX7" fmla="*/ 370114 w 503109"/>
                    <a:gd name="connsiteY7" fmla="*/ 305487 h 457887"/>
                    <a:gd name="connsiteX8" fmla="*/ 326571 w 503109"/>
                    <a:gd name="connsiteY8" fmla="*/ 370801 h 457887"/>
                    <a:gd name="connsiteX9" fmla="*/ 174171 w 503109"/>
                    <a:gd name="connsiteY9" fmla="*/ 414344 h 457887"/>
                    <a:gd name="connsiteX10" fmla="*/ 152400 w 503109"/>
                    <a:gd name="connsiteY10" fmla="*/ 457887 h 457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3109" h="457887">
                      <a:moveTo>
                        <a:pt x="0" y="414344"/>
                      </a:moveTo>
                      <a:lnTo>
                        <a:pt x="0" y="414344"/>
                      </a:lnTo>
                      <a:cubicBezTo>
                        <a:pt x="21771" y="356287"/>
                        <a:pt x="44459" y="298565"/>
                        <a:pt x="65314" y="240172"/>
                      </a:cubicBezTo>
                      <a:cubicBezTo>
                        <a:pt x="89266" y="173106"/>
                        <a:pt x="99283" y="97346"/>
                        <a:pt x="152400" y="44229"/>
                      </a:cubicBezTo>
                      <a:cubicBezTo>
                        <a:pt x="170902" y="25727"/>
                        <a:pt x="195943" y="15201"/>
                        <a:pt x="217714" y="687"/>
                      </a:cubicBezTo>
                      <a:cubicBezTo>
                        <a:pt x="283028" y="7944"/>
                        <a:pt x="351897" y="0"/>
                        <a:pt x="413657" y="22458"/>
                      </a:cubicBezTo>
                      <a:cubicBezTo>
                        <a:pt x="503109" y="54986"/>
                        <a:pt x="436340" y="281437"/>
                        <a:pt x="435429" y="283715"/>
                      </a:cubicBezTo>
                      <a:cubicBezTo>
                        <a:pt x="426906" y="305023"/>
                        <a:pt x="391886" y="298230"/>
                        <a:pt x="370114" y="305487"/>
                      </a:cubicBezTo>
                      <a:cubicBezTo>
                        <a:pt x="355600" y="327258"/>
                        <a:pt x="347003" y="354455"/>
                        <a:pt x="326571" y="370801"/>
                      </a:cubicBezTo>
                      <a:cubicBezTo>
                        <a:pt x="304743" y="388264"/>
                        <a:pt x="189810" y="404961"/>
                        <a:pt x="174171" y="414344"/>
                      </a:cubicBezTo>
                      <a:cubicBezTo>
                        <a:pt x="160256" y="422693"/>
                        <a:pt x="159657" y="443373"/>
                        <a:pt x="152400" y="457887"/>
                      </a:cubicBezTo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>
              <a:off x="3200400" y="51932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mic Sans MS" pitchFamily="66" charset="0"/>
                </a:rPr>
                <a:t>Node pair k</a:t>
              </a:r>
              <a:endParaRPr lang="en-US" b="1" dirty="0">
                <a:latin typeface="Comic Sans MS" pitchFamily="66" charset="0"/>
              </a:endParaRPr>
            </a:p>
          </p:txBody>
        </p:sp>
      </p:grpSp>
      <p:graphicFrame>
        <p:nvGraphicFramePr>
          <p:cNvPr id="750598" name="Object 6"/>
          <p:cNvGraphicFramePr>
            <a:graphicFrameLocks noChangeAspect="1"/>
          </p:cNvGraphicFramePr>
          <p:nvPr/>
        </p:nvGraphicFramePr>
        <p:xfrm>
          <a:off x="228600" y="1600200"/>
          <a:ext cx="3132555" cy="654050"/>
        </p:xfrm>
        <a:graphic>
          <a:graphicData uri="http://schemas.openxmlformats.org/presentationml/2006/ole">
            <p:oleObj spid="_x0000_s1235974" name="Equation" r:id="rId8" imgW="1155600" imgH="241200" progId="Equation.DSMT4">
              <p:embed/>
            </p:oleObj>
          </a:graphicData>
        </a:graphic>
      </p:graphicFrame>
      <p:graphicFrame>
        <p:nvGraphicFramePr>
          <p:cNvPr id="750599" name="Object 7"/>
          <p:cNvGraphicFramePr>
            <a:graphicFrameLocks noChangeAspect="1"/>
          </p:cNvGraphicFramePr>
          <p:nvPr/>
        </p:nvGraphicFramePr>
        <p:xfrm>
          <a:off x="4419600" y="2622550"/>
          <a:ext cx="3029284" cy="654050"/>
        </p:xfrm>
        <a:graphic>
          <a:graphicData uri="http://schemas.openxmlformats.org/presentationml/2006/ole">
            <p:oleObj spid="_x0000_s1235975" name="Equation" r:id="rId9" imgW="1117440" imgH="241200" progId="Equation.DSMT4">
              <p:embed/>
            </p:oleObj>
          </a:graphicData>
        </a:graphic>
      </p:graphicFrame>
      <p:graphicFrame>
        <p:nvGraphicFramePr>
          <p:cNvPr id="750600" name="Object 8"/>
          <p:cNvGraphicFramePr>
            <a:graphicFrameLocks noChangeAspect="1"/>
          </p:cNvGraphicFramePr>
          <p:nvPr/>
        </p:nvGraphicFramePr>
        <p:xfrm>
          <a:off x="304800" y="5638800"/>
          <a:ext cx="3063875" cy="654050"/>
        </p:xfrm>
        <a:graphic>
          <a:graphicData uri="http://schemas.openxmlformats.org/presentationml/2006/ole">
            <p:oleObj spid="_x0000_s1235976" name="Equation" r:id="rId10" imgW="1130040" imgH="241200" progId="Equation.DSMT4">
              <p:embed/>
            </p:oleObj>
          </a:graphicData>
        </a:graphic>
      </p:graphicFrame>
      <p:graphicFrame>
        <p:nvGraphicFramePr>
          <p:cNvPr id="750601" name="Object 9"/>
          <p:cNvGraphicFramePr>
            <a:graphicFrameLocks noChangeAspect="1"/>
          </p:cNvGraphicFramePr>
          <p:nvPr/>
        </p:nvGraphicFramePr>
        <p:xfrm>
          <a:off x="5462588" y="3657600"/>
          <a:ext cx="2960687" cy="654050"/>
        </p:xfrm>
        <a:graphic>
          <a:graphicData uri="http://schemas.openxmlformats.org/presentationml/2006/ole">
            <p:oleObj spid="_x0000_s1235977" name="Equation" r:id="rId11" imgW="1091880" imgH="241200" progId="Equation.DSMT4">
              <p:embed/>
            </p:oleObj>
          </a:graphicData>
        </a:graphic>
      </p:graphicFrame>
      <p:sp>
        <p:nvSpPr>
          <p:cNvPr id="53" name="Up Arrow 52"/>
          <p:cNvSpPr/>
          <p:nvPr/>
        </p:nvSpPr>
        <p:spPr>
          <a:xfrm>
            <a:off x="4953000" y="3200400"/>
            <a:ext cx="457200" cy="914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Left Arrow 53"/>
          <p:cNvSpPr/>
          <p:nvPr/>
        </p:nvSpPr>
        <p:spPr>
          <a:xfrm rot="10800000">
            <a:off x="3810000" y="2133600"/>
            <a:ext cx="10668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Bent Arrow 54"/>
          <p:cNvSpPr/>
          <p:nvPr/>
        </p:nvSpPr>
        <p:spPr>
          <a:xfrm rot="20738284">
            <a:off x="2895600" y="2971800"/>
            <a:ext cx="1828800" cy="1066800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Curved Right Arrow 62"/>
          <p:cNvSpPr/>
          <p:nvPr/>
        </p:nvSpPr>
        <p:spPr bwMode="auto">
          <a:xfrm>
            <a:off x="4191000" y="990600"/>
            <a:ext cx="457200" cy="83820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24200" y="8014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Randomly choose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5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5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5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5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63" grpId="0" animBg="1"/>
      <p:bldP spid="59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048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Cooperative Power Minimization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Algorithm (COPMA)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2" name="Group 57"/>
          <p:cNvGrpSpPr/>
          <p:nvPr/>
        </p:nvGrpSpPr>
        <p:grpSpPr>
          <a:xfrm>
            <a:off x="307731" y="1981200"/>
            <a:ext cx="3349869" cy="2366309"/>
            <a:chOff x="307731" y="1981200"/>
            <a:chExt cx="3349869" cy="2366309"/>
          </a:xfrm>
        </p:grpSpPr>
        <p:grpSp>
          <p:nvGrpSpPr>
            <p:cNvPr id="8" name="Group 56"/>
            <p:cNvGrpSpPr/>
            <p:nvPr/>
          </p:nvGrpSpPr>
          <p:grpSpPr>
            <a:xfrm>
              <a:off x="307731" y="1981200"/>
              <a:ext cx="2816469" cy="2366309"/>
              <a:chOff x="460131" y="2133600"/>
              <a:chExt cx="2816469" cy="2366309"/>
            </a:xfrm>
          </p:grpSpPr>
          <p:sp>
            <p:nvSpPr>
              <p:cNvPr id="7" name="Multiply 6"/>
              <p:cNvSpPr/>
              <p:nvPr/>
            </p:nvSpPr>
            <p:spPr bwMode="auto">
              <a:xfrm>
                <a:off x="2819400" y="2133600"/>
                <a:ext cx="457200" cy="457200"/>
              </a:xfrm>
              <a:prstGeom prst="mathMultiply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pSp>
            <p:nvGrpSpPr>
              <p:cNvPr id="10" name="Group 55"/>
              <p:cNvGrpSpPr/>
              <p:nvPr/>
            </p:nvGrpSpPr>
            <p:grpSpPr>
              <a:xfrm>
                <a:off x="460131" y="2480992"/>
                <a:ext cx="2469077" cy="2018917"/>
                <a:chOff x="460131" y="2480992"/>
                <a:chExt cx="2469077" cy="2018917"/>
              </a:xfrm>
            </p:grpSpPr>
            <p:sp>
              <p:nvSpPr>
                <p:cNvPr id="6" name="Oval 5"/>
                <p:cNvSpPr/>
                <p:nvPr/>
              </p:nvSpPr>
              <p:spPr bwMode="auto">
                <a:xfrm>
                  <a:off x="914400" y="3657600"/>
                  <a:ext cx="304800" cy="22860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cxnSp>
              <p:nvCxnSpPr>
                <p:cNvPr id="9" name="Straight Arrow Connector 8"/>
                <p:cNvCxnSpPr>
                  <a:endCxn id="7" idx="3"/>
                </p:cNvCxnSpPr>
                <p:nvPr/>
              </p:nvCxnSpPr>
              <p:spPr bwMode="auto">
                <a:xfrm flipV="1">
                  <a:off x="1219200" y="2480992"/>
                  <a:ext cx="1710008" cy="1248316"/>
                </a:xfrm>
                <a:prstGeom prst="straightConnector1">
                  <a:avLst/>
                </a:prstGeom>
                <a:solidFill>
                  <a:schemeClr val="accent1"/>
                </a:solidFill>
                <a:ln w="349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8" name="Freeform 27"/>
                <p:cNvSpPr/>
                <p:nvPr/>
              </p:nvSpPr>
              <p:spPr bwMode="auto">
                <a:xfrm rot="4422273">
                  <a:off x="916951" y="3068610"/>
                  <a:ext cx="762000" cy="525389"/>
                </a:xfrm>
                <a:custGeom>
                  <a:avLst/>
                  <a:gdLst>
                    <a:gd name="connsiteX0" fmla="*/ 674915 w 762000"/>
                    <a:gd name="connsiteY0" fmla="*/ 783771 h 783771"/>
                    <a:gd name="connsiteX1" fmla="*/ 0 w 762000"/>
                    <a:gd name="connsiteY1" fmla="*/ 261257 h 783771"/>
                    <a:gd name="connsiteX2" fmla="*/ 152400 w 762000"/>
                    <a:gd name="connsiteY2" fmla="*/ 43542 h 783771"/>
                    <a:gd name="connsiteX3" fmla="*/ 283029 w 762000"/>
                    <a:gd name="connsiteY3" fmla="*/ 0 h 783771"/>
                    <a:gd name="connsiteX4" fmla="*/ 609600 w 762000"/>
                    <a:gd name="connsiteY4" fmla="*/ 21771 h 783771"/>
                    <a:gd name="connsiteX5" fmla="*/ 696686 w 762000"/>
                    <a:gd name="connsiteY5" fmla="*/ 152400 h 783771"/>
                    <a:gd name="connsiteX6" fmla="*/ 762000 w 762000"/>
                    <a:gd name="connsiteY6" fmla="*/ 435428 h 783771"/>
                    <a:gd name="connsiteX7" fmla="*/ 740229 w 762000"/>
                    <a:gd name="connsiteY7" fmla="*/ 674914 h 783771"/>
                    <a:gd name="connsiteX8" fmla="*/ 674915 w 762000"/>
                    <a:gd name="connsiteY8" fmla="*/ 783771 h 783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62000" h="783771">
                      <a:moveTo>
                        <a:pt x="674915" y="783771"/>
                      </a:moveTo>
                      <a:lnTo>
                        <a:pt x="0" y="261257"/>
                      </a:lnTo>
                      <a:cubicBezTo>
                        <a:pt x="56500" y="148257"/>
                        <a:pt x="50124" y="88997"/>
                        <a:pt x="152400" y="43542"/>
                      </a:cubicBezTo>
                      <a:cubicBezTo>
                        <a:pt x="194342" y="24901"/>
                        <a:pt x="283029" y="0"/>
                        <a:pt x="283029" y="0"/>
                      </a:cubicBezTo>
                      <a:lnTo>
                        <a:pt x="609600" y="21771"/>
                      </a:lnTo>
                      <a:cubicBezTo>
                        <a:pt x="658706" y="39863"/>
                        <a:pt x="696686" y="152400"/>
                        <a:pt x="696686" y="152400"/>
                      </a:cubicBezTo>
                      <a:cubicBezTo>
                        <a:pt x="756457" y="331710"/>
                        <a:pt x="733738" y="237591"/>
                        <a:pt x="762000" y="435428"/>
                      </a:cubicBezTo>
                      <a:lnTo>
                        <a:pt x="740229" y="674914"/>
                      </a:lnTo>
                      <a:lnTo>
                        <a:pt x="674915" y="78377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9" name="Freeform 28"/>
                <p:cNvSpPr/>
                <p:nvPr/>
              </p:nvSpPr>
              <p:spPr bwMode="auto">
                <a:xfrm rot="7200436">
                  <a:off x="341826" y="3856214"/>
                  <a:ext cx="762000" cy="525389"/>
                </a:xfrm>
                <a:custGeom>
                  <a:avLst/>
                  <a:gdLst>
                    <a:gd name="connsiteX0" fmla="*/ 674915 w 762000"/>
                    <a:gd name="connsiteY0" fmla="*/ 783771 h 783771"/>
                    <a:gd name="connsiteX1" fmla="*/ 0 w 762000"/>
                    <a:gd name="connsiteY1" fmla="*/ 261257 h 783771"/>
                    <a:gd name="connsiteX2" fmla="*/ 152400 w 762000"/>
                    <a:gd name="connsiteY2" fmla="*/ 43542 h 783771"/>
                    <a:gd name="connsiteX3" fmla="*/ 283029 w 762000"/>
                    <a:gd name="connsiteY3" fmla="*/ 0 h 783771"/>
                    <a:gd name="connsiteX4" fmla="*/ 609600 w 762000"/>
                    <a:gd name="connsiteY4" fmla="*/ 21771 h 783771"/>
                    <a:gd name="connsiteX5" fmla="*/ 696686 w 762000"/>
                    <a:gd name="connsiteY5" fmla="*/ 152400 h 783771"/>
                    <a:gd name="connsiteX6" fmla="*/ 762000 w 762000"/>
                    <a:gd name="connsiteY6" fmla="*/ 435428 h 783771"/>
                    <a:gd name="connsiteX7" fmla="*/ 740229 w 762000"/>
                    <a:gd name="connsiteY7" fmla="*/ 674914 h 783771"/>
                    <a:gd name="connsiteX8" fmla="*/ 674915 w 762000"/>
                    <a:gd name="connsiteY8" fmla="*/ 783771 h 783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62000" h="783771">
                      <a:moveTo>
                        <a:pt x="674915" y="783771"/>
                      </a:moveTo>
                      <a:lnTo>
                        <a:pt x="0" y="261257"/>
                      </a:lnTo>
                      <a:cubicBezTo>
                        <a:pt x="56500" y="148257"/>
                        <a:pt x="50124" y="88997"/>
                        <a:pt x="152400" y="43542"/>
                      </a:cubicBezTo>
                      <a:cubicBezTo>
                        <a:pt x="194342" y="24901"/>
                        <a:pt x="283029" y="0"/>
                        <a:pt x="283029" y="0"/>
                      </a:cubicBezTo>
                      <a:lnTo>
                        <a:pt x="609600" y="21771"/>
                      </a:lnTo>
                      <a:cubicBezTo>
                        <a:pt x="658706" y="39863"/>
                        <a:pt x="696686" y="152400"/>
                        <a:pt x="696686" y="152400"/>
                      </a:cubicBezTo>
                      <a:cubicBezTo>
                        <a:pt x="756457" y="331710"/>
                        <a:pt x="733738" y="237591"/>
                        <a:pt x="762000" y="435428"/>
                      </a:cubicBezTo>
                      <a:lnTo>
                        <a:pt x="740229" y="674914"/>
                      </a:lnTo>
                      <a:lnTo>
                        <a:pt x="674915" y="78377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</p:grpSp>
        <p:sp>
          <p:nvSpPr>
            <p:cNvPr id="39" name="TextBox 38"/>
            <p:cNvSpPr txBox="1"/>
            <p:nvPr/>
          </p:nvSpPr>
          <p:spPr>
            <a:xfrm>
              <a:off x="1981200" y="30596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mic Sans MS" pitchFamily="66" charset="0"/>
                </a:rPr>
                <a:t>Node pair m</a:t>
              </a:r>
              <a:endParaRPr lang="en-US" b="1" dirty="0">
                <a:latin typeface="Comic Sans MS" pitchFamily="66" charset="0"/>
              </a:endParaRPr>
            </a:p>
          </p:txBody>
        </p:sp>
      </p:grpSp>
      <p:grpSp>
        <p:nvGrpSpPr>
          <p:cNvPr id="11" name="Group 55"/>
          <p:cNvGrpSpPr/>
          <p:nvPr/>
        </p:nvGrpSpPr>
        <p:grpSpPr>
          <a:xfrm>
            <a:off x="4953000" y="2057400"/>
            <a:ext cx="3079838" cy="1300697"/>
            <a:chOff x="4953000" y="2057400"/>
            <a:chExt cx="3079838" cy="1300697"/>
          </a:xfrm>
        </p:grpSpPr>
        <p:sp>
          <p:nvSpPr>
            <p:cNvPr id="35" name="Freeform 34"/>
            <p:cNvSpPr/>
            <p:nvPr/>
          </p:nvSpPr>
          <p:spPr bwMode="auto">
            <a:xfrm>
              <a:off x="6950672" y="2329543"/>
              <a:ext cx="1082166" cy="1028554"/>
            </a:xfrm>
            <a:custGeom>
              <a:avLst/>
              <a:gdLst>
                <a:gd name="connsiteX0" fmla="*/ 691099 w 1082166"/>
                <a:gd name="connsiteY0" fmla="*/ 413657 h 1028554"/>
                <a:gd name="connsiteX1" fmla="*/ 691099 w 1082166"/>
                <a:gd name="connsiteY1" fmla="*/ 413657 h 1028554"/>
                <a:gd name="connsiteX2" fmla="*/ 625785 w 1082166"/>
                <a:gd name="connsiteY2" fmla="*/ 217714 h 1028554"/>
                <a:gd name="connsiteX3" fmla="*/ 582242 w 1082166"/>
                <a:gd name="connsiteY3" fmla="*/ 43543 h 1028554"/>
                <a:gd name="connsiteX4" fmla="*/ 516928 w 1082166"/>
                <a:gd name="connsiteY4" fmla="*/ 0 h 1028554"/>
                <a:gd name="connsiteX5" fmla="*/ 386299 w 1082166"/>
                <a:gd name="connsiteY5" fmla="*/ 21771 h 1028554"/>
                <a:gd name="connsiteX6" fmla="*/ 320985 w 1082166"/>
                <a:gd name="connsiteY6" fmla="*/ 65314 h 1028554"/>
                <a:gd name="connsiteX7" fmla="*/ 212128 w 1082166"/>
                <a:gd name="connsiteY7" fmla="*/ 195943 h 1028554"/>
                <a:gd name="connsiteX8" fmla="*/ 233899 w 1082166"/>
                <a:gd name="connsiteY8" fmla="*/ 283028 h 1028554"/>
                <a:gd name="connsiteX9" fmla="*/ 429842 w 1082166"/>
                <a:gd name="connsiteY9" fmla="*/ 391886 h 1028554"/>
                <a:gd name="connsiteX10" fmla="*/ 538699 w 1082166"/>
                <a:gd name="connsiteY10" fmla="*/ 413657 h 1028554"/>
                <a:gd name="connsiteX11" fmla="*/ 37957 w 1082166"/>
                <a:gd name="connsiteY11" fmla="*/ 740228 h 1028554"/>
                <a:gd name="connsiteX12" fmla="*/ 125042 w 1082166"/>
                <a:gd name="connsiteY12" fmla="*/ 1023257 h 1028554"/>
                <a:gd name="connsiteX13" fmla="*/ 299214 w 1082166"/>
                <a:gd name="connsiteY13" fmla="*/ 1001486 h 1028554"/>
                <a:gd name="connsiteX14" fmla="*/ 364528 w 1082166"/>
                <a:gd name="connsiteY14" fmla="*/ 957943 h 1028554"/>
                <a:gd name="connsiteX15" fmla="*/ 451614 w 1082166"/>
                <a:gd name="connsiteY15" fmla="*/ 827314 h 1028554"/>
                <a:gd name="connsiteX16" fmla="*/ 473385 w 1082166"/>
                <a:gd name="connsiteY16" fmla="*/ 762000 h 1028554"/>
                <a:gd name="connsiteX17" fmla="*/ 538699 w 1082166"/>
                <a:gd name="connsiteY17" fmla="*/ 631371 h 1028554"/>
                <a:gd name="connsiteX18" fmla="*/ 538699 w 1082166"/>
                <a:gd name="connsiteY18" fmla="*/ 457200 h 1028554"/>
                <a:gd name="connsiteX19" fmla="*/ 538699 w 1082166"/>
                <a:gd name="connsiteY19" fmla="*/ 457200 h 1028554"/>
                <a:gd name="connsiteX20" fmla="*/ 582242 w 1082166"/>
                <a:gd name="connsiteY20" fmla="*/ 674914 h 1028554"/>
                <a:gd name="connsiteX21" fmla="*/ 625785 w 1082166"/>
                <a:gd name="connsiteY21" fmla="*/ 805543 h 1028554"/>
                <a:gd name="connsiteX22" fmla="*/ 756414 w 1082166"/>
                <a:gd name="connsiteY22" fmla="*/ 892628 h 1028554"/>
                <a:gd name="connsiteX23" fmla="*/ 1017671 w 1082166"/>
                <a:gd name="connsiteY23" fmla="*/ 870857 h 1028554"/>
                <a:gd name="connsiteX24" fmla="*/ 1061214 w 1082166"/>
                <a:gd name="connsiteY24" fmla="*/ 740228 h 1028554"/>
                <a:gd name="connsiteX25" fmla="*/ 1039442 w 1082166"/>
                <a:gd name="connsiteY25" fmla="*/ 370114 h 1028554"/>
                <a:gd name="connsiteX26" fmla="*/ 908814 w 1082166"/>
                <a:gd name="connsiteY26" fmla="*/ 326571 h 1028554"/>
                <a:gd name="connsiteX27" fmla="*/ 843499 w 1082166"/>
                <a:gd name="connsiteY27" fmla="*/ 283028 h 1028554"/>
                <a:gd name="connsiteX28" fmla="*/ 756414 w 1082166"/>
                <a:gd name="connsiteY28" fmla="*/ 304800 h 1028554"/>
                <a:gd name="connsiteX29" fmla="*/ 691099 w 1082166"/>
                <a:gd name="connsiteY29" fmla="*/ 413657 h 10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2166" h="1028554">
                  <a:moveTo>
                    <a:pt x="691099" y="413657"/>
                  </a:moveTo>
                  <a:lnTo>
                    <a:pt x="691099" y="413657"/>
                  </a:lnTo>
                  <a:cubicBezTo>
                    <a:pt x="669328" y="348343"/>
                    <a:pt x="644699" y="283912"/>
                    <a:pt x="625785" y="217714"/>
                  </a:cubicBezTo>
                  <a:cubicBezTo>
                    <a:pt x="623977" y="211385"/>
                    <a:pt x="600545" y="66421"/>
                    <a:pt x="582242" y="43543"/>
                  </a:cubicBezTo>
                  <a:cubicBezTo>
                    <a:pt x="565896" y="23111"/>
                    <a:pt x="538699" y="14514"/>
                    <a:pt x="516928" y="0"/>
                  </a:cubicBezTo>
                  <a:cubicBezTo>
                    <a:pt x="473385" y="7257"/>
                    <a:pt x="428177" y="7812"/>
                    <a:pt x="386299" y="21771"/>
                  </a:cubicBezTo>
                  <a:cubicBezTo>
                    <a:pt x="361476" y="30045"/>
                    <a:pt x="341086" y="48563"/>
                    <a:pt x="320985" y="65314"/>
                  </a:cubicBezTo>
                  <a:cubicBezTo>
                    <a:pt x="258122" y="117700"/>
                    <a:pt x="254942" y="131721"/>
                    <a:pt x="212128" y="195943"/>
                  </a:cubicBezTo>
                  <a:cubicBezTo>
                    <a:pt x="219385" y="224971"/>
                    <a:pt x="214195" y="260510"/>
                    <a:pt x="233899" y="283028"/>
                  </a:cubicBezTo>
                  <a:cubicBezTo>
                    <a:pt x="285876" y="342430"/>
                    <a:pt x="357746" y="371287"/>
                    <a:pt x="429842" y="391886"/>
                  </a:cubicBezTo>
                  <a:cubicBezTo>
                    <a:pt x="512200" y="415417"/>
                    <a:pt x="489860" y="413657"/>
                    <a:pt x="538699" y="413657"/>
                  </a:cubicBezTo>
                  <a:lnTo>
                    <a:pt x="37957" y="740228"/>
                  </a:lnTo>
                  <a:cubicBezTo>
                    <a:pt x="40754" y="770993"/>
                    <a:pt x="0" y="1011889"/>
                    <a:pt x="125042" y="1023257"/>
                  </a:cubicBezTo>
                  <a:cubicBezTo>
                    <a:pt x="183311" y="1028554"/>
                    <a:pt x="241157" y="1008743"/>
                    <a:pt x="299214" y="1001486"/>
                  </a:cubicBezTo>
                  <a:cubicBezTo>
                    <a:pt x="320985" y="986972"/>
                    <a:pt x="347298" y="977635"/>
                    <a:pt x="364528" y="957943"/>
                  </a:cubicBezTo>
                  <a:cubicBezTo>
                    <a:pt x="398989" y="918559"/>
                    <a:pt x="451614" y="827314"/>
                    <a:pt x="451614" y="827314"/>
                  </a:cubicBezTo>
                  <a:cubicBezTo>
                    <a:pt x="458871" y="805543"/>
                    <a:pt x="463122" y="782526"/>
                    <a:pt x="473385" y="762000"/>
                  </a:cubicBezTo>
                  <a:cubicBezTo>
                    <a:pt x="502334" y="704101"/>
                    <a:pt x="532618" y="698258"/>
                    <a:pt x="538699" y="631371"/>
                  </a:cubicBezTo>
                  <a:cubicBezTo>
                    <a:pt x="543955" y="573552"/>
                    <a:pt x="538699" y="515257"/>
                    <a:pt x="538699" y="457200"/>
                  </a:cubicBezTo>
                  <a:lnTo>
                    <a:pt x="538699" y="457200"/>
                  </a:lnTo>
                  <a:cubicBezTo>
                    <a:pt x="553213" y="529771"/>
                    <a:pt x="564292" y="603115"/>
                    <a:pt x="582242" y="674914"/>
                  </a:cubicBezTo>
                  <a:cubicBezTo>
                    <a:pt x="593374" y="719442"/>
                    <a:pt x="587595" y="780083"/>
                    <a:pt x="625785" y="805543"/>
                  </a:cubicBezTo>
                  <a:lnTo>
                    <a:pt x="756414" y="892628"/>
                  </a:lnTo>
                  <a:cubicBezTo>
                    <a:pt x="843500" y="885371"/>
                    <a:pt x="939509" y="909938"/>
                    <a:pt x="1017671" y="870857"/>
                  </a:cubicBezTo>
                  <a:cubicBezTo>
                    <a:pt x="1058724" y="850331"/>
                    <a:pt x="1061214" y="740228"/>
                    <a:pt x="1061214" y="740228"/>
                  </a:cubicBezTo>
                  <a:cubicBezTo>
                    <a:pt x="1053957" y="616857"/>
                    <a:pt x="1082166" y="486079"/>
                    <a:pt x="1039442" y="370114"/>
                  </a:cubicBezTo>
                  <a:cubicBezTo>
                    <a:pt x="1023575" y="327046"/>
                    <a:pt x="947004" y="352031"/>
                    <a:pt x="908814" y="326571"/>
                  </a:cubicBezTo>
                  <a:lnTo>
                    <a:pt x="843499" y="283028"/>
                  </a:lnTo>
                  <a:cubicBezTo>
                    <a:pt x="814471" y="290285"/>
                    <a:pt x="779779" y="286108"/>
                    <a:pt x="756414" y="304800"/>
                  </a:cubicBezTo>
                  <a:cubicBezTo>
                    <a:pt x="727757" y="327726"/>
                    <a:pt x="701985" y="395514"/>
                    <a:pt x="691099" y="413657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467600" y="2667000"/>
              <a:ext cx="3048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" name="Multiply 13"/>
            <p:cNvSpPr/>
            <p:nvPr/>
          </p:nvSpPr>
          <p:spPr bwMode="auto">
            <a:xfrm>
              <a:off x="4953000" y="2057400"/>
              <a:ext cx="457200" cy="457200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" name="Straight Arrow Connector 14"/>
            <p:cNvCxnSpPr>
              <a:stCxn id="13" idx="2"/>
              <a:endCxn id="14" idx="2"/>
            </p:cNvCxnSpPr>
            <p:nvPr/>
          </p:nvCxnSpPr>
          <p:spPr bwMode="auto">
            <a:xfrm rot="10800000">
              <a:off x="5300392" y="2404792"/>
              <a:ext cx="2167208" cy="376508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5562600" y="21336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mic Sans MS" pitchFamily="66" charset="0"/>
                </a:rPr>
                <a:t>Node pair n</a:t>
              </a:r>
              <a:endParaRPr lang="en-US" b="1" dirty="0">
                <a:latin typeface="Comic Sans MS" pitchFamily="66" charset="0"/>
              </a:endParaRPr>
            </a:p>
          </p:txBody>
        </p:sp>
      </p:grpSp>
      <p:grpSp>
        <p:nvGrpSpPr>
          <p:cNvPr id="12" name="Group 57"/>
          <p:cNvGrpSpPr/>
          <p:nvPr/>
        </p:nvGrpSpPr>
        <p:grpSpPr>
          <a:xfrm>
            <a:off x="5130700" y="3657600"/>
            <a:ext cx="3556100" cy="2188029"/>
            <a:chOff x="5257800" y="4212771"/>
            <a:chExt cx="3556100" cy="2188029"/>
          </a:xfrm>
        </p:grpSpPr>
        <p:sp>
          <p:nvSpPr>
            <p:cNvPr id="17" name="Oval 16"/>
            <p:cNvSpPr/>
            <p:nvPr/>
          </p:nvSpPr>
          <p:spPr bwMode="auto">
            <a:xfrm>
              <a:off x="5791200" y="5638800"/>
              <a:ext cx="3048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16" name="Group 56"/>
            <p:cNvGrpSpPr/>
            <p:nvPr/>
          </p:nvGrpSpPr>
          <p:grpSpPr>
            <a:xfrm>
              <a:off x="5257800" y="4212771"/>
              <a:ext cx="3556100" cy="2188029"/>
              <a:chOff x="5206900" y="3886200"/>
              <a:chExt cx="3556100" cy="2188029"/>
            </a:xfrm>
          </p:grpSpPr>
          <p:sp>
            <p:nvSpPr>
              <p:cNvPr id="18" name="Multiply 17"/>
              <p:cNvSpPr/>
              <p:nvPr/>
            </p:nvSpPr>
            <p:spPr bwMode="auto">
              <a:xfrm>
                <a:off x="8077200" y="3886200"/>
                <a:ext cx="457200" cy="457200"/>
              </a:xfrm>
              <a:prstGeom prst="mathMultiply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19" name="Straight Arrow Connector 18"/>
              <p:cNvCxnSpPr>
                <a:endCxn id="18" idx="3"/>
              </p:cNvCxnSpPr>
              <p:nvPr/>
            </p:nvCxnSpPr>
            <p:spPr bwMode="auto">
              <a:xfrm flipV="1">
                <a:off x="6096000" y="4233592"/>
                <a:ext cx="2091008" cy="1172116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  <p:sp>
            <p:nvSpPr>
              <p:cNvPr id="36" name="Freeform 35"/>
              <p:cNvSpPr/>
              <p:nvPr/>
            </p:nvSpPr>
            <p:spPr bwMode="auto">
              <a:xfrm>
                <a:off x="5206900" y="4593771"/>
                <a:ext cx="671386" cy="849086"/>
              </a:xfrm>
              <a:custGeom>
                <a:avLst/>
                <a:gdLst>
                  <a:gd name="connsiteX0" fmla="*/ 671386 w 671386"/>
                  <a:gd name="connsiteY0" fmla="*/ 849086 h 849086"/>
                  <a:gd name="connsiteX1" fmla="*/ 671386 w 671386"/>
                  <a:gd name="connsiteY1" fmla="*/ 849086 h 849086"/>
                  <a:gd name="connsiteX2" fmla="*/ 366586 w 671386"/>
                  <a:gd name="connsiteY2" fmla="*/ 740229 h 849086"/>
                  <a:gd name="connsiteX3" fmla="*/ 235957 w 671386"/>
                  <a:gd name="connsiteY3" fmla="*/ 653143 h 849086"/>
                  <a:gd name="connsiteX4" fmla="*/ 170643 w 671386"/>
                  <a:gd name="connsiteY4" fmla="*/ 609600 h 849086"/>
                  <a:gd name="connsiteX5" fmla="*/ 105329 w 671386"/>
                  <a:gd name="connsiteY5" fmla="*/ 587829 h 849086"/>
                  <a:gd name="connsiteX6" fmla="*/ 40014 w 671386"/>
                  <a:gd name="connsiteY6" fmla="*/ 391886 h 849086"/>
                  <a:gd name="connsiteX7" fmla="*/ 18243 w 671386"/>
                  <a:gd name="connsiteY7" fmla="*/ 326572 h 849086"/>
                  <a:gd name="connsiteX8" fmla="*/ 40014 w 671386"/>
                  <a:gd name="connsiteY8" fmla="*/ 43543 h 849086"/>
                  <a:gd name="connsiteX9" fmla="*/ 170643 w 671386"/>
                  <a:gd name="connsiteY9" fmla="*/ 0 h 849086"/>
                  <a:gd name="connsiteX10" fmla="*/ 301271 w 671386"/>
                  <a:gd name="connsiteY10" fmla="*/ 65315 h 849086"/>
                  <a:gd name="connsiteX11" fmla="*/ 388357 w 671386"/>
                  <a:gd name="connsiteY11" fmla="*/ 195943 h 849086"/>
                  <a:gd name="connsiteX12" fmla="*/ 475443 w 671386"/>
                  <a:gd name="connsiteY12" fmla="*/ 391886 h 849086"/>
                  <a:gd name="connsiteX13" fmla="*/ 497214 w 671386"/>
                  <a:gd name="connsiteY13" fmla="*/ 457200 h 849086"/>
                  <a:gd name="connsiteX14" fmla="*/ 540757 w 671386"/>
                  <a:gd name="connsiteY14" fmla="*/ 544286 h 849086"/>
                  <a:gd name="connsiteX15" fmla="*/ 562529 w 671386"/>
                  <a:gd name="connsiteY15" fmla="*/ 653143 h 849086"/>
                  <a:gd name="connsiteX16" fmla="*/ 606071 w 671386"/>
                  <a:gd name="connsiteY16" fmla="*/ 783772 h 849086"/>
                  <a:gd name="connsiteX17" fmla="*/ 671386 w 671386"/>
                  <a:gd name="connsiteY17" fmla="*/ 849086 h 84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1386" h="849086">
                    <a:moveTo>
                      <a:pt x="671386" y="849086"/>
                    </a:moveTo>
                    <a:lnTo>
                      <a:pt x="671386" y="849086"/>
                    </a:lnTo>
                    <a:cubicBezTo>
                      <a:pt x="543083" y="810595"/>
                      <a:pt x="469824" y="802172"/>
                      <a:pt x="366586" y="740229"/>
                    </a:cubicBezTo>
                    <a:cubicBezTo>
                      <a:pt x="321712" y="713304"/>
                      <a:pt x="279500" y="682172"/>
                      <a:pt x="235957" y="653143"/>
                    </a:cubicBezTo>
                    <a:cubicBezTo>
                      <a:pt x="214186" y="638629"/>
                      <a:pt x="195466" y="617874"/>
                      <a:pt x="170643" y="609600"/>
                    </a:cubicBezTo>
                    <a:lnTo>
                      <a:pt x="105329" y="587829"/>
                    </a:lnTo>
                    <a:lnTo>
                      <a:pt x="40014" y="391886"/>
                    </a:lnTo>
                    <a:lnTo>
                      <a:pt x="18243" y="326572"/>
                    </a:lnTo>
                    <a:cubicBezTo>
                      <a:pt x="25500" y="232229"/>
                      <a:pt x="0" y="129288"/>
                      <a:pt x="40014" y="43543"/>
                    </a:cubicBezTo>
                    <a:cubicBezTo>
                      <a:pt x="59424" y="1951"/>
                      <a:pt x="170643" y="0"/>
                      <a:pt x="170643" y="0"/>
                    </a:cubicBezTo>
                    <a:cubicBezTo>
                      <a:pt x="217232" y="15530"/>
                      <a:pt x="266514" y="25593"/>
                      <a:pt x="301271" y="65315"/>
                    </a:cubicBezTo>
                    <a:cubicBezTo>
                      <a:pt x="335732" y="104699"/>
                      <a:pt x="371808" y="146297"/>
                      <a:pt x="388357" y="195943"/>
                    </a:cubicBezTo>
                    <a:cubicBezTo>
                      <a:pt x="440174" y="351395"/>
                      <a:pt x="406440" y="288382"/>
                      <a:pt x="475443" y="391886"/>
                    </a:cubicBezTo>
                    <a:cubicBezTo>
                      <a:pt x="482700" y="413657"/>
                      <a:pt x="488174" y="436107"/>
                      <a:pt x="497214" y="457200"/>
                    </a:cubicBezTo>
                    <a:cubicBezTo>
                      <a:pt x="509999" y="487031"/>
                      <a:pt x="530494" y="513496"/>
                      <a:pt x="540757" y="544286"/>
                    </a:cubicBezTo>
                    <a:cubicBezTo>
                      <a:pt x="552459" y="579391"/>
                      <a:pt x="552793" y="617443"/>
                      <a:pt x="562529" y="653143"/>
                    </a:cubicBezTo>
                    <a:cubicBezTo>
                      <a:pt x="574606" y="697424"/>
                      <a:pt x="591557" y="740229"/>
                      <a:pt x="606071" y="783772"/>
                    </a:cubicBezTo>
                    <a:lnTo>
                      <a:pt x="671386" y="849086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 rot="5892311">
                <a:off x="5943600" y="4800601"/>
                <a:ext cx="838200" cy="685799"/>
              </a:xfrm>
              <a:custGeom>
                <a:avLst/>
                <a:gdLst>
                  <a:gd name="connsiteX0" fmla="*/ 57987 w 1081244"/>
                  <a:gd name="connsiteY0" fmla="*/ 945604 h 1146854"/>
                  <a:gd name="connsiteX1" fmla="*/ 57987 w 1081244"/>
                  <a:gd name="connsiteY1" fmla="*/ 945604 h 1146854"/>
                  <a:gd name="connsiteX2" fmla="*/ 36215 w 1081244"/>
                  <a:gd name="connsiteY2" fmla="*/ 466632 h 1146854"/>
                  <a:gd name="connsiteX3" fmla="*/ 57987 w 1081244"/>
                  <a:gd name="connsiteY3" fmla="*/ 379546 h 1146854"/>
                  <a:gd name="connsiteX4" fmla="*/ 123301 w 1081244"/>
                  <a:gd name="connsiteY4" fmla="*/ 336004 h 1146854"/>
                  <a:gd name="connsiteX5" fmla="*/ 166844 w 1081244"/>
                  <a:gd name="connsiteY5" fmla="*/ 270689 h 1146854"/>
                  <a:gd name="connsiteX6" fmla="*/ 232158 w 1081244"/>
                  <a:gd name="connsiteY6" fmla="*/ 227146 h 1146854"/>
                  <a:gd name="connsiteX7" fmla="*/ 297473 w 1081244"/>
                  <a:gd name="connsiteY7" fmla="*/ 161832 h 1146854"/>
                  <a:gd name="connsiteX8" fmla="*/ 319244 w 1081244"/>
                  <a:gd name="connsiteY8" fmla="*/ 96518 h 1146854"/>
                  <a:gd name="connsiteX9" fmla="*/ 384558 w 1081244"/>
                  <a:gd name="connsiteY9" fmla="*/ 74746 h 1146854"/>
                  <a:gd name="connsiteX10" fmla="*/ 558730 w 1081244"/>
                  <a:gd name="connsiteY10" fmla="*/ 9432 h 1146854"/>
                  <a:gd name="connsiteX11" fmla="*/ 907073 w 1081244"/>
                  <a:gd name="connsiteY11" fmla="*/ 31204 h 1146854"/>
                  <a:gd name="connsiteX12" fmla="*/ 972387 w 1081244"/>
                  <a:gd name="connsiteY12" fmla="*/ 52975 h 1146854"/>
                  <a:gd name="connsiteX13" fmla="*/ 994158 w 1081244"/>
                  <a:gd name="connsiteY13" fmla="*/ 118289 h 1146854"/>
                  <a:gd name="connsiteX14" fmla="*/ 1059473 w 1081244"/>
                  <a:gd name="connsiteY14" fmla="*/ 336004 h 1146854"/>
                  <a:gd name="connsiteX15" fmla="*/ 1081244 w 1081244"/>
                  <a:gd name="connsiteY15" fmla="*/ 401318 h 1146854"/>
                  <a:gd name="connsiteX16" fmla="*/ 1059473 w 1081244"/>
                  <a:gd name="connsiteY16" fmla="*/ 989146 h 1146854"/>
                  <a:gd name="connsiteX17" fmla="*/ 1037701 w 1081244"/>
                  <a:gd name="connsiteY17" fmla="*/ 1054461 h 1146854"/>
                  <a:gd name="connsiteX18" fmla="*/ 907073 w 1081244"/>
                  <a:gd name="connsiteY18" fmla="*/ 1119775 h 1146854"/>
                  <a:gd name="connsiteX19" fmla="*/ 776444 w 1081244"/>
                  <a:gd name="connsiteY19" fmla="*/ 1141546 h 1146854"/>
                  <a:gd name="connsiteX20" fmla="*/ 362787 w 1081244"/>
                  <a:gd name="connsiteY20" fmla="*/ 1119775 h 1146854"/>
                  <a:gd name="connsiteX21" fmla="*/ 232158 w 1081244"/>
                  <a:gd name="connsiteY21" fmla="*/ 1032689 h 1146854"/>
                  <a:gd name="connsiteX22" fmla="*/ 145073 w 1081244"/>
                  <a:gd name="connsiteY22" fmla="*/ 967375 h 1146854"/>
                  <a:gd name="connsiteX23" fmla="*/ 145073 w 1081244"/>
                  <a:gd name="connsiteY23" fmla="*/ 967375 h 1146854"/>
                  <a:gd name="connsiteX24" fmla="*/ 145073 w 1081244"/>
                  <a:gd name="connsiteY24" fmla="*/ 967375 h 1146854"/>
                  <a:gd name="connsiteX25" fmla="*/ 57987 w 1081244"/>
                  <a:gd name="connsiteY25" fmla="*/ 945604 h 1146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81244" h="1146854">
                    <a:moveTo>
                      <a:pt x="57987" y="945604"/>
                    </a:moveTo>
                    <a:lnTo>
                      <a:pt x="57987" y="945604"/>
                    </a:lnTo>
                    <a:cubicBezTo>
                      <a:pt x="503" y="686926"/>
                      <a:pt x="0" y="774463"/>
                      <a:pt x="36215" y="466632"/>
                    </a:cubicBezTo>
                    <a:cubicBezTo>
                      <a:pt x="39711" y="436915"/>
                      <a:pt x="41389" y="404443"/>
                      <a:pt x="57987" y="379546"/>
                    </a:cubicBezTo>
                    <a:cubicBezTo>
                      <a:pt x="72501" y="357775"/>
                      <a:pt x="101530" y="350518"/>
                      <a:pt x="123301" y="336004"/>
                    </a:cubicBezTo>
                    <a:cubicBezTo>
                      <a:pt x="137815" y="314232"/>
                      <a:pt x="148342" y="289191"/>
                      <a:pt x="166844" y="270689"/>
                    </a:cubicBezTo>
                    <a:cubicBezTo>
                      <a:pt x="185346" y="252187"/>
                      <a:pt x="212057" y="243897"/>
                      <a:pt x="232158" y="227146"/>
                    </a:cubicBezTo>
                    <a:cubicBezTo>
                      <a:pt x="255811" y="207435"/>
                      <a:pt x="275701" y="183603"/>
                      <a:pt x="297473" y="161832"/>
                    </a:cubicBezTo>
                    <a:cubicBezTo>
                      <a:pt x="304730" y="140061"/>
                      <a:pt x="303017" y="112745"/>
                      <a:pt x="319244" y="96518"/>
                    </a:cubicBezTo>
                    <a:cubicBezTo>
                      <a:pt x="335471" y="80290"/>
                      <a:pt x="364032" y="85009"/>
                      <a:pt x="384558" y="74746"/>
                    </a:cubicBezTo>
                    <a:cubicBezTo>
                      <a:pt x="534051" y="0"/>
                      <a:pt x="348713" y="51436"/>
                      <a:pt x="558730" y="9432"/>
                    </a:cubicBezTo>
                    <a:cubicBezTo>
                      <a:pt x="674844" y="16689"/>
                      <a:pt x="791371" y="19025"/>
                      <a:pt x="907073" y="31204"/>
                    </a:cubicBezTo>
                    <a:cubicBezTo>
                      <a:pt x="929896" y="33606"/>
                      <a:pt x="956160" y="36748"/>
                      <a:pt x="972387" y="52975"/>
                    </a:cubicBezTo>
                    <a:cubicBezTo>
                      <a:pt x="988614" y="69202"/>
                      <a:pt x="987853" y="96223"/>
                      <a:pt x="994158" y="118289"/>
                    </a:cubicBezTo>
                    <a:cubicBezTo>
                      <a:pt x="1059964" y="348609"/>
                      <a:pt x="955999" y="25580"/>
                      <a:pt x="1059473" y="336004"/>
                    </a:cubicBezTo>
                    <a:lnTo>
                      <a:pt x="1081244" y="401318"/>
                    </a:lnTo>
                    <a:cubicBezTo>
                      <a:pt x="1073987" y="597261"/>
                      <a:pt x="1072516" y="793503"/>
                      <a:pt x="1059473" y="989146"/>
                    </a:cubicBezTo>
                    <a:cubicBezTo>
                      <a:pt x="1057946" y="1012045"/>
                      <a:pt x="1052037" y="1036541"/>
                      <a:pt x="1037701" y="1054461"/>
                    </a:cubicBezTo>
                    <a:cubicBezTo>
                      <a:pt x="1012310" y="1086200"/>
                      <a:pt x="945449" y="1111247"/>
                      <a:pt x="907073" y="1119775"/>
                    </a:cubicBezTo>
                    <a:cubicBezTo>
                      <a:pt x="863981" y="1129351"/>
                      <a:pt x="819987" y="1134289"/>
                      <a:pt x="776444" y="1141546"/>
                    </a:cubicBezTo>
                    <a:cubicBezTo>
                      <a:pt x="638558" y="1134289"/>
                      <a:pt x="498182" y="1146854"/>
                      <a:pt x="362787" y="1119775"/>
                    </a:cubicBezTo>
                    <a:cubicBezTo>
                      <a:pt x="311471" y="1109512"/>
                      <a:pt x="275701" y="1061718"/>
                      <a:pt x="232158" y="1032689"/>
                    </a:cubicBezTo>
                    <a:cubicBezTo>
                      <a:pt x="158305" y="983454"/>
                      <a:pt x="185346" y="1007648"/>
                      <a:pt x="145073" y="967375"/>
                    </a:cubicBezTo>
                    <a:lnTo>
                      <a:pt x="145073" y="967375"/>
                    </a:lnTo>
                    <a:lnTo>
                      <a:pt x="145073" y="967375"/>
                    </a:lnTo>
                    <a:lnTo>
                      <a:pt x="57987" y="9456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5773495" y="5461068"/>
                <a:ext cx="455181" cy="613161"/>
              </a:xfrm>
              <a:custGeom>
                <a:avLst/>
                <a:gdLst>
                  <a:gd name="connsiteX0" fmla="*/ 126562 w 455181"/>
                  <a:gd name="connsiteY0" fmla="*/ 68875 h 613161"/>
                  <a:gd name="connsiteX1" fmla="*/ 126562 w 455181"/>
                  <a:gd name="connsiteY1" fmla="*/ 68875 h 613161"/>
                  <a:gd name="connsiteX2" fmla="*/ 17705 w 455181"/>
                  <a:gd name="connsiteY2" fmla="*/ 243046 h 613161"/>
                  <a:gd name="connsiteX3" fmla="*/ 39476 w 455181"/>
                  <a:gd name="connsiteY3" fmla="*/ 526075 h 613161"/>
                  <a:gd name="connsiteX4" fmla="*/ 104791 w 455181"/>
                  <a:gd name="connsiteY4" fmla="*/ 569618 h 613161"/>
                  <a:gd name="connsiteX5" fmla="*/ 278962 w 455181"/>
                  <a:gd name="connsiteY5" fmla="*/ 613161 h 613161"/>
                  <a:gd name="connsiteX6" fmla="*/ 322505 w 455181"/>
                  <a:gd name="connsiteY6" fmla="*/ 221275 h 613161"/>
                  <a:gd name="connsiteX7" fmla="*/ 278962 w 455181"/>
                  <a:gd name="connsiteY7" fmla="*/ 155961 h 613161"/>
                  <a:gd name="connsiteX8" fmla="*/ 126562 w 455181"/>
                  <a:gd name="connsiteY8" fmla="*/ 68875 h 613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181" h="613161">
                    <a:moveTo>
                      <a:pt x="126562" y="68875"/>
                    </a:moveTo>
                    <a:lnTo>
                      <a:pt x="126562" y="68875"/>
                    </a:lnTo>
                    <a:cubicBezTo>
                      <a:pt x="90276" y="126932"/>
                      <a:pt x="30515" y="175792"/>
                      <a:pt x="17705" y="243046"/>
                    </a:cubicBezTo>
                    <a:cubicBezTo>
                      <a:pt x="0" y="335997"/>
                      <a:pt x="15095" y="434648"/>
                      <a:pt x="39476" y="526075"/>
                    </a:cubicBezTo>
                    <a:cubicBezTo>
                      <a:pt x="46218" y="551358"/>
                      <a:pt x="81387" y="557916"/>
                      <a:pt x="104791" y="569618"/>
                    </a:cubicBezTo>
                    <a:cubicBezTo>
                      <a:pt x="149420" y="591932"/>
                      <a:pt x="237562" y="604881"/>
                      <a:pt x="278962" y="613161"/>
                    </a:cubicBezTo>
                    <a:cubicBezTo>
                      <a:pt x="455181" y="554420"/>
                      <a:pt x="379752" y="602922"/>
                      <a:pt x="322505" y="221275"/>
                    </a:cubicBezTo>
                    <a:cubicBezTo>
                      <a:pt x="318624" y="195399"/>
                      <a:pt x="301151" y="169829"/>
                      <a:pt x="278962" y="155961"/>
                    </a:cubicBezTo>
                    <a:cubicBezTo>
                      <a:pt x="29425" y="0"/>
                      <a:pt x="151962" y="83389"/>
                      <a:pt x="126562" y="6887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086600" y="4736068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omic Sans MS" pitchFamily="66" charset="0"/>
                  </a:rPr>
                  <a:t>Node pair l</a:t>
                </a:r>
                <a:endParaRPr lang="en-US" b="1" dirty="0">
                  <a:latin typeface="Comic Sans MS" pitchFamily="66" charset="0"/>
                </a:endParaRPr>
              </a:p>
            </p:txBody>
          </p:sp>
        </p:grpSp>
      </p:grpSp>
      <p:grpSp>
        <p:nvGrpSpPr>
          <p:cNvPr id="20" name="Group 61"/>
          <p:cNvGrpSpPr/>
          <p:nvPr/>
        </p:nvGrpSpPr>
        <p:grpSpPr>
          <a:xfrm>
            <a:off x="1600200" y="4267200"/>
            <a:ext cx="3124200" cy="1580472"/>
            <a:chOff x="1752600" y="4363128"/>
            <a:chExt cx="3124200" cy="1580472"/>
          </a:xfrm>
        </p:grpSpPr>
        <p:grpSp>
          <p:nvGrpSpPr>
            <p:cNvPr id="24" name="Group 60"/>
            <p:cNvGrpSpPr/>
            <p:nvPr/>
          </p:nvGrpSpPr>
          <p:grpSpPr>
            <a:xfrm>
              <a:off x="1752600" y="4363128"/>
              <a:ext cx="2057400" cy="1580472"/>
              <a:chOff x="1828800" y="4038600"/>
              <a:chExt cx="2057400" cy="1580472"/>
            </a:xfrm>
          </p:grpSpPr>
          <p:sp>
            <p:nvSpPr>
              <p:cNvPr id="31" name="Freeform 30"/>
              <p:cNvSpPr/>
              <p:nvPr/>
            </p:nvSpPr>
            <p:spPr bwMode="auto">
              <a:xfrm rot="10566242">
                <a:off x="2528105" y="5201329"/>
                <a:ext cx="594920" cy="417743"/>
              </a:xfrm>
              <a:custGeom>
                <a:avLst/>
                <a:gdLst>
                  <a:gd name="connsiteX0" fmla="*/ 828196 w 833004"/>
                  <a:gd name="connsiteY0" fmla="*/ 654023 h 654023"/>
                  <a:gd name="connsiteX1" fmla="*/ 828196 w 833004"/>
                  <a:gd name="connsiteY1" fmla="*/ 654023 h 654023"/>
                  <a:gd name="connsiteX2" fmla="*/ 632253 w 833004"/>
                  <a:gd name="connsiteY2" fmla="*/ 632252 h 654023"/>
                  <a:gd name="connsiteX3" fmla="*/ 305682 w 833004"/>
                  <a:gd name="connsiteY3" fmla="*/ 610480 h 654023"/>
                  <a:gd name="connsiteX4" fmla="*/ 175053 w 833004"/>
                  <a:gd name="connsiteY4" fmla="*/ 501623 h 654023"/>
                  <a:gd name="connsiteX5" fmla="*/ 44425 w 833004"/>
                  <a:gd name="connsiteY5" fmla="*/ 458080 h 654023"/>
                  <a:gd name="connsiteX6" fmla="*/ 882 w 833004"/>
                  <a:gd name="connsiteY6" fmla="*/ 392766 h 654023"/>
                  <a:gd name="connsiteX7" fmla="*/ 44425 w 833004"/>
                  <a:gd name="connsiteY7" fmla="*/ 175052 h 654023"/>
                  <a:gd name="connsiteX8" fmla="*/ 109739 w 833004"/>
                  <a:gd name="connsiteY8" fmla="*/ 109737 h 654023"/>
                  <a:gd name="connsiteX9" fmla="*/ 218596 w 833004"/>
                  <a:gd name="connsiteY9" fmla="*/ 22652 h 654023"/>
                  <a:gd name="connsiteX10" fmla="*/ 675796 w 833004"/>
                  <a:gd name="connsiteY10" fmla="*/ 44423 h 654023"/>
                  <a:gd name="connsiteX11" fmla="*/ 719339 w 833004"/>
                  <a:gd name="connsiteY11" fmla="*/ 175052 h 654023"/>
                  <a:gd name="connsiteX12" fmla="*/ 762882 w 833004"/>
                  <a:gd name="connsiteY12" fmla="*/ 240366 h 654023"/>
                  <a:gd name="connsiteX13" fmla="*/ 806425 w 833004"/>
                  <a:gd name="connsiteY13" fmla="*/ 436309 h 654023"/>
                  <a:gd name="connsiteX14" fmla="*/ 828196 w 833004"/>
                  <a:gd name="connsiteY14" fmla="*/ 501623 h 654023"/>
                  <a:gd name="connsiteX15" fmla="*/ 828196 w 833004"/>
                  <a:gd name="connsiteY15" fmla="*/ 654023 h 654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33004" h="654023">
                    <a:moveTo>
                      <a:pt x="828196" y="654023"/>
                    </a:moveTo>
                    <a:lnTo>
                      <a:pt x="828196" y="654023"/>
                    </a:lnTo>
                    <a:cubicBezTo>
                      <a:pt x="762882" y="646766"/>
                      <a:pt x="697742" y="637709"/>
                      <a:pt x="632253" y="632252"/>
                    </a:cubicBezTo>
                    <a:cubicBezTo>
                      <a:pt x="523531" y="623192"/>
                      <a:pt x="413296" y="628416"/>
                      <a:pt x="305682" y="610480"/>
                    </a:cubicBezTo>
                    <a:cubicBezTo>
                      <a:pt x="250255" y="601242"/>
                      <a:pt x="217090" y="524977"/>
                      <a:pt x="175053" y="501623"/>
                    </a:cubicBezTo>
                    <a:cubicBezTo>
                      <a:pt x="134931" y="479333"/>
                      <a:pt x="44425" y="458080"/>
                      <a:pt x="44425" y="458080"/>
                    </a:cubicBezTo>
                    <a:cubicBezTo>
                      <a:pt x="29911" y="436309"/>
                      <a:pt x="3486" y="418802"/>
                      <a:pt x="882" y="392766"/>
                    </a:cubicBezTo>
                    <a:cubicBezTo>
                      <a:pt x="0" y="383943"/>
                      <a:pt x="18007" y="214678"/>
                      <a:pt x="44425" y="175052"/>
                    </a:cubicBezTo>
                    <a:cubicBezTo>
                      <a:pt x="61504" y="149434"/>
                      <a:pt x="90028" y="133390"/>
                      <a:pt x="109739" y="109737"/>
                    </a:cubicBezTo>
                    <a:cubicBezTo>
                      <a:pt x="185490" y="18836"/>
                      <a:pt x="111376" y="58392"/>
                      <a:pt x="218596" y="22652"/>
                    </a:cubicBezTo>
                    <a:cubicBezTo>
                      <a:pt x="370996" y="29909"/>
                      <a:pt x="529834" y="0"/>
                      <a:pt x="675796" y="44423"/>
                    </a:cubicBezTo>
                    <a:cubicBezTo>
                      <a:pt x="719706" y="57787"/>
                      <a:pt x="693879" y="136862"/>
                      <a:pt x="719339" y="175052"/>
                    </a:cubicBezTo>
                    <a:lnTo>
                      <a:pt x="762882" y="240366"/>
                    </a:lnTo>
                    <a:cubicBezTo>
                      <a:pt x="811892" y="387397"/>
                      <a:pt x="755336" y="206411"/>
                      <a:pt x="806425" y="436309"/>
                    </a:cubicBezTo>
                    <a:cubicBezTo>
                      <a:pt x="811403" y="458711"/>
                      <a:pt x="825662" y="478814"/>
                      <a:pt x="828196" y="501623"/>
                    </a:cubicBezTo>
                    <a:cubicBezTo>
                      <a:pt x="833004" y="544900"/>
                      <a:pt x="828196" y="628623"/>
                      <a:pt x="828196" y="654023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pSp>
            <p:nvGrpSpPr>
              <p:cNvPr id="25" name="Group 59"/>
              <p:cNvGrpSpPr/>
              <p:nvPr/>
            </p:nvGrpSpPr>
            <p:grpSpPr>
              <a:xfrm>
                <a:off x="1828800" y="4038600"/>
                <a:ext cx="2057400" cy="1219200"/>
                <a:chOff x="1981200" y="4191000"/>
                <a:chExt cx="2057400" cy="1219200"/>
              </a:xfrm>
            </p:grpSpPr>
            <p:grpSp>
              <p:nvGrpSpPr>
                <p:cNvPr id="26" name="Group 19"/>
                <p:cNvGrpSpPr/>
                <p:nvPr/>
              </p:nvGrpSpPr>
              <p:grpSpPr>
                <a:xfrm>
                  <a:off x="2438400" y="4191000"/>
                  <a:ext cx="1600200" cy="1219200"/>
                  <a:chOff x="914400" y="2667000"/>
                  <a:chExt cx="1600200" cy="1219200"/>
                </a:xfrm>
              </p:grpSpPr>
              <p:sp>
                <p:nvSpPr>
                  <p:cNvPr id="21" name="Oval 20"/>
                  <p:cNvSpPr/>
                  <p:nvPr/>
                </p:nvSpPr>
                <p:spPr bwMode="auto">
                  <a:xfrm>
                    <a:off x="914400" y="3657600"/>
                    <a:ext cx="304800" cy="2286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2" name="Multiply 21"/>
                  <p:cNvSpPr/>
                  <p:nvPr/>
                </p:nvSpPr>
                <p:spPr bwMode="auto">
                  <a:xfrm>
                    <a:off x="2057400" y="2667000"/>
                    <a:ext cx="457200" cy="457200"/>
                  </a:xfrm>
                  <a:prstGeom prst="mathMultiply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cxnSp>
                <p:nvCxnSpPr>
                  <p:cNvPr id="23" name="Straight Arrow Connector 22"/>
                  <p:cNvCxnSpPr/>
                  <p:nvPr/>
                </p:nvCxnSpPr>
                <p:spPr bwMode="auto">
                  <a:xfrm flipV="1">
                    <a:off x="1219200" y="2971800"/>
                    <a:ext cx="948008" cy="75750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49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30" name="Freeform 29"/>
                <p:cNvSpPr/>
                <p:nvPr/>
              </p:nvSpPr>
              <p:spPr bwMode="auto">
                <a:xfrm>
                  <a:off x="1981200" y="4800600"/>
                  <a:ext cx="533400" cy="501623"/>
                </a:xfrm>
                <a:custGeom>
                  <a:avLst/>
                  <a:gdLst>
                    <a:gd name="connsiteX0" fmla="*/ 828196 w 833004"/>
                    <a:gd name="connsiteY0" fmla="*/ 654023 h 654023"/>
                    <a:gd name="connsiteX1" fmla="*/ 828196 w 833004"/>
                    <a:gd name="connsiteY1" fmla="*/ 654023 h 654023"/>
                    <a:gd name="connsiteX2" fmla="*/ 632253 w 833004"/>
                    <a:gd name="connsiteY2" fmla="*/ 632252 h 654023"/>
                    <a:gd name="connsiteX3" fmla="*/ 305682 w 833004"/>
                    <a:gd name="connsiteY3" fmla="*/ 610480 h 654023"/>
                    <a:gd name="connsiteX4" fmla="*/ 175053 w 833004"/>
                    <a:gd name="connsiteY4" fmla="*/ 501623 h 654023"/>
                    <a:gd name="connsiteX5" fmla="*/ 44425 w 833004"/>
                    <a:gd name="connsiteY5" fmla="*/ 458080 h 654023"/>
                    <a:gd name="connsiteX6" fmla="*/ 882 w 833004"/>
                    <a:gd name="connsiteY6" fmla="*/ 392766 h 654023"/>
                    <a:gd name="connsiteX7" fmla="*/ 44425 w 833004"/>
                    <a:gd name="connsiteY7" fmla="*/ 175052 h 654023"/>
                    <a:gd name="connsiteX8" fmla="*/ 109739 w 833004"/>
                    <a:gd name="connsiteY8" fmla="*/ 109737 h 654023"/>
                    <a:gd name="connsiteX9" fmla="*/ 218596 w 833004"/>
                    <a:gd name="connsiteY9" fmla="*/ 22652 h 654023"/>
                    <a:gd name="connsiteX10" fmla="*/ 675796 w 833004"/>
                    <a:gd name="connsiteY10" fmla="*/ 44423 h 654023"/>
                    <a:gd name="connsiteX11" fmla="*/ 719339 w 833004"/>
                    <a:gd name="connsiteY11" fmla="*/ 175052 h 654023"/>
                    <a:gd name="connsiteX12" fmla="*/ 762882 w 833004"/>
                    <a:gd name="connsiteY12" fmla="*/ 240366 h 654023"/>
                    <a:gd name="connsiteX13" fmla="*/ 806425 w 833004"/>
                    <a:gd name="connsiteY13" fmla="*/ 436309 h 654023"/>
                    <a:gd name="connsiteX14" fmla="*/ 828196 w 833004"/>
                    <a:gd name="connsiteY14" fmla="*/ 501623 h 654023"/>
                    <a:gd name="connsiteX15" fmla="*/ 828196 w 833004"/>
                    <a:gd name="connsiteY15" fmla="*/ 654023 h 654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33004" h="654023">
                      <a:moveTo>
                        <a:pt x="828196" y="654023"/>
                      </a:moveTo>
                      <a:lnTo>
                        <a:pt x="828196" y="654023"/>
                      </a:lnTo>
                      <a:cubicBezTo>
                        <a:pt x="762882" y="646766"/>
                        <a:pt x="697742" y="637709"/>
                        <a:pt x="632253" y="632252"/>
                      </a:cubicBezTo>
                      <a:cubicBezTo>
                        <a:pt x="523531" y="623192"/>
                        <a:pt x="413296" y="628416"/>
                        <a:pt x="305682" y="610480"/>
                      </a:cubicBezTo>
                      <a:cubicBezTo>
                        <a:pt x="250255" y="601242"/>
                        <a:pt x="217090" y="524977"/>
                        <a:pt x="175053" y="501623"/>
                      </a:cubicBezTo>
                      <a:cubicBezTo>
                        <a:pt x="134931" y="479333"/>
                        <a:pt x="44425" y="458080"/>
                        <a:pt x="44425" y="458080"/>
                      </a:cubicBezTo>
                      <a:cubicBezTo>
                        <a:pt x="29911" y="436309"/>
                        <a:pt x="3486" y="418802"/>
                        <a:pt x="882" y="392766"/>
                      </a:cubicBezTo>
                      <a:cubicBezTo>
                        <a:pt x="0" y="383943"/>
                        <a:pt x="18007" y="214678"/>
                        <a:pt x="44425" y="175052"/>
                      </a:cubicBezTo>
                      <a:cubicBezTo>
                        <a:pt x="61504" y="149434"/>
                        <a:pt x="90028" y="133390"/>
                        <a:pt x="109739" y="109737"/>
                      </a:cubicBezTo>
                      <a:cubicBezTo>
                        <a:pt x="185490" y="18836"/>
                        <a:pt x="111376" y="58392"/>
                        <a:pt x="218596" y="22652"/>
                      </a:cubicBezTo>
                      <a:cubicBezTo>
                        <a:pt x="370996" y="29909"/>
                        <a:pt x="529834" y="0"/>
                        <a:pt x="675796" y="44423"/>
                      </a:cubicBezTo>
                      <a:cubicBezTo>
                        <a:pt x="719706" y="57787"/>
                        <a:pt x="693879" y="136862"/>
                        <a:pt x="719339" y="175052"/>
                      </a:cubicBezTo>
                      <a:lnTo>
                        <a:pt x="762882" y="240366"/>
                      </a:lnTo>
                      <a:cubicBezTo>
                        <a:pt x="811892" y="387397"/>
                        <a:pt x="755336" y="206411"/>
                        <a:pt x="806425" y="436309"/>
                      </a:cubicBezTo>
                      <a:cubicBezTo>
                        <a:pt x="811403" y="458711"/>
                        <a:pt x="825662" y="478814"/>
                        <a:pt x="828196" y="501623"/>
                      </a:cubicBezTo>
                      <a:cubicBezTo>
                        <a:pt x="833004" y="544900"/>
                        <a:pt x="828196" y="628623"/>
                        <a:pt x="828196" y="65402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 bwMode="auto">
                <a:xfrm>
                  <a:off x="2621091" y="4800600"/>
                  <a:ext cx="503109" cy="457887"/>
                </a:xfrm>
                <a:custGeom>
                  <a:avLst/>
                  <a:gdLst>
                    <a:gd name="connsiteX0" fmla="*/ 0 w 503109"/>
                    <a:gd name="connsiteY0" fmla="*/ 414344 h 457887"/>
                    <a:gd name="connsiteX1" fmla="*/ 0 w 503109"/>
                    <a:gd name="connsiteY1" fmla="*/ 414344 h 457887"/>
                    <a:gd name="connsiteX2" fmla="*/ 65314 w 503109"/>
                    <a:gd name="connsiteY2" fmla="*/ 240172 h 457887"/>
                    <a:gd name="connsiteX3" fmla="*/ 152400 w 503109"/>
                    <a:gd name="connsiteY3" fmla="*/ 44229 h 457887"/>
                    <a:gd name="connsiteX4" fmla="*/ 217714 w 503109"/>
                    <a:gd name="connsiteY4" fmla="*/ 687 h 457887"/>
                    <a:gd name="connsiteX5" fmla="*/ 413657 w 503109"/>
                    <a:gd name="connsiteY5" fmla="*/ 22458 h 457887"/>
                    <a:gd name="connsiteX6" fmla="*/ 435429 w 503109"/>
                    <a:gd name="connsiteY6" fmla="*/ 283715 h 457887"/>
                    <a:gd name="connsiteX7" fmla="*/ 370114 w 503109"/>
                    <a:gd name="connsiteY7" fmla="*/ 305487 h 457887"/>
                    <a:gd name="connsiteX8" fmla="*/ 326571 w 503109"/>
                    <a:gd name="connsiteY8" fmla="*/ 370801 h 457887"/>
                    <a:gd name="connsiteX9" fmla="*/ 174171 w 503109"/>
                    <a:gd name="connsiteY9" fmla="*/ 414344 h 457887"/>
                    <a:gd name="connsiteX10" fmla="*/ 152400 w 503109"/>
                    <a:gd name="connsiteY10" fmla="*/ 457887 h 457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3109" h="457887">
                      <a:moveTo>
                        <a:pt x="0" y="414344"/>
                      </a:moveTo>
                      <a:lnTo>
                        <a:pt x="0" y="414344"/>
                      </a:lnTo>
                      <a:cubicBezTo>
                        <a:pt x="21771" y="356287"/>
                        <a:pt x="44459" y="298565"/>
                        <a:pt x="65314" y="240172"/>
                      </a:cubicBezTo>
                      <a:cubicBezTo>
                        <a:pt x="89266" y="173106"/>
                        <a:pt x="99283" y="97346"/>
                        <a:pt x="152400" y="44229"/>
                      </a:cubicBezTo>
                      <a:cubicBezTo>
                        <a:pt x="170902" y="25727"/>
                        <a:pt x="195943" y="15201"/>
                        <a:pt x="217714" y="687"/>
                      </a:cubicBezTo>
                      <a:cubicBezTo>
                        <a:pt x="283028" y="7944"/>
                        <a:pt x="351897" y="0"/>
                        <a:pt x="413657" y="22458"/>
                      </a:cubicBezTo>
                      <a:cubicBezTo>
                        <a:pt x="503109" y="54986"/>
                        <a:pt x="436340" y="281437"/>
                        <a:pt x="435429" y="283715"/>
                      </a:cubicBezTo>
                      <a:cubicBezTo>
                        <a:pt x="426906" y="305023"/>
                        <a:pt x="391886" y="298230"/>
                        <a:pt x="370114" y="305487"/>
                      </a:cubicBezTo>
                      <a:cubicBezTo>
                        <a:pt x="355600" y="327258"/>
                        <a:pt x="347003" y="354455"/>
                        <a:pt x="326571" y="370801"/>
                      </a:cubicBezTo>
                      <a:cubicBezTo>
                        <a:pt x="304743" y="388264"/>
                        <a:pt x="189810" y="404961"/>
                        <a:pt x="174171" y="414344"/>
                      </a:cubicBezTo>
                      <a:cubicBezTo>
                        <a:pt x="160256" y="422693"/>
                        <a:pt x="159657" y="443373"/>
                        <a:pt x="152400" y="457887"/>
                      </a:cubicBezTo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>
              <a:off x="3200400" y="51932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mic Sans MS" pitchFamily="66" charset="0"/>
                </a:rPr>
                <a:t>Node pair k</a:t>
              </a:r>
              <a:endParaRPr lang="en-US" b="1" dirty="0">
                <a:latin typeface="Comic Sans MS" pitchFamily="66" charset="0"/>
              </a:endParaRPr>
            </a:p>
          </p:txBody>
        </p:sp>
      </p:grpSp>
      <p:grpSp>
        <p:nvGrpSpPr>
          <p:cNvPr id="46" name="Group 57"/>
          <p:cNvGrpSpPr/>
          <p:nvPr/>
        </p:nvGrpSpPr>
        <p:grpSpPr>
          <a:xfrm>
            <a:off x="762000" y="795338"/>
            <a:ext cx="4191000" cy="1033462"/>
            <a:chOff x="381000" y="566738"/>
            <a:chExt cx="4191000" cy="1033462"/>
          </a:xfrm>
        </p:grpSpPr>
        <p:sp>
          <p:nvSpPr>
            <p:cNvPr id="47" name="TextBox 46"/>
            <p:cNvSpPr txBox="1"/>
            <p:nvPr/>
          </p:nvSpPr>
          <p:spPr>
            <a:xfrm>
              <a:off x="381000" y="926068"/>
              <a:ext cx="419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Calculate</a:t>
              </a:r>
              <a:endParaRPr lang="en-US" dirty="0">
                <a:latin typeface="Comic Sans MS" pitchFamily="66" charset="0"/>
              </a:endParaRPr>
            </a:p>
          </p:txBody>
        </p:sp>
        <p:graphicFrame>
          <p:nvGraphicFramePr>
            <p:cNvPr id="48" name="Object 10"/>
            <p:cNvGraphicFramePr>
              <a:graphicFrameLocks noChangeAspect="1"/>
            </p:cNvGraphicFramePr>
            <p:nvPr/>
          </p:nvGraphicFramePr>
          <p:xfrm>
            <a:off x="1514475" y="566738"/>
            <a:ext cx="2828925" cy="1033462"/>
          </p:xfrm>
          <a:graphic>
            <a:graphicData uri="http://schemas.openxmlformats.org/presentationml/2006/ole">
              <p:oleObj spid="_x0000_s1319940" name="Equation" r:id="rId4" imgW="1180800" imgH="431640" progId="Equation.DSMT4">
                <p:embed/>
              </p:oleObj>
            </a:graphicData>
          </a:graphic>
        </p:graphicFrame>
      </p:grpSp>
      <p:grpSp>
        <p:nvGrpSpPr>
          <p:cNvPr id="49" name="Group 57"/>
          <p:cNvGrpSpPr/>
          <p:nvPr/>
        </p:nvGrpSpPr>
        <p:grpSpPr>
          <a:xfrm>
            <a:off x="4876800" y="719138"/>
            <a:ext cx="4191000" cy="1033462"/>
            <a:chOff x="381000" y="566738"/>
            <a:chExt cx="4191000" cy="1033462"/>
          </a:xfrm>
        </p:grpSpPr>
        <p:sp>
          <p:nvSpPr>
            <p:cNvPr id="53" name="TextBox 52"/>
            <p:cNvSpPr txBox="1"/>
            <p:nvPr/>
          </p:nvSpPr>
          <p:spPr>
            <a:xfrm>
              <a:off x="381000" y="926068"/>
              <a:ext cx="419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Calculate</a:t>
              </a:r>
              <a:endParaRPr lang="en-US" dirty="0">
                <a:latin typeface="Comic Sans MS" pitchFamily="66" charset="0"/>
              </a:endParaRPr>
            </a:p>
          </p:txBody>
        </p:sp>
        <p:graphicFrame>
          <p:nvGraphicFramePr>
            <p:cNvPr id="54" name="Object 10"/>
            <p:cNvGraphicFramePr>
              <a:graphicFrameLocks noChangeAspect="1"/>
            </p:cNvGraphicFramePr>
            <p:nvPr/>
          </p:nvGraphicFramePr>
          <p:xfrm>
            <a:off x="1590675" y="566738"/>
            <a:ext cx="2676525" cy="1033462"/>
          </p:xfrm>
          <a:graphic>
            <a:graphicData uri="http://schemas.openxmlformats.org/presentationml/2006/ole">
              <p:oleObj spid="_x0000_s1319941" name="Equation" r:id="rId5" imgW="1117440" imgH="43164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048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Cooperative Power Minimization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Algorithm (COPMA)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2" name="Group 57"/>
          <p:cNvGrpSpPr/>
          <p:nvPr/>
        </p:nvGrpSpPr>
        <p:grpSpPr>
          <a:xfrm>
            <a:off x="307731" y="1981200"/>
            <a:ext cx="3349869" cy="2366309"/>
            <a:chOff x="307731" y="1981200"/>
            <a:chExt cx="3349869" cy="2366309"/>
          </a:xfrm>
        </p:grpSpPr>
        <p:grpSp>
          <p:nvGrpSpPr>
            <p:cNvPr id="8" name="Group 56"/>
            <p:cNvGrpSpPr/>
            <p:nvPr/>
          </p:nvGrpSpPr>
          <p:grpSpPr>
            <a:xfrm>
              <a:off x="307731" y="1981200"/>
              <a:ext cx="2816469" cy="2366309"/>
              <a:chOff x="460131" y="2133600"/>
              <a:chExt cx="2816469" cy="2366309"/>
            </a:xfrm>
          </p:grpSpPr>
          <p:sp>
            <p:nvSpPr>
              <p:cNvPr id="7" name="Multiply 6"/>
              <p:cNvSpPr/>
              <p:nvPr/>
            </p:nvSpPr>
            <p:spPr bwMode="auto">
              <a:xfrm>
                <a:off x="2819400" y="2133600"/>
                <a:ext cx="457200" cy="457200"/>
              </a:xfrm>
              <a:prstGeom prst="mathMultiply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pSp>
            <p:nvGrpSpPr>
              <p:cNvPr id="10" name="Group 55"/>
              <p:cNvGrpSpPr/>
              <p:nvPr/>
            </p:nvGrpSpPr>
            <p:grpSpPr>
              <a:xfrm>
                <a:off x="460131" y="2480992"/>
                <a:ext cx="2469077" cy="2018917"/>
                <a:chOff x="460131" y="2480992"/>
                <a:chExt cx="2469077" cy="2018917"/>
              </a:xfrm>
            </p:grpSpPr>
            <p:sp>
              <p:nvSpPr>
                <p:cNvPr id="6" name="Oval 5"/>
                <p:cNvSpPr/>
                <p:nvPr/>
              </p:nvSpPr>
              <p:spPr bwMode="auto">
                <a:xfrm>
                  <a:off x="914400" y="3657600"/>
                  <a:ext cx="304800" cy="22860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cxnSp>
              <p:nvCxnSpPr>
                <p:cNvPr id="9" name="Straight Arrow Connector 8"/>
                <p:cNvCxnSpPr>
                  <a:endCxn id="7" idx="3"/>
                </p:cNvCxnSpPr>
                <p:nvPr/>
              </p:nvCxnSpPr>
              <p:spPr bwMode="auto">
                <a:xfrm flipV="1">
                  <a:off x="1219200" y="2480992"/>
                  <a:ext cx="1710008" cy="1248316"/>
                </a:xfrm>
                <a:prstGeom prst="straightConnector1">
                  <a:avLst/>
                </a:prstGeom>
                <a:solidFill>
                  <a:schemeClr val="accent1"/>
                </a:solidFill>
                <a:ln w="349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8" name="Freeform 27"/>
                <p:cNvSpPr/>
                <p:nvPr/>
              </p:nvSpPr>
              <p:spPr bwMode="auto">
                <a:xfrm rot="4422273">
                  <a:off x="916951" y="3068610"/>
                  <a:ext cx="762000" cy="525389"/>
                </a:xfrm>
                <a:custGeom>
                  <a:avLst/>
                  <a:gdLst>
                    <a:gd name="connsiteX0" fmla="*/ 674915 w 762000"/>
                    <a:gd name="connsiteY0" fmla="*/ 783771 h 783771"/>
                    <a:gd name="connsiteX1" fmla="*/ 0 w 762000"/>
                    <a:gd name="connsiteY1" fmla="*/ 261257 h 783771"/>
                    <a:gd name="connsiteX2" fmla="*/ 152400 w 762000"/>
                    <a:gd name="connsiteY2" fmla="*/ 43542 h 783771"/>
                    <a:gd name="connsiteX3" fmla="*/ 283029 w 762000"/>
                    <a:gd name="connsiteY3" fmla="*/ 0 h 783771"/>
                    <a:gd name="connsiteX4" fmla="*/ 609600 w 762000"/>
                    <a:gd name="connsiteY4" fmla="*/ 21771 h 783771"/>
                    <a:gd name="connsiteX5" fmla="*/ 696686 w 762000"/>
                    <a:gd name="connsiteY5" fmla="*/ 152400 h 783771"/>
                    <a:gd name="connsiteX6" fmla="*/ 762000 w 762000"/>
                    <a:gd name="connsiteY6" fmla="*/ 435428 h 783771"/>
                    <a:gd name="connsiteX7" fmla="*/ 740229 w 762000"/>
                    <a:gd name="connsiteY7" fmla="*/ 674914 h 783771"/>
                    <a:gd name="connsiteX8" fmla="*/ 674915 w 762000"/>
                    <a:gd name="connsiteY8" fmla="*/ 783771 h 783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62000" h="783771">
                      <a:moveTo>
                        <a:pt x="674915" y="783771"/>
                      </a:moveTo>
                      <a:lnTo>
                        <a:pt x="0" y="261257"/>
                      </a:lnTo>
                      <a:cubicBezTo>
                        <a:pt x="56500" y="148257"/>
                        <a:pt x="50124" y="88997"/>
                        <a:pt x="152400" y="43542"/>
                      </a:cubicBezTo>
                      <a:cubicBezTo>
                        <a:pt x="194342" y="24901"/>
                        <a:pt x="283029" y="0"/>
                        <a:pt x="283029" y="0"/>
                      </a:cubicBezTo>
                      <a:lnTo>
                        <a:pt x="609600" y="21771"/>
                      </a:lnTo>
                      <a:cubicBezTo>
                        <a:pt x="658706" y="39863"/>
                        <a:pt x="696686" y="152400"/>
                        <a:pt x="696686" y="152400"/>
                      </a:cubicBezTo>
                      <a:cubicBezTo>
                        <a:pt x="756457" y="331710"/>
                        <a:pt x="733738" y="237591"/>
                        <a:pt x="762000" y="435428"/>
                      </a:cubicBezTo>
                      <a:lnTo>
                        <a:pt x="740229" y="674914"/>
                      </a:lnTo>
                      <a:lnTo>
                        <a:pt x="674915" y="78377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9" name="Freeform 28"/>
                <p:cNvSpPr/>
                <p:nvPr/>
              </p:nvSpPr>
              <p:spPr bwMode="auto">
                <a:xfrm rot="7200436">
                  <a:off x="341826" y="3856214"/>
                  <a:ext cx="762000" cy="525389"/>
                </a:xfrm>
                <a:custGeom>
                  <a:avLst/>
                  <a:gdLst>
                    <a:gd name="connsiteX0" fmla="*/ 674915 w 762000"/>
                    <a:gd name="connsiteY0" fmla="*/ 783771 h 783771"/>
                    <a:gd name="connsiteX1" fmla="*/ 0 w 762000"/>
                    <a:gd name="connsiteY1" fmla="*/ 261257 h 783771"/>
                    <a:gd name="connsiteX2" fmla="*/ 152400 w 762000"/>
                    <a:gd name="connsiteY2" fmla="*/ 43542 h 783771"/>
                    <a:gd name="connsiteX3" fmla="*/ 283029 w 762000"/>
                    <a:gd name="connsiteY3" fmla="*/ 0 h 783771"/>
                    <a:gd name="connsiteX4" fmla="*/ 609600 w 762000"/>
                    <a:gd name="connsiteY4" fmla="*/ 21771 h 783771"/>
                    <a:gd name="connsiteX5" fmla="*/ 696686 w 762000"/>
                    <a:gd name="connsiteY5" fmla="*/ 152400 h 783771"/>
                    <a:gd name="connsiteX6" fmla="*/ 762000 w 762000"/>
                    <a:gd name="connsiteY6" fmla="*/ 435428 h 783771"/>
                    <a:gd name="connsiteX7" fmla="*/ 740229 w 762000"/>
                    <a:gd name="connsiteY7" fmla="*/ 674914 h 783771"/>
                    <a:gd name="connsiteX8" fmla="*/ 674915 w 762000"/>
                    <a:gd name="connsiteY8" fmla="*/ 783771 h 783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62000" h="783771">
                      <a:moveTo>
                        <a:pt x="674915" y="783771"/>
                      </a:moveTo>
                      <a:lnTo>
                        <a:pt x="0" y="261257"/>
                      </a:lnTo>
                      <a:cubicBezTo>
                        <a:pt x="56500" y="148257"/>
                        <a:pt x="50124" y="88997"/>
                        <a:pt x="152400" y="43542"/>
                      </a:cubicBezTo>
                      <a:cubicBezTo>
                        <a:pt x="194342" y="24901"/>
                        <a:pt x="283029" y="0"/>
                        <a:pt x="283029" y="0"/>
                      </a:cubicBezTo>
                      <a:lnTo>
                        <a:pt x="609600" y="21771"/>
                      </a:lnTo>
                      <a:cubicBezTo>
                        <a:pt x="658706" y="39863"/>
                        <a:pt x="696686" y="152400"/>
                        <a:pt x="696686" y="152400"/>
                      </a:cubicBezTo>
                      <a:cubicBezTo>
                        <a:pt x="756457" y="331710"/>
                        <a:pt x="733738" y="237591"/>
                        <a:pt x="762000" y="435428"/>
                      </a:cubicBezTo>
                      <a:lnTo>
                        <a:pt x="740229" y="674914"/>
                      </a:lnTo>
                      <a:lnTo>
                        <a:pt x="674915" y="78377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</p:grpSp>
        <p:sp>
          <p:nvSpPr>
            <p:cNvPr id="39" name="TextBox 38"/>
            <p:cNvSpPr txBox="1"/>
            <p:nvPr/>
          </p:nvSpPr>
          <p:spPr>
            <a:xfrm>
              <a:off x="1981200" y="30596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mic Sans MS" pitchFamily="66" charset="0"/>
                </a:rPr>
                <a:t>Node pair m</a:t>
              </a:r>
              <a:endParaRPr lang="en-US" b="1" dirty="0">
                <a:latin typeface="Comic Sans MS" pitchFamily="66" charset="0"/>
              </a:endParaRPr>
            </a:p>
          </p:txBody>
        </p:sp>
      </p:grpSp>
      <p:grpSp>
        <p:nvGrpSpPr>
          <p:cNvPr id="16" name="Group 55"/>
          <p:cNvGrpSpPr/>
          <p:nvPr/>
        </p:nvGrpSpPr>
        <p:grpSpPr>
          <a:xfrm>
            <a:off x="4953000" y="2057400"/>
            <a:ext cx="3079838" cy="1300697"/>
            <a:chOff x="4953000" y="2057400"/>
            <a:chExt cx="3079838" cy="1300697"/>
          </a:xfrm>
        </p:grpSpPr>
        <p:sp>
          <p:nvSpPr>
            <p:cNvPr id="35" name="Freeform 34"/>
            <p:cNvSpPr/>
            <p:nvPr/>
          </p:nvSpPr>
          <p:spPr bwMode="auto">
            <a:xfrm>
              <a:off x="6950672" y="2329543"/>
              <a:ext cx="1082166" cy="1028554"/>
            </a:xfrm>
            <a:custGeom>
              <a:avLst/>
              <a:gdLst>
                <a:gd name="connsiteX0" fmla="*/ 691099 w 1082166"/>
                <a:gd name="connsiteY0" fmla="*/ 413657 h 1028554"/>
                <a:gd name="connsiteX1" fmla="*/ 691099 w 1082166"/>
                <a:gd name="connsiteY1" fmla="*/ 413657 h 1028554"/>
                <a:gd name="connsiteX2" fmla="*/ 625785 w 1082166"/>
                <a:gd name="connsiteY2" fmla="*/ 217714 h 1028554"/>
                <a:gd name="connsiteX3" fmla="*/ 582242 w 1082166"/>
                <a:gd name="connsiteY3" fmla="*/ 43543 h 1028554"/>
                <a:gd name="connsiteX4" fmla="*/ 516928 w 1082166"/>
                <a:gd name="connsiteY4" fmla="*/ 0 h 1028554"/>
                <a:gd name="connsiteX5" fmla="*/ 386299 w 1082166"/>
                <a:gd name="connsiteY5" fmla="*/ 21771 h 1028554"/>
                <a:gd name="connsiteX6" fmla="*/ 320985 w 1082166"/>
                <a:gd name="connsiteY6" fmla="*/ 65314 h 1028554"/>
                <a:gd name="connsiteX7" fmla="*/ 212128 w 1082166"/>
                <a:gd name="connsiteY7" fmla="*/ 195943 h 1028554"/>
                <a:gd name="connsiteX8" fmla="*/ 233899 w 1082166"/>
                <a:gd name="connsiteY8" fmla="*/ 283028 h 1028554"/>
                <a:gd name="connsiteX9" fmla="*/ 429842 w 1082166"/>
                <a:gd name="connsiteY9" fmla="*/ 391886 h 1028554"/>
                <a:gd name="connsiteX10" fmla="*/ 538699 w 1082166"/>
                <a:gd name="connsiteY10" fmla="*/ 413657 h 1028554"/>
                <a:gd name="connsiteX11" fmla="*/ 37957 w 1082166"/>
                <a:gd name="connsiteY11" fmla="*/ 740228 h 1028554"/>
                <a:gd name="connsiteX12" fmla="*/ 125042 w 1082166"/>
                <a:gd name="connsiteY12" fmla="*/ 1023257 h 1028554"/>
                <a:gd name="connsiteX13" fmla="*/ 299214 w 1082166"/>
                <a:gd name="connsiteY13" fmla="*/ 1001486 h 1028554"/>
                <a:gd name="connsiteX14" fmla="*/ 364528 w 1082166"/>
                <a:gd name="connsiteY14" fmla="*/ 957943 h 1028554"/>
                <a:gd name="connsiteX15" fmla="*/ 451614 w 1082166"/>
                <a:gd name="connsiteY15" fmla="*/ 827314 h 1028554"/>
                <a:gd name="connsiteX16" fmla="*/ 473385 w 1082166"/>
                <a:gd name="connsiteY16" fmla="*/ 762000 h 1028554"/>
                <a:gd name="connsiteX17" fmla="*/ 538699 w 1082166"/>
                <a:gd name="connsiteY17" fmla="*/ 631371 h 1028554"/>
                <a:gd name="connsiteX18" fmla="*/ 538699 w 1082166"/>
                <a:gd name="connsiteY18" fmla="*/ 457200 h 1028554"/>
                <a:gd name="connsiteX19" fmla="*/ 538699 w 1082166"/>
                <a:gd name="connsiteY19" fmla="*/ 457200 h 1028554"/>
                <a:gd name="connsiteX20" fmla="*/ 582242 w 1082166"/>
                <a:gd name="connsiteY20" fmla="*/ 674914 h 1028554"/>
                <a:gd name="connsiteX21" fmla="*/ 625785 w 1082166"/>
                <a:gd name="connsiteY21" fmla="*/ 805543 h 1028554"/>
                <a:gd name="connsiteX22" fmla="*/ 756414 w 1082166"/>
                <a:gd name="connsiteY22" fmla="*/ 892628 h 1028554"/>
                <a:gd name="connsiteX23" fmla="*/ 1017671 w 1082166"/>
                <a:gd name="connsiteY23" fmla="*/ 870857 h 1028554"/>
                <a:gd name="connsiteX24" fmla="*/ 1061214 w 1082166"/>
                <a:gd name="connsiteY24" fmla="*/ 740228 h 1028554"/>
                <a:gd name="connsiteX25" fmla="*/ 1039442 w 1082166"/>
                <a:gd name="connsiteY25" fmla="*/ 370114 h 1028554"/>
                <a:gd name="connsiteX26" fmla="*/ 908814 w 1082166"/>
                <a:gd name="connsiteY26" fmla="*/ 326571 h 1028554"/>
                <a:gd name="connsiteX27" fmla="*/ 843499 w 1082166"/>
                <a:gd name="connsiteY27" fmla="*/ 283028 h 1028554"/>
                <a:gd name="connsiteX28" fmla="*/ 756414 w 1082166"/>
                <a:gd name="connsiteY28" fmla="*/ 304800 h 1028554"/>
                <a:gd name="connsiteX29" fmla="*/ 691099 w 1082166"/>
                <a:gd name="connsiteY29" fmla="*/ 413657 h 10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2166" h="1028554">
                  <a:moveTo>
                    <a:pt x="691099" y="413657"/>
                  </a:moveTo>
                  <a:lnTo>
                    <a:pt x="691099" y="413657"/>
                  </a:lnTo>
                  <a:cubicBezTo>
                    <a:pt x="669328" y="348343"/>
                    <a:pt x="644699" y="283912"/>
                    <a:pt x="625785" y="217714"/>
                  </a:cubicBezTo>
                  <a:cubicBezTo>
                    <a:pt x="623977" y="211385"/>
                    <a:pt x="600545" y="66421"/>
                    <a:pt x="582242" y="43543"/>
                  </a:cubicBezTo>
                  <a:cubicBezTo>
                    <a:pt x="565896" y="23111"/>
                    <a:pt x="538699" y="14514"/>
                    <a:pt x="516928" y="0"/>
                  </a:cubicBezTo>
                  <a:cubicBezTo>
                    <a:pt x="473385" y="7257"/>
                    <a:pt x="428177" y="7812"/>
                    <a:pt x="386299" y="21771"/>
                  </a:cubicBezTo>
                  <a:cubicBezTo>
                    <a:pt x="361476" y="30045"/>
                    <a:pt x="341086" y="48563"/>
                    <a:pt x="320985" y="65314"/>
                  </a:cubicBezTo>
                  <a:cubicBezTo>
                    <a:pt x="258122" y="117700"/>
                    <a:pt x="254942" y="131721"/>
                    <a:pt x="212128" y="195943"/>
                  </a:cubicBezTo>
                  <a:cubicBezTo>
                    <a:pt x="219385" y="224971"/>
                    <a:pt x="214195" y="260510"/>
                    <a:pt x="233899" y="283028"/>
                  </a:cubicBezTo>
                  <a:cubicBezTo>
                    <a:pt x="285876" y="342430"/>
                    <a:pt x="357746" y="371287"/>
                    <a:pt x="429842" y="391886"/>
                  </a:cubicBezTo>
                  <a:cubicBezTo>
                    <a:pt x="512200" y="415417"/>
                    <a:pt x="489860" y="413657"/>
                    <a:pt x="538699" y="413657"/>
                  </a:cubicBezTo>
                  <a:lnTo>
                    <a:pt x="37957" y="740228"/>
                  </a:lnTo>
                  <a:cubicBezTo>
                    <a:pt x="40754" y="770993"/>
                    <a:pt x="0" y="1011889"/>
                    <a:pt x="125042" y="1023257"/>
                  </a:cubicBezTo>
                  <a:cubicBezTo>
                    <a:pt x="183311" y="1028554"/>
                    <a:pt x="241157" y="1008743"/>
                    <a:pt x="299214" y="1001486"/>
                  </a:cubicBezTo>
                  <a:cubicBezTo>
                    <a:pt x="320985" y="986972"/>
                    <a:pt x="347298" y="977635"/>
                    <a:pt x="364528" y="957943"/>
                  </a:cubicBezTo>
                  <a:cubicBezTo>
                    <a:pt x="398989" y="918559"/>
                    <a:pt x="451614" y="827314"/>
                    <a:pt x="451614" y="827314"/>
                  </a:cubicBezTo>
                  <a:cubicBezTo>
                    <a:pt x="458871" y="805543"/>
                    <a:pt x="463122" y="782526"/>
                    <a:pt x="473385" y="762000"/>
                  </a:cubicBezTo>
                  <a:cubicBezTo>
                    <a:pt x="502334" y="704101"/>
                    <a:pt x="532618" y="698258"/>
                    <a:pt x="538699" y="631371"/>
                  </a:cubicBezTo>
                  <a:cubicBezTo>
                    <a:pt x="543955" y="573552"/>
                    <a:pt x="538699" y="515257"/>
                    <a:pt x="538699" y="457200"/>
                  </a:cubicBezTo>
                  <a:lnTo>
                    <a:pt x="538699" y="457200"/>
                  </a:lnTo>
                  <a:cubicBezTo>
                    <a:pt x="553213" y="529771"/>
                    <a:pt x="564292" y="603115"/>
                    <a:pt x="582242" y="674914"/>
                  </a:cubicBezTo>
                  <a:cubicBezTo>
                    <a:pt x="593374" y="719442"/>
                    <a:pt x="587595" y="780083"/>
                    <a:pt x="625785" y="805543"/>
                  </a:cubicBezTo>
                  <a:lnTo>
                    <a:pt x="756414" y="892628"/>
                  </a:lnTo>
                  <a:cubicBezTo>
                    <a:pt x="843500" y="885371"/>
                    <a:pt x="939509" y="909938"/>
                    <a:pt x="1017671" y="870857"/>
                  </a:cubicBezTo>
                  <a:cubicBezTo>
                    <a:pt x="1058724" y="850331"/>
                    <a:pt x="1061214" y="740228"/>
                    <a:pt x="1061214" y="740228"/>
                  </a:cubicBezTo>
                  <a:cubicBezTo>
                    <a:pt x="1053957" y="616857"/>
                    <a:pt x="1082166" y="486079"/>
                    <a:pt x="1039442" y="370114"/>
                  </a:cubicBezTo>
                  <a:cubicBezTo>
                    <a:pt x="1023575" y="327046"/>
                    <a:pt x="947004" y="352031"/>
                    <a:pt x="908814" y="326571"/>
                  </a:cubicBezTo>
                  <a:lnTo>
                    <a:pt x="843499" y="283028"/>
                  </a:lnTo>
                  <a:cubicBezTo>
                    <a:pt x="814471" y="290285"/>
                    <a:pt x="779779" y="286108"/>
                    <a:pt x="756414" y="304800"/>
                  </a:cubicBezTo>
                  <a:cubicBezTo>
                    <a:pt x="727757" y="327726"/>
                    <a:pt x="701985" y="395514"/>
                    <a:pt x="691099" y="413657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467600" y="2667000"/>
              <a:ext cx="3048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" name="Multiply 13"/>
            <p:cNvSpPr/>
            <p:nvPr/>
          </p:nvSpPr>
          <p:spPr bwMode="auto">
            <a:xfrm>
              <a:off x="4953000" y="2057400"/>
              <a:ext cx="457200" cy="457200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" name="Straight Arrow Connector 14"/>
            <p:cNvCxnSpPr>
              <a:stCxn id="13" idx="2"/>
              <a:endCxn id="14" idx="2"/>
            </p:cNvCxnSpPr>
            <p:nvPr/>
          </p:nvCxnSpPr>
          <p:spPr bwMode="auto">
            <a:xfrm rot="10800000">
              <a:off x="5300392" y="2404792"/>
              <a:ext cx="2167208" cy="376508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5486400" y="21452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mic Sans MS" pitchFamily="66" charset="0"/>
                </a:rPr>
                <a:t>Node pair n</a:t>
              </a:r>
              <a:endParaRPr lang="en-US" b="1" dirty="0">
                <a:latin typeface="Comic Sans MS" pitchFamily="66" charset="0"/>
              </a:endParaRPr>
            </a:p>
          </p:txBody>
        </p:sp>
      </p:grpSp>
      <p:grpSp>
        <p:nvGrpSpPr>
          <p:cNvPr id="20" name="Group 57"/>
          <p:cNvGrpSpPr/>
          <p:nvPr/>
        </p:nvGrpSpPr>
        <p:grpSpPr>
          <a:xfrm>
            <a:off x="5130700" y="3657600"/>
            <a:ext cx="3556100" cy="2188029"/>
            <a:chOff x="5257800" y="4212771"/>
            <a:chExt cx="3556100" cy="2188029"/>
          </a:xfrm>
        </p:grpSpPr>
        <p:sp>
          <p:nvSpPr>
            <p:cNvPr id="17" name="Oval 16"/>
            <p:cNvSpPr/>
            <p:nvPr/>
          </p:nvSpPr>
          <p:spPr bwMode="auto">
            <a:xfrm>
              <a:off x="5791200" y="5638800"/>
              <a:ext cx="3048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24" name="Group 56"/>
            <p:cNvGrpSpPr/>
            <p:nvPr/>
          </p:nvGrpSpPr>
          <p:grpSpPr>
            <a:xfrm>
              <a:off x="5257800" y="4212771"/>
              <a:ext cx="3556100" cy="2188029"/>
              <a:chOff x="5206900" y="3886200"/>
              <a:chExt cx="3556100" cy="2188029"/>
            </a:xfrm>
          </p:grpSpPr>
          <p:sp>
            <p:nvSpPr>
              <p:cNvPr id="18" name="Multiply 17"/>
              <p:cNvSpPr/>
              <p:nvPr/>
            </p:nvSpPr>
            <p:spPr bwMode="auto">
              <a:xfrm>
                <a:off x="8077200" y="3886200"/>
                <a:ext cx="457200" cy="457200"/>
              </a:xfrm>
              <a:prstGeom prst="mathMultiply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19" name="Straight Arrow Connector 18"/>
              <p:cNvCxnSpPr>
                <a:endCxn id="18" idx="3"/>
              </p:cNvCxnSpPr>
              <p:nvPr/>
            </p:nvCxnSpPr>
            <p:spPr bwMode="auto">
              <a:xfrm flipV="1">
                <a:off x="6096000" y="4233592"/>
                <a:ext cx="2091008" cy="1172116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  <p:sp>
            <p:nvSpPr>
              <p:cNvPr id="36" name="Freeform 35"/>
              <p:cNvSpPr/>
              <p:nvPr/>
            </p:nvSpPr>
            <p:spPr bwMode="auto">
              <a:xfrm>
                <a:off x="5206900" y="4593771"/>
                <a:ext cx="671386" cy="849086"/>
              </a:xfrm>
              <a:custGeom>
                <a:avLst/>
                <a:gdLst>
                  <a:gd name="connsiteX0" fmla="*/ 671386 w 671386"/>
                  <a:gd name="connsiteY0" fmla="*/ 849086 h 849086"/>
                  <a:gd name="connsiteX1" fmla="*/ 671386 w 671386"/>
                  <a:gd name="connsiteY1" fmla="*/ 849086 h 849086"/>
                  <a:gd name="connsiteX2" fmla="*/ 366586 w 671386"/>
                  <a:gd name="connsiteY2" fmla="*/ 740229 h 849086"/>
                  <a:gd name="connsiteX3" fmla="*/ 235957 w 671386"/>
                  <a:gd name="connsiteY3" fmla="*/ 653143 h 849086"/>
                  <a:gd name="connsiteX4" fmla="*/ 170643 w 671386"/>
                  <a:gd name="connsiteY4" fmla="*/ 609600 h 849086"/>
                  <a:gd name="connsiteX5" fmla="*/ 105329 w 671386"/>
                  <a:gd name="connsiteY5" fmla="*/ 587829 h 849086"/>
                  <a:gd name="connsiteX6" fmla="*/ 40014 w 671386"/>
                  <a:gd name="connsiteY6" fmla="*/ 391886 h 849086"/>
                  <a:gd name="connsiteX7" fmla="*/ 18243 w 671386"/>
                  <a:gd name="connsiteY7" fmla="*/ 326572 h 849086"/>
                  <a:gd name="connsiteX8" fmla="*/ 40014 w 671386"/>
                  <a:gd name="connsiteY8" fmla="*/ 43543 h 849086"/>
                  <a:gd name="connsiteX9" fmla="*/ 170643 w 671386"/>
                  <a:gd name="connsiteY9" fmla="*/ 0 h 849086"/>
                  <a:gd name="connsiteX10" fmla="*/ 301271 w 671386"/>
                  <a:gd name="connsiteY10" fmla="*/ 65315 h 849086"/>
                  <a:gd name="connsiteX11" fmla="*/ 388357 w 671386"/>
                  <a:gd name="connsiteY11" fmla="*/ 195943 h 849086"/>
                  <a:gd name="connsiteX12" fmla="*/ 475443 w 671386"/>
                  <a:gd name="connsiteY12" fmla="*/ 391886 h 849086"/>
                  <a:gd name="connsiteX13" fmla="*/ 497214 w 671386"/>
                  <a:gd name="connsiteY13" fmla="*/ 457200 h 849086"/>
                  <a:gd name="connsiteX14" fmla="*/ 540757 w 671386"/>
                  <a:gd name="connsiteY14" fmla="*/ 544286 h 849086"/>
                  <a:gd name="connsiteX15" fmla="*/ 562529 w 671386"/>
                  <a:gd name="connsiteY15" fmla="*/ 653143 h 849086"/>
                  <a:gd name="connsiteX16" fmla="*/ 606071 w 671386"/>
                  <a:gd name="connsiteY16" fmla="*/ 783772 h 849086"/>
                  <a:gd name="connsiteX17" fmla="*/ 671386 w 671386"/>
                  <a:gd name="connsiteY17" fmla="*/ 849086 h 84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1386" h="849086">
                    <a:moveTo>
                      <a:pt x="671386" y="849086"/>
                    </a:moveTo>
                    <a:lnTo>
                      <a:pt x="671386" y="849086"/>
                    </a:lnTo>
                    <a:cubicBezTo>
                      <a:pt x="543083" y="810595"/>
                      <a:pt x="469824" y="802172"/>
                      <a:pt x="366586" y="740229"/>
                    </a:cubicBezTo>
                    <a:cubicBezTo>
                      <a:pt x="321712" y="713304"/>
                      <a:pt x="279500" y="682172"/>
                      <a:pt x="235957" y="653143"/>
                    </a:cubicBezTo>
                    <a:cubicBezTo>
                      <a:pt x="214186" y="638629"/>
                      <a:pt x="195466" y="617874"/>
                      <a:pt x="170643" y="609600"/>
                    </a:cubicBezTo>
                    <a:lnTo>
                      <a:pt x="105329" y="587829"/>
                    </a:lnTo>
                    <a:lnTo>
                      <a:pt x="40014" y="391886"/>
                    </a:lnTo>
                    <a:lnTo>
                      <a:pt x="18243" y="326572"/>
                    </a:lnTo>
                    <a:cubicBezTo>
                      <a:pt x="25500" y="232229"/>
                      <a:pt x="0" y="129288"/>
                      <a:pt x="40014" y="43543"/>
                    </a:cubicBezTo>
                    <a:cubicBezTo>
                      <a:pt x="59424" y="1951"/>
                      <a:pt x="170643" y="0"/>
                      <a:pt x="170643" y="0"/>
                    </a:cubicBezTo>
                    <a:cubicBezTo>
                      <a:pt x="217232" y="15530"/>
                      <a:pt x="266514" y="25593"/>
                      <a:pt x="301271" y="65315"/>
                    </a:cubicBezTo>
                    <a:cubicBezTo>
                      <a:pt x="335732" y="104699"/>
                      <a:pt x="371808" y="146297"/>
                      <a:pt x="388357" y="195943"/>
                    </a:cubicBezTo>
                    <a:cubicBezTo>
                      <a:pt x="440174" y="351395"/>
                      <a:pt x="406440" y="288382"/>
                      <a:pt x="475443" y="391886"/>
                    </a:cubicBezTo>
                    <a:cubicBezTo>
                      <a:pt x="482700" y="413657"/>
                      <a:pt x="488174" y="436107"/>
                      <a:pt x="497214" y="457200"/>
                    </a:cubicBezTo>
                    <a:cubicBezTo>
                      <a:pt x="509999" y="487031"/>
                      <a:pt x="530494" y="513496"/>
                      <a:pt x="540757" y="544286"/>
                    </a:cubicBezTo>
                    <a:cubicBezTo>
                      <a:pt x="552459" y="579391"/>
                      <a:pt x="552793" y="617443"/>
                      <a:pt x="562529" y="653143"/>
                    </a:cubicBezTo>
                    <a:cubicBezTo>
                      <a:pt x="574606" y="697424"/>
                      <a:pt x="591557" y="740229"/>
                      <a:pt x="606071" y="783772"/>
                    </a:cubicBezTo>
                    <a:lnTo>
                      <a:pt x="671386" y="849086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 rot="5892311">
                <a:off x="5943600" y="4800601"/>
                <a:ext cx="838200" cy="685799"/>
              </a:xfrm>
              <a:custGeom>
                <a:avLst/>
                <a:gdLst>
                  <a:gd name="connsiteX0" fmla="*/ 57987 w 1081244"/>
                  <a:gd name="connsiteY0" fmla="*/ 945604 h 1146854"/>
                  <a:gd name="connsiteX1" fmla="*/ 57987 w 1081244"/>
                  <a:gd name="connsiteY1" fmla="*/ 945604 h 1146854"/>
                  <a:gd name="connsiteX2" fmla="*/ 36215 w 1081244"/>
                  <a:gd name="connsiteY2" fmla="*/ 466632 h 1146854"/>
                  <a:gd name="connsiteX3" fmla="*/ 57987 w 1081244"/>
                  <a:gd name="connsiteY3" fmla="*/ 379546 h 1146854"/>
                  <a:gd name="connsiteX4" fmla="*/ 123301 w 1081244"/>
                  <a:gd name="connsiteY4" fmla="*/ 336004 h 1146854"/>
                  <a:gd name="connsiteX5" fmla="*/ 166844 w 1081244"/>
                  <a:gd name="connsiteY5" fmla="*/ 270689 h 1146854"/>
                  <a:gd name="connsiteX6" fmla="*/ 232158 w 1081244"/>
                  <a:gd name="connsiteY6" fmla="*/ 227146 h 1146854"/>
                  <a:gd name="connsiteX7" fmla="*/ 297473 w 1081244"/>
                  <a:gd name="connsiteY7" fmla="*/ 161832 h 1146854"/>
                  <a:gd name="connsiteX8" fmla="*/ 319244 w 1081244"/>
                  <a:gd name="connsiteY8" fmla="*/ 96518 h 1146854"/>
                  <a:gd name="connsiteX9" fmla="*/ 384558 w 1081244"/>
                  <a:gd name="connsiteY9" fmla="*/ 74746 h 1146854"/>
                  <a:gd name="connsiteX10" fmla="*/ 558730 w 1081244"/>
                  <a:gd name="connsiteY10" fmla="*/ 9432 h 1146854"/>
                  <a:gd name="connsiteX11" fmla="*/ 907073 w 1081244"/>
                  <a:gd name="connsiteY11" fmla="*/ 31204 h 1146854"/>
                  <a:gd name="connsiteX12" fmla="*/ 972387 w 1081244"/>
                  <a:gd name="connsiteY12" fmla="*/ 52975 h 1146854"/>
                  <a:gd name="connsiteX13" fmla="*/ 994158 w 1081244"/>
                  <a:gd name="connsiteY13" fmla="*/ 118289 h 1146854"/>
                  <a:gd name="connsiteX14" fmla="*/ 1059473 w 1081244"/>
                  <a:gd name="connsiteY14" fmla="*/ 336004 h 1146854"/>
                  <a:gd name="connsiteX15" fmla="*/ 1081244 w 1081244"/>
                  <a:gd name="connsiteY15" fmla="*/ 401318 h 1146854"/>
                  <a:gd name="connsiteX16" fmla="*/ 1059473 w 1081244"/>
                  <a:gd name="connsiteY16" fmla="*/ 989146 h 1146854"/>
                  <a:gd name="connsiteX17" fmla="*/ 1037701 w 1081244"/>
                  <a:gd name="connsiteY17" fmla="*/ 1054461 h 1146854"/>
                  <a:gd name="connsiteX18" fmla="*/ 907073 w 1081244"/>
                  <a:gd name="connsiteY18" fmla="*/ 1119775 h 1146854"/>
                  <a:gd name="connsiteX19" fmla="*/ 776444 w 1081244"/>
                  <a:gd name="connsiteY19" fmla="*/ 1141546 h 1146854"/>
                  <a:gd name="connsiteX20" fmla="*/ 362787 w 1081244"/>
                  <a:gd name="connsiteY20" fmla="*/ 1119775 h 1146854"/>
                  <a:gd name="connsiteX21" fmla="*/ 232158 w 1081244"/>
                  <a:gd name="connsiteY21" fmla="*/ 1032689 h 1146854"/>
                  <a:gd name="connsiteX22" fmla="*/ 145073 w 1081244"/>
                  <a:gd name="connsiteY22" fmla="*/ 967375 h 1146854"/>
                  <a:gd name="connsiteX23" fmla="*/ 145073 w 1081244"/>
                  <a:gd name="connsiteY23" fmla="*/ 967375 h 1146854"/>
                  <a:gd name="connsiteX24" fmla="*/ 145073 w 1081244"/>
                  <a:gd name="connsiteY24" fmla="*/ 967375 h 1146854"/>
                  <a:gd name="connsiteX25" fmla="*/ 57987 w 1081244"/>
                  <a:gd name="connsiteY25" fmla="*/ 945604 h 1146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81244" h="1146854">
                    <a:moveTo>
                      <a:pt x="57987" y="945604"/>
                    </a:moveTo>
                    <a:lnTo>
                      <a:pt x="57987" y="945604"/>
                    </a:lnTo>
                    <a:cubicBezTo>
                      <a:pt x="503" y="686926"/>
                      <a:pt x="0" y="774463"/>
                      <a:pt x="36215" y="466632"/>
                    </a:cubicBezTo>
                    <a:cubicBezTo>
                      <a:pt x="39711" y="436915"/>
                      <a:pt x="41389" y="404443"/>
                      <a:pt x="57987" y="379546"/>
                    </a:cubicBezTo>
                    <a:cubicBezTo>
                      <a:pt x="72501" y="357775"/>
                      <a:pt x="101530" y="350518"/>
                      <a:pt x="123301" y="336004"/>
                    </a:cubicBezTo>
                    <a:cubicBezTo>
                      <a:pt x="137815" y="314232"/>
                      <a:pt x="148342" y="289191"/>
                      <a:pt x="166844" y="270689"/>
                    </a:cubicBezTo>
                    <a:cubicBezTo>
                      <a:pt x="185346" y="252187"/>
                      <a:pt x="212057" y="243897"/>
                      <a:pt x="232158" y="227146"/>
                    </a:cubicBezTo>
                    <a:cubicBezTo>
                      <a:pt x="255811" y="207435"/>
                      <a:pt x="275701" y="183603"/>
                      <a:pt x="297473" y="161832"/>
                    </a:cubicBezTo>
                    <a:cubicBezTo>
                      <a:pt x="304730" y="140061"/>
                      <a:pt x="303017" y="112745"/>
                      <a:pt x="319244" y="96518"/>
                    </a:cubicBezTo>
                    <a:cubicBezTo>
                      <a:pt x="335471" y="80290"/>
                      <a:pt x="364032" y="85009"/>
                      <a:pt x="384558" y="74746"/>
                    </a:cubicBezTo>
                    <a:cubicBezTo>
                      <a:pt x="534051" y="0"/>
                      <a:pt x="348713" y="51436"/>
                      <a:pt x="558730" y="9432"/>
                    </a:cubicBezTo>
                    <a:cubicBezTo>
                      <a:pt x="674844" y="16689"/>
                      <a:pt x="791371" y="19025"/>
                      <a:pt x="907073" y="31204"/>
                    </a:cubicBezTo>
                    <a:cubicBezTo>
                      <a:pt x="929896" y="33606"/>
                      <a:pt x="956160" y="36748"/>
                      <a:pt x="972387" y="52975"/>
                    </a:cubicBezTo>
                    <a:cubicBezTo>
                      <a:pt x="988614" y="69202"/>
                      <a:pt x="987853" y="96223"/>
                      <a:pt x="994158" y="118289"/>
                    </a:cubicBezTo>
                    <a:cubicBezTo>
                      <a:pt x="1059964" y="348609"/>
                      <a:pt x="955999" y="25580"/>
                      <a:pt x="1059473" y="336004"/>
                    </a:cubicBezTo>
                    <a:lnTo>
                      <a:pt x="1081244" y="401318"/>
                    </a:lnTo>
                    <a:cubicBezTo>
                      <a:pt x="1073987" y="597261"/>
                      <a:pt x="1072516" y="793503"/>
                      <a:pt x="1059473" y="989146"/>
                    </a:cubicBezTo>
                    <a:cubicBezTo>
                      <a:pt x="1057946" y="1012045"/>
                      <a:pt x="1052037" y="1036541"/>
                      <a:pt x="1037701" y="1054461"/>
                    </a:cubicBezTo>
                    <a:cubicBezTo>
                      <a:pt x="1012310" y="1086200"/>
                      <a:pt x="945449" y="1111247"/>
                      <a:pt x="907073" y="1119775"/>
                    </a:cubicBezTo>
                    <a:cubicBezTo>
                      <a:pt x="863981" y="1129351"/>
                      <a:pt x="819987" y="1134289"/>
                      <a:pt x="776444" y="1141546"/>
                    </a:cubicBezTo>
                    <a:cubicBezTo>
                      <a:pt x="638558" y="1134289"/>
                      <a:pt x="498182" y="1146854"/>
                      <a:pt x="362787" y="1119775"/>
                    </a:cubicBezTo>
                    <a:cubicBezTo>
                      <a:pt x="311471" y="1109512"/>
                      <a:pt x="275701" y="1061718"/>
                      <a:pt x="232158" y="1032689"/>
                    </a:cubicBezTo>
                    <a:cubicBezTo>
                      <a:pt x="158305" y="983454"/>
                      <a:pt x="185346" y="1007648"/>
                      <a:pt x="145073" y="967375"/>
                    </a:cubicBezTo>
                    <a:lnTo>
                      <a:pt x="145073" y="967375"/>
                    </a:lnTo>
                    <a:lnTo>
                      <a:pt x="145073" y="967375"/>
                    </a:lnTo>
                    <a:lnTo>
                      <a:pt x="57987" y="9456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5773495" y="5461068"/>
                <a:ext cx="455181" cy="613161"/>
              </a:xfrm>
              <a:custGeom>
                <a:avLst/>
                <a:gdLst>
                  <a:gd name="connsiteX0" fmla="*/ 126562 w 455181"/>
                  <a:gd name="connsiteY0" fmla="*/ 68875 h 613161"/>
                  <a:gd name="connsiteX1" fmla="*/ 126562 w 455181"/>
                  <a:gd name="connsiteY1" fmla="*/ 68875 h 613161"/>
                  <a:gd name="connsiteX2" fmla="*/ 17705 w 455181"/>
                  <a:gd name="connsiteY2" fmla="*/ 243046 h 613161"/>
                  <a:gd name="connsiteX3" fmla="*/ 39476 w 455181"/>
                  <a:gd name="connsiteY3" fmla="*/ 526075 h 613161"/>
                  <a:gd name="connsiteX4" fmla="*/ 104791 w 455181"/>
                  <a:gd name="connsiteY4" fmla="*/ 569618 h 613161"/>
                  <a:gd name="connsiteX5" fmla="*/ 278962 w 455181"/>
                  <a:gd name="connsiteY5" fmla="*/ 613161 h 613161"/>
                  <a:gd name="connsiteX6" fmla="*/ 322505 w 455181"/>
                  <a:gd name="connsiteY6" fmla="*/ 221275 h 613161"/>
                  <a:gd name="connsiteX7" fmla="*/ 278962 w 455181"/>
                  <a:gd name="connsiteY7" fmla="*/ 155961 h 613161"/>
                  <a:gd name="connsiteX8" fmla="*/ 126562 w 455181"/>
                  <a:gd name="connsiteY8" fmla="*/ 68875 h 613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181" h="613161">
                    <a:moveTo>
                      <a:pt x="126562" y="68875"/>
                    </a:moveTo>
                    <a:lnTo>
                      <a:pt x="126562" y="68875"/>
                    </a:lnTo>
                    <a:cubicBezTo>
                      <a:pt x="90276" y="126932"/>
                      <a:pt x="30515" y="175792"/>
                      <a:pt x="17705" y="243046"/>
                    </a:cubicBezTo>
                    <a:cubicBezTo>
                      <a:pt x="0" y="335997"/>
                      <a:pt x="15095" y="434648"/>
                      <a:pt x="39476" y="526075"/>
                    </a:cubicBezTo>
                    <a:cubicBezTo>
                      <a:pt x="46218" y="551358"/>
                      <a:pt x="81387" y="557916"/>
                      <a:pt x="104791" y="569618"/>
                    </a:cubicBezTo>
                    <a:cubicBezTo>
                      <a:pt x="149420" y="591932"/>
                      <a:pt x="237562" y="604881"/>
                      <a:pt x="278962" y="613161"/>
                    </a:cubicBezTo>
                    <a:cubicBezTo>
                      <a:pt x="455181" y="554420"/>
                      <a:pt x="379752" y="602922"/>
                      <a:pt x="322505" y="221275"/>
                    </a:cubicBezTo>
                    <a:cubicBezTo>
                      <a:pt x="318624" y="195399"/>
                      <a:pt x="301151" y="169829"/>
                      <a:pt x="278962" y="155961"/>
                    </a:cubicBezTo>
                    <a:cubicBezTo>
                      <a:pt x="29425" y="0"/>
                      <a:pt x="151962" y="83389"/>
                      <a:pt x="126562" y="6887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086600" y="4736068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omic Sans MS" pitchFamily="66" charset="0"/>
                  </a:rPr>
                  <a:t>Node pair l</a:t>
                </a:r>
                <a:endParaRPr lang="en-US" b="1" dirty="0">
                  <a:latin typeface="Comic Sans MS" pitchFamily="66" charset="0"/>
                </a:endParaRPr>
              </a:p>
            </p:txBody>
          </p:sp>
        </p:grpSp>
      </p:grpSp>
      <p:grpSp>
        <p:nvGrpSpPr>
          <p:cNvPr id="25" name="Group 61"/>
          <p:cNvGrpSpPr/>
          <p:nvPr/>
        </p:nvGrpSpPr>
        <p:grpSpPr>
          <a:xfrm>
            <a:off x="1600200" y="4267200"/>
            <a:ext cx="3124200" cy="1580472"/>
            <a:chOff x="1752600" y="4363128"/>
            <a:chExt cx="3124200" cy="1580472"/>
          </a:xfrm>
        </p:grpSpPr>
        <p:grpSp>
          <p:nvGrpSpPr>
            <p:cNvPr id="26" name="Group 60"/>
            <p:cNvGrpSpPr/>
            <p:nvPr/>
          </p:nvGrpSpPr>
          <p:grpSpPr>
            <a:xfrm>
              <a:off x="1752600" y="4363128"/>
              <a:ext cx="2057400" cy="1580472"/>
              <a:chOff x="1828800" y="4038600"/>
              <a:chExt cx="2057400" cy="1580472"/>
            </a:xfrm>
          </p:grpSpPr>
          <p:sp>
            <p:nvSpPr>
              <p:cNvPr id="31" name="Freeform 30"/>
              <p:cNvSpPr/>
              <p:nvPr/>
            </p:nvSpPr>
            <p:spPr bwMode="auto">
              <a:xfrm rot="10566242">
                <a:off x="2528105" y="5201329"/>
                <a:ext cx="594920" cy="417743"/>
              </a:xfrm>
              <a:custGeom>
                <a:avLst/>
                <a:gdLst>
                  <a:gd name="connsiteX0" fmla="*/ 828196 w 833004"/>
                  <a:gd name="connsiteY0" fmla="*/ 654023 h 654023"/>
                  <a:gd name="connsiteX1" fmla="*/ 828196 w 833004"/>
                  <a:gd name="connsiteY1" fmla="*/ 654023 h 654023"/>
                  <a:gd name="connsiteX2" fmla="*/ 632253 w 833004"/>
                  <a:gd name="connsiteY2" fmla="*/ 632252 h 654023"/>
                  <a:gd name="connsiteX3" fmla="*/ 305682 w 833004"/>
                  <a:gd name="connsiteY3" fmla="*/ 610480 h 654023"/>
                  <a:gd name="connsiteX4" fmla="*/ 175053 w 833004"/>
                  <a:gd name="connsiteY4" fmla="*/ 501623 h 654023"/>
                  <a:gd name="connsiteX5" fmla="*/ 44425 w 833004"/>
                  <a:gd name="connsiteY5" fmla="*/ 458080 h 654023"/>
                  <a:gd name="connsiteX6" fmla="*/ 882 w 833004"/>
                  <a:gd name="connsiteY6" fmla="*/ 392766 h 654023"/>
                  <a:gd name="connsiteX7" fmla="*/ 44425 w 833004"/>
                  <a:gd name="connsiteY7" fmla="*/ 175052 h 654023"/>
                  <a:gd name="connsiteX8" fmla="*/ 109739 w 833004"/>
                  <a:gd name="connsiteY8" fmla="*/ 109737 h 654023"/>
                  <a:gd name="connsiteX9" fmla="*/ 218596 w 833004"/>
                  <a:gd name="connsiteY9" fmla="*/ 22652 h 654023"/>
                  <a:gd name="connsiteX10" fmla="*/ 675796 w 833004"/>
                  <a:gd name="connsiteY10" fmla="*/ 44423 h 654023"/>
                  <a:gd name="connsiteX11" fmla="*/ 719339 w 833004"/>
                  <a:gd name="connsiteY11" fmla="*/ 175052 h 654023"/>
                  <a:gd name="connsiteX12" fmla="*/ 762882 w 833004"/>
                  <a:gd name="connsiteY12" fmla="*/ 240366 h 654023"/>
                  <a:gd name="connsiteX13" fmla="*/ 806425 w 833004"/>
                  <a:gd name="connsiteY13" fmla="*/ 436309 h 654023"/>
                  <a:gd name="connsiteX14" fmla="*/ 828196 w 833004"/>
                  <a:gd name="connsiteY14" fmla="*/ 501623 h 654023"/>
                  <a:gd name="connsiteX15" fmla="*/ 828196 w 833004"/>
                  <a:gd name="connsiteY15" fmla="*/ 654023 h 654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33004" h="654023">
                    <a:moveTo>
                      <a:pt x="828196" y="654023"/>
                    </a:moveTo>
                    <a:lnTo>
                      <a:pt x="828196" y="654023"/>
                    </a:lnTo>
                    <a:cubicBezTo>
                      <a:pt x="762882" y="646766"/>
                      <a:pt x="697742" y="637709"/>
                      <a:pt x="632253" y="632252"/>
                    </a:cubicBezTo>
                    <a:cubicBezTo>
                      <a:pt x="523531" y="623192"/>
                      <a:pt x="413296" y="628416"/>
                      <a:pt x="305682" y="610480"/>
                    </a:cubicBezTo>
                    <a:cubicBezTo>
                      <a:pt x="250255" y="601242"/>
                      <a:pt x="217090" y="524977"/>
                      <a:pt x="175053" y="501623"/>
                    </a:cubicBezTo>
                    <a:cubicBezTo>
                      <a:pt x="134931" y="479333"/>
                      <a:pt x="44425" y="458080"/>
                      <a:pt x="44425" y="458080"/>
                    </a:cubicBezTo>
                    <a:cubicBezTo>
                      <a:pt x="29911" y="436309"/>
                      <a:pt x="3486" y="418802"/>
                      <a:pt x="882" y="392766"/>
                    </a:cubicBezTo>
                    <a:cubicBezTo>
                      <a:pt x="0" y="383943"/>
                      <a:pt x="18007" y="214678"/>
                      <a:pt x="44425" y="175052"/>
                    </a:cubicBezTo>
                    <a:cubicBezTo>
                      <a:pt x="61504" y="149434"/>
                      <a:pt x="90028" y="133390"/>
                      <a:pt x="109739" y="109737"/>
                    </a:cubicBezTo>
                    <a:cubicBezTo>
                      <a:pt x="185490" y="18836"/>
                      <a:pt x="111376" y="58392"/>
                      <a:pt x="218596" y="22652"/>
                    </a:cubicBezTo>
                    <a:cubicBezTo>
                      <a:pt x="370996" y="29909"/>
                      <a:pt x="529834" y="0"/>
                      <a:pt x="675796" y="44423"/>
                    </a:cubicBezTo>
                    <a:cubicBezTo>
                      <a:pt x="719706" y="57787"/>
                      <a:pt x="693879" y="136862"/>
                      <a:pt x="719339" y="175052"/>
                    </a:cubicBezTo>
                    <a:lnTo>
                      <a:pt x="762882" y="240366"/>
                    </a:lnTo>
                    <a:cubicBezTo>
                      <a:pt x="811892" y="387397"/>
                      <a:pt x="755336" y="206411"/>
                      <a:pt x="806425" y="436309"/>
                    </a:cubicBezTo>
                    <a:cubicBezTo>
                      <a:pt x="811403" y="458711"/>
                      <a:pt x="825662" y="478814"/>
                      <a:pt x="828196" y="501623"/>
                    </a:cubicBezTo>
                    <a:cubicBezTo>
                      <a:pt x="833004" y="544900"/>
                      <a:pt x="828196" y="628623"/>
                      <a:pt x="828196" y="654023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pSp>
            <p:nvGrpSpPr>
              <p:cNvPr id="27" name="Group 59"/>
              <p:cNvGrpSpPr/>
              <p:nvPr/>
            </p:nvGrpSpPr>
            <p:grpSpPr>
              <a:xfrm>
                <a:off x="1828800" y="4038600"/>
                <a:ext cx="2057400" cy="1219200"/>
                <a:chOff x="1981200" y="4191000"/>
                <a:chExt cx="2057400" cy="1219200"/>
              </a:xfrm>
            </p:grpSpPr>
            <p:grpSp>
              <p:nvGrpSpPr>
                <p:cNvPr id="33" name="Group 19"/>
                <p:cNvGrpSpPr/>
                <p:nvPr/>
              </p:nvGrpSpPr>
              <p:grpSpPr>
                <a:xfrm>
                  <a:off x="2438400" y="4191000"/>
                  <a:ext cx="1600200" cy="1219200"/>
                  <a:chOff x="914400" y="2667000"/>
                  <a:chExt cx="1600200" cy="1219200"/>
                </a:xfrm>
              </p:grpSpPr>
              <p:sp>
                <p:nvSpPr>
                  <p:cNvPr id="21" name="Oval 20"/>
                  <p:cNvSpPr/>
                  <p:nvPr/>
                </p:nvSpPr>
                <p:spPr bwMode="auto">
                  <a:xfrm>
                    <a:off x="914400" y="3657600"/>
                    <a:ext cx="304800" cy="2286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2" name="Multiply 21"/>
                  <p:cNvSpPr/>
                  <p:nvPr/>
                </p:nvSpPr>
                <p:spPr bwMode="auto">
                  <a:xfrm>
                    <a:off x="2057400" y="2667000"/>
                    <a:ext cx="457200" cy="457200"/>
                  </a:xfrm>
                  <a:prstGeom prst="mathMultiply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cxnSp>
                <p:nvCxnSpPr>
                  <p:cNvPr id="23" name="Straight Arrow Connector 22"/>
                  <p:cNvCxnSpPr/>
                  <p:nvPr/>
                </p:nvCxnSpPr>
                <p:spPr bwMode="auto">
                  <a:xfrm flipV="1">
                    <a:off x="1219200" y="2971800"/>
                    <a:ext cx="948008" cy="75750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49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30" name="Freeform 29"/>
                <p:cNvSpPr/>
                <p:nvPr/>
              </p:nvSpPr>
              <p:spPr bwMode="auto">
                <a:xfrm>
                  <a:off x="1981200" y="4800600"/>
                  <a:ext cx="533400" cy="501623"/>
                </a:xfrm>
                <a:custGeom>
                  <a:avLst/>
                  <a:gdLst>
                    <a:gd name="connsiteX0" fmla="*/ 828196 w 833004"/>
                    <a:gd name="connsiteY0" fmla="*/ 654023 h 654023"/>
                    <a:gd name="connsiteX1" fmla="*/ 828196 w 833004"/>
                    <a:gd name="connsiteY1" fmla="*/ 654023 h 654023"/>
                    <a:gd name="connsiteX2" fmla="*/ 632253 w 833004"/>
                    <a:gd name="connsiteY2" fmla="*/ 632252 h 654023"/>
                    <a:gd name="connsiteX3" fmla="*/ 305682 w 833004"/>
                    <a:gd name="connsiteY3" fmla="*/ 610480 h 654023"/>
                    <a:gd name="connsiteX4" fmla="*/ 175053 w 833004"/>
                    <a:gd name="connsiteY4" fmla="*/ 501623 h 654023"/>
                    <a:gd name="connsiteX5" fmla="*/ 44425 w 833004"/>
                    <a:gd name="connsiteY5" fmla="*/ 458080 h 654023"/>
                    <a:gd name="connsiteX6" fmla="*/ 882 w 833004"/>
                    <a:gd name="connsiteY6" fmla="*/ 392766 h 654023"/>
                    <a:gd name="connsiteX7" fmla="*/ 44425 w 833004"/>
                    <a:gd name="connsiteY7" fmla="*/ 175052 h 654023"/>
                    <a:gd name="connsiteX8" fmla="*/ 109739 w 833004"/>
                    <a:gd name="connsiteY8" fmla="*/ 109737 h 654023"/>
                    <a:gd name="connsiteX9" fmla="*/ 218596 w 833004"/>
                    <a:gd name="connsiteY9" fmla="*/ 22652 h 654023"/>
                    <a:gd name="connsiteX10" fmla="*/ 675796 w 833004"/>
                    <a:gd name="connsiteY10" fmla="*/ 44423 h 654023"/>
                    <a:gd name="connsiteX11" fmla="*/ 719339 w 833004"/>
                    <a:gd name="connsiteY11" fmla="*/ 175052 h 654023"/>
                    <a:gd name="connsiteX12" fmla="*/ 762882 w 833004"/>
                    <a:gd name="connsiteY12" fmla="*/ 240366 h 654023"/>
                    <a:gd name="connsiteX13" fmla="*/ 806425 w 833004"/>
                    <a:gd name="connsiteY13" fmla="*/ 436309 h 654023"/>
                    <a:gd name="connsiteX14" fmla="*/ 828196 w 833004"/>
                    <a:gd name="connsiteY14" fmla="*/ 501623 h 654023"/>
                    <a:gd name="connsiteX15" fmla="*/ 828196 w 833004"/>
                    <a:gd name="connsiteY15" fmla="*/ 654023 h 654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33004" h="654023">
                      <a:moveTo>
                        <a:pt x="828196" y="654023"/>
                      </a:moveTo>
                      <a:lnTo>
                        <a:pt x="828196" y="654023"/>
                      </a:lnTo>
                      <a:cubicBezTo>
                        <a:pt x="762882" y="646766"/>
                        <a:pt x="697742" y="637709"/>
                        <a:pt x="632253" y="632252"/>
                      </a:cubicBezTo>
                      <a:cubicBezTo>
                        <a:pt x="523531" y="623192"/>
                        <a:pt x="413296" y="628416"/>
                        <a:pt x="305682" y="610480"/>
                      </a:cubicBezTo>
                      <a:cubicBezTo>
                        <a:pt x="250255" y="601242"/>
                        <a:pt x="217090" y="524977"/>
                        <a:pt x="175053" y="501623"/>
                      </a:cubicBezTo>
                      <a:cubicBezTo>
                        <a:pt x="134931" y="479333"/>
                        <a:pt x="44425" y="458080"/>
                        <a:pt x="44425" y="458080"/>
                      </a:cubicBezTo>
                      <a:cubicBezTo>
                        <a:pt x="29911" y="436309"/>
                        <a:pt x="3486" y="418802"/>
                        <a:pt x="882" y="392766"/>
                      </a:cubicBezTo>
                      <a:cubicBezTo>
                        <a:pt x="0" y="383943"/>
                        <a:pt x="18007" y="214678"/>
                        <a:pt x="44425" y="175052"/>
                      </a:cubicBezTo>
                      <a:cubicBezTo>
                        <a:pt x="61504" y="149434"/>
                        <a:pt x="90028" y="133390"/>
                        <a:pt x="109739" y="109737"/>
                      </a:cubicBezTo>
                      <a:cubicBezTo>
                        <a:pt x="185490" y="18836"/>
                        <a:pt x="111376" y="58392"/>
                        <a:pt x="218596" y="22652"/>
                      </a:cubicBezTo>
                      <a:cubicBezTo>
                        <a:pt x="370996" y="29909"/>
                        <a:pt x="529834" y="0"/>
                        <a:pt x="675796" y="44423"/>
                      </a:cubicBezTo>
                      <a:cubicBezTo>
                        <a:pt x="719706" y="57787"/>
                        <a:pt x="693879" y="136862"/>
                        <a:pt x="719339" y="175052"/>
                      </a:cubicBezTo>
                      <a:lnTo>
                        <a:pt x="762882" y="240366"/>
                      </a:lnTo>
                      <a:cubicBezTo>
                        <a:pt x="811892" y="387397"/>
                        <a:pt x="755336" y="206411"/>
                        <a:pt x="806425" y="436309"/>
                      </a:cubicBezTo>
                      <a:cubicBezTo>
                        <a:pt x="811403" y="458711"/>
                        <a:pt x="825662" y="478814"/>
                        <a:pt x="828196" y="501623"/>
                      </a:cubicBezTo>
                      <a:cubicBezTo>
                        <a:pt x="833004" y="544900"/>
                        <a:pt x="828196" y="628623"/>
                        <a:pt x="828196" y="65402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 bwMode="auto">
                <a:xfrm>
                  <a:off x="2621091" y="4800600"/>
                  <a:ext cx="503109" cy="457887"/>
                </a:xfrm>
                <a:custGeom>
                  <a:avLst/>
                  <a:gdLst>
                    <a:gd name="connsiteX0" fmla="*/ 0 w 503109"/>
                    <a:gd name="connsiteY0" fmla="*/ 414344 h 457887"/>
                    <a:gd name="connsiteX1" fmla="*/ 0 w 503109"/>
                    <a:gd name="connsiteY1" fmla="*/ 414344 h 457887"/>
                    <a:gd name="connsiteX2" fmla="*/ 65314 w 503109"/>
                    <a:gd name="connsiteY2" fmla="*/ 240172 h 457887"/>
                    <a:gd name="connsiteX3" fmla="*/ 152400 w 503109"/>
                    <a:gd name="connsiteY3" fmla="*/ 44229 h 457887"/>
                    <a:gd name="connsiteX4" fmla="*/ 217714 w 503109"/>
                    <a:gd name="connsiteY4" fmla="*/ 687 h 457887"/>
                    <a:gd name="connsiteX5" fmla="*/ 413657 w 503109"/>
                    <a:gd name="connsiteY5" fmla="*/ 22458 h 457887"/>
                    <a:gd name="connsiteX6" fmla="*/ 435429 w 503109"/>
                    <a:gd name="connsiteY6" fmla="*/ 283715 h 457887"/>
                    <a:gd name="connsiteX7" fmla="*/ 370114 w 503109"/>
                    <a:gd name="connsiteY7" fmla="*/ 305487 h 457887"/>
                    <a:gd name="connsiteX8" fmla="*/ 326571 w 503109"/>
                    <a:gd name="connsiteY8" fmla="*/ 370801 h 457887"/>
                    <a:gd name="connsiteX9" fmla="*/ 174171 w 503109"/>
                    <a:gd name="connsiteY9" fmla="*/ 414344 h 457887"/>
                    <a:gd name="connsiteX10" fmla="*/ 152400 w 503109"/>
                    <a:gd name="connsiteY10" fmla="*/ 457887 h 457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3109" h="457887">
                      <a:moveTo>
                        <a:pt x="0" y="414344"/>
                      </a:moveTo>
                      <a:lnTo>
                        <a:pt x="0" y="414344"/>
                      </a:lnTo>
                      <a:cubicBezTo>
                        <a:pt x="21771" y="356287"/>
                        <a:pt x="44459" y="298565"/>
                        <a:pt x="65314" y="240172"/>
                      </a:cubicBezTo>
                      <a:cubicBezTo>
                        <a:pt x="89266" y="173106"/>
                        <a:pt x="99283" y="97346"/>
                        <a:pt x="152400" y="44229"/>
                      </a:cubicBezTo>
                      <a:cubicBezTo>
                        <a:pt x="170902" y="25727"/>
                        <a:pt x="195943" y="15201"/>
                        <a:pt x="217714" y="687"/>
                      </a:cubicBezTo>
                      <a:cubicBezTo>
                        <a:pt x="283028" y="7944"/>
                        <a:pt x="351897" y="0"/>
                        <a:pt x="413657" y="22458"/>
                      </a:cubicBezTo>
                      <a:cubicBezTo>
                        <a:pt x="503109" y="54986"/>
                        <a:pt x="436340" y="281437"/>
                        <a:pt x="435429" y="283715"/>
                      </a:cubicBezTo>
                      <a:cubicBezTo>
                        <a:pt x="426906" y="305023"/>
                        <a:pt x="391886" y="298230"/>
                        <a:pt x="370114" y="305487"/>
                      </a:cubicBezTo>
                      <a:cubicBezTo>
                        <a:pt x="355600" y="327258"/>
                        <a:pt x="347003" y="354455"/>
                        <a:pt x="326571" y="370801"/>
                      </a:cubicBezTo>
                      <a:cubicBezTo>
                        <a:pt x="304743" y="388264"/>
                        <a:pt x="189810" y="404961"/>
                        <a:pt x="174171" y="414344"/>
                      </a:cubicBezTo>
                      <a:cubicBezTo>
                        <a:pt x="160256" y="422693"/>
                        <a:pt x="159657" y="443373"/>
                        <a:pt x="152400" y="457887"/>
                      </a:cubicBezTo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>
              <a:off x="3200400" y="51932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mic Sans MS" pitchFamily="66" charset="0"/>
                </a:rPr>
                <a:t>Node pair k</a:t>
              </a:r>
              <a:endParaRPr lang="en-US" b="1" dirty="0">
                <a:latin typeface="Comic Sans MS" pitchFamily="66" charset="0"/>
              </a:endParaRPr>
            </a:p>
          </p:txBody>
        </p:sp>
      </p:grpSp>
      <p:graphicFrame>
        <p:nvGraphicFramePr>
          <p:cNvPr id="57" name="Object 6"/>
          <p:cNvGraphicFramePr>
            <a:graphicFrameLocks noChangeAspect="1"/>
          </p:cNvGraphicFramePr>
          <p:nvPr/>
        </p:nvGraphicFramePr>
        <p:xfrm>
          <a:off x="4733925" y="1266825"/>
          <a:ext cx="4279900" cy="866775"/>
        </p:xfrm>
        <a:graphic>
          <a:graphicData uri="http://schemas.openxmlformats.org/presentationml/2006/ole">
            <p:oleObj spid="_x0000_s1318922" name="Equation" r:id="rId4" imgW="2197080" imgH="444240" progId="Equation.DSMT4">
              <p:embed/>
            </p:oleObj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3581400" y="762000"/>
            <a:ext cx="4191000" cy="577850"/>
            <a:chOff x="381000" y="838200"/>
            <a:chExt cx="4191000" cy="577850"/>
          </a:xfrm>
        </p:grpSpPr>
        <p:sp>
          <p:nvSpPr>
            <p:cNvPr id="59" name="TextBox 58"/>
            <p:cNvSpPr txBox="1"/>
            <p:nvPr/>
          </p:nvSpPr>
          <p:spPr>
            <a:xfrm>
              <a:off x="381000" y="926068"/>
              <a:ext cx="419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Keep                   with probability</a:t>
              </a:r>
              <a:endParaRPr lang="en-US" dirty="0">
                <a:latin typeface="Comic Sans MS" pitchFamily="66" charset="0"/>
              </a:endParaRPr>
            </a:p>
          </p:txBody>
        </p:sp>
        <p:graphicFrame>
          <p:nvGraphicFramePr>
            <p:cNvPr id="60" name="Object 10"/>
            <p:cNvGraphicFramePr>
              <a:graphicFrameLocks noChangeAspect="1"/>
            </p:cNvGraphicFramePr>
            <p:nvPr/>
          </p:nvGraphicFramePr>
          <p:xfrm>
            <a:off x="1295400" y="838200"/>
            <a:ext cx="942808" cy="577850"/>
          </p:xfrm>
          <a:graphic>
            <a:graphicData uri="http://schemas.openxmlformats.org/presentationml/2006/ole">
              <p:oleObj spid="_x0000_s1318923" name="Equation" r:id="rId5" imgW="393480" imgH="241200" progId="Equation.DSMT4">
                <p:embed/>
              </p:oleObj>
            </a:graphicData>
          </a:graphic>
        </p:graphicFrame>
      </p:grpSp>
      <p:sp>
        <p:nvSpPr>
          <p:cNvPr id="61" name="Left Arrow 60"/>
          <p:cNvSpPr/>
          <p:nvPr/>
        </p:nvSpPr>
        <p:spPr>
          <a:xfrm rot="10800000">
            <a:off x="3429000" y="1447799"/>
            <a:ext cx="10668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048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Cooperative Power Minimization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Algorithm (COPMA)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2" name="Group 57"/>
          <p:cNvGrpSpPr/>
          <p:nvPr/>
        </p:nvGrpSpPr>
        <p:grpSpPr>
          <a:xfrm>
            <a:off x="307731" y="1981200"/>
            <a:ext cx="3349869" cy="2366309"/>
            <a:chOff x="307731" y="1981200"/>
            <a:chExt cx="3349869" cy="2366309"/>
          </a:xfrm>
        </p:grpSpPr>
        <p:grpSp>
          <p:nvGrpSpPr>
            <p:cNvPr id="8" name="Group 56"/>
            <p:cNvGrpSpPr/>
            <p:nvPr/>
          </p:nvGrpSpPr>
          <p:grpSpPr>
            <a:xfrm>
              <a:off x="307731" y="1981200"/>
              <a:ext cx="2816469" cy="2366309"/>
              <a:chOff x="460131" y="2133600"/>
              <a:chExt cx="2816469" cy="2366309"/>
            </a:xfrm>
          </p:grpSpPr>
          <p:sp>
            <p:nvSpPr>
              <p:cNvPr id="7" name="Multiply 6"/>
              <p:cNvSpPr/>
              <p:nvPr/>
            </p:nvSpPr>
            <p:spPr bwMode="auto">
              <a:xfrm>
                <a:off x="2819400" y="2133600"/>
                <a:ext cx="457200" cy="457200"/>
              </a:xfrm>
              <a:prstGeom prst="mathMultiply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pSp>
            <p:nvGrpSpPr>
              <p:cNvPr id="10" name="Group 55"/>
              <p:cNvGrpSpPr/>
              <p:nvPr/>
            </p:nvGrpSpPr>
            <p:grpSpPr>
              <a:xfrm>
                <a:off x="460131" y="2480992"/>
                <a:ext cx="2469077" cy="2018917"/>
                <a:chOff x="460131" y="2480992"/>
                <a:chExt cx="2469077" cy="2018917"/>
              </a:xfrm>
            </p:grpSpPr>
            <p:sp>
              <p:nvSpPr>
                <p:cNvPr id="6" name="Oval 5"/>
                <p:cNvSpPr/>
                <p:nvPr/>
              </p:nvSpPr>
              <p:spPr bwMode="auto">
                <a:xfrm>
                  <a:off x="914400" y="3657600"/>
                  <a:ext cx="304800" cy="22860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cxnSp>
              <p:nvCxnSpPr>
                <p:cNvPr id="9" name="Straight Arrow Connector 8"/>
                <p:cNvCxnSpPr>
                  <a:endCxn id="7" idx="3"/>
                </p:cNvCxnSpPr>
                <p:nvPr/>
              </p:nvCxnSpPr>
              <p:spPr bwMode="auto">
                <a:xfrm flipV="1">
                  <a:off x="1219200" y="2480992"/>
                  <a:ext cx="1710008" cy="1248316"/>
                </a:xfrm>
                <a:prstGeom prst="straightConnector1">
                  <a:avLst/>
                </a:prstGeom>
                <a:solidFill>
                  <a:schemeClr val="accent1"/>
                </a:solidFill>
                <a:ln w="349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8" name="Freeform 27"/>
                <p:cNvSpPr/>
                <p:nvPr/>
              </p:nvSpPr>
              <p:spPr bwMode="auto">
                <a:xfrm rot="4422273">
                  <a:off x="916951" y="3068610"/>
                  <a:ext cx="762000" cy="525389"/>
                </a:xfrm>
                <a:custGeom>
                  <a:avLst/>
                  <a:gdLst>
                    <a:gd name="connsiteX0" fmla="*/ 674915 w 762000"/>
                    <a:gd name="connsiteY0" fmla="*/ 783771 h 783771"/>
                    <a:gd name="connsiteX1" fmla="*/ 0 w 762000"/>
                    <a:gd name="connsiteY1" fmla="*/ 261257 h 783771"/>
                    <a:gd name="connsiteX2" fmla="*/ 152400 w 762000"/>
                    <a:gd name="connsiteY2" fmla="*/ 43542 h 783771"/>
                    <a:gd name="connsiteX3" fmla="*/ 283029 w 762000"/>
                    <a:gd name="connsiteY3" fmla="*/ 0 h 783771"/>
                    <a:gd name="connsiteX4" fmla="*/ 609600 w 762000"/>
                    <a:gd name="connsiteY4" fmla="*/ 21771 h 783771"/>
                    <a:gd name="connsiteX5" fmla="*/ 696686 w 762000"/>
                    <a:gd name="connsiteY5" fmla="*/ 152400 h 783771"/>
                    <a:gd name="connsiteX6" fmla="*/ 762000 w 762000"/>
                    <a:gd name="connsiteY6" fmla="*/ 435428 h 783771"/>
                    <a:gd name="connsiteX7" fmla="*/ 740229 w 762000"/>
                    <a:gd name="connsiteY7" fmla="*/ 674914 h 783771"/>
                    <a:gd name="connsiteX8" fmla="*/ 674915 w 762000"/>
                    <a:gd name="connsiteY8" fmla="*/ 783771 h 783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62000" h="783771">
                      <a:moveTo>
                        <a:pt x="674915" y="783771"/>
                      </a:moveTo>
                      <a:lnTo>
                        <a:pt x="0" y="261257"/>
                      </a:lnTo>
                      <a:cubicBezTo>
                        <a:pt x="56500" y="148257"/>
                        <a:pt x="50124" y="88997"/>
                        <a:pt x="152400" y="43542"/>
                      </a:cubicBezTo>
                      <a:cubicBezTo>
                        <a:pt x="194342" y="24901"/>
                        <a:pt x="283029" y="0"/>
                        <a:pt x="283029" y="0"/>
                      </a:cubicBezTo>
                      <a:lnTo>
                        <a:pt x="609600" y="21771"/>
                      </a:lnTo>
                      <a:cubicBezTo>
                        <a:pt x="658706" y="39863"/>
                        <a:pt x="696686" y="152400"/>
                        <a:pt x="696686" y="152400"/>
                      </a:cubicBezTo>
                      <a:cubicBezTo>
                        <a:pt x="756457" y="331710"/>
                        <a:pt x="733738" y="237591"/>
                        <a:pt x="762000" y="435428"/>
                      </a:cubicBezTo>
                      <a:lnTo>
                        <a:pt x="740229" y="674914"/>
                      </a:lnTo>
                      <a:lnTo>
                        <a:pt x="674915" y="78377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9" name="Freeform 28"/>
                <p:cNvSpPr/>
                <p:nvPr/>
              </p:nvSpPr>
              <p:spPr bwMode="auto">
                <a:xfrm rot="7200436">
                  <a:off x="341826" y="3856214"/>
                  <a:ext cx="762000" cy="525389"/>
                </a:xfrm>
                <a:custGeom>
                  <a:avLst/>
                  <a:gdLst>
                    <a:gd name="connsiteX0" fmla="*/ 674915 w 762000"/>
                    <a:gd name="connsiteY0" fmla="*/ 783771 h 783771"/>
                    <a:gd name="connsiteX1" fmla="*/ 0 w 762000"/>
                    <a:gd name="connsiteY1" fmla="*/ 261257 h 783771"/>
                    <a:gd name="connsiteX2" fmla="*/ 152400 w 762000"/>
                    <a:gd name="connsiteY2" fmla="*/ 43542 h 783771"/>
                    <a:gd name="connsiteX3" fmla="*/ 283029 w 762000"/>
                    <a:gd name="connsiteY3" fmla="*/ 0 h 783771"/>
                    <a:gd name="connsiteX4" fmla="*/ 609600 w 762000"/>
                    <a:gd name="connsiteY4" fmla="*/ 21771 h 783771"/>
                    <a:gd name="connsiteX5" fmla="*/ 696686 w 762000"/>
                    <a:gd name="connsiteY5" fmla="*/ 152400 h 783771"/>
                    <a:gd name="connsiteX6" fmla="*/ 762000 w 762000"/>
                    <a:gd name="connsiteY6" fmla="*/ 435428 h 783771"/>
                    <a:gd name="connsiteX7" fmla="*/ 740229 w 762000"/>
                    <a:gd name="connsiteY7" fmla="*/ 674914 h 783771"/>
                    <a:gd name="connsiteX8" fmla="*/ 674915 w 762000"/>
                    <a:gd name="connsiteY8" fmla="*/ 783771 h 783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62000" h="783771">
                      <a:moveTo>
                        <a:pt x="674915" y="783771"/>
                      </a:moveTo>
                      <a:lnTo>
                        <a:pt x="0" y="261257"/>
                      </a:lnTo>
                      <a:cubicBezTo>
                        <a:pt x="56500" y="148257"/>
                        <a:pt x="50124" y="88997"/>
                        <a:pt x="152400" y="43542"/>
                      </a:cubicBezTo>
                      <a:cubicBezTo>
                        <a:pt x="194342" y="24901"/>
                        <a:pt x="283029" y="0"/>
                        <a:pt x="283029" y="0"/>
                      </a:cubicBezTo>
                      <a:lnTo>
                        <a:pt x="609600" y="21771"/>
                      </a:lnTo>
                      <a:cubicBezTo>
                        <a:pt x="658706" y="39863"/>
                        <a:pt x="696686" y="152400"/>
                        <a:pt x="696686" y="152400"/>
                      </a:cubicBezTo>
                      <a:cubicBezTo>
                        <a:pt x="756457" y="331710"/>
                        <a:pt x="733738" y="237591"/>
                        <a:pt x="762000" y="435428"/>
                      </a:cubicBezTo>
                      <a:lnTo>
                        <a:pt x="740229" y="674914"/>
                      </a:lnTo>
                      <a:lnTo>
                        <a:pt x="674915" y="78377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</p:grpSp>
        <p:sp>
          <p:nvSpPr>
            <p:cNvPr id="39" name="TextBox 38"/>
            <p:cNvSpPr txBox="1"/>
            <p:nvPr/>
          </p:nvSpPr>
          <p:spPr>
            <a:xfrm>
              <a:off x="1981200" y="30596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mic Sans MS" pitchFamily="66" charset="0"/>
                </a:rPr>
                <a:t>Node pair m</a:t>
              </a:r>
              <a:endParaRPr lang="en-US" b="1" dirty="0">
                <a:latin typeface="Comic Sans MS" pitchFamily="66" charset="0"/>
              </a:endParaRPr>
            </a:p>
          </p:txBody>
        </p:sp>
      </p:grpSp>
      <p:grpSp>
        <p:nvGrpSpPr>
          <p:cNvPr id="11" name="Group 55"/>
          <p:cNvGrpSpPr/>
          <p:nvPr/>
        </p:nvGrpSpPr>
        <p:grpSpPr>
          <a:xfrm>
            <a:off x="4953000" y="2057400"/>
            <a:ext cx="3079838" cy="1300697"/>
            <a:chOff x="4953000" y="2057400"/>
            <a:chExt cx="3079838" cy="1300697"/>
          </a:xfrm>
        </p:grpSpPr>
        <p:sp>
          <p:nvSpPr>
            <p:cNvPr id="35" name="Freeform 34"/>
            <p:cNvSpPr/>
            <p:nvPr/>
          </p:nvSpPr>
          <p:spPr bwMode="auto">
            <a:xfrm>
              <a:off x="6950672" y="2329543"/>
              <a:ext cx="1082166" cy="1028554"/>
            </a:xfrm>
            <a:custGeom>
              <a:avLst/>
              <a:gdLst>
                <a:gd name="connsiteX0" fmla="*/ 691099 w 1082166"/>
                <a:gd name="connsiteY0" fmla="*/ 413657 h 1028554"/>
                <a:gd name="connsiteX1" fmla="*/ 691099 w 1082166"/>
                <a:gd name="connsiteY1" fmla="*/ 413657 h 1028554"/>
                <a:gd name="connsiteX2" fmla="*/ 625785 w 1082166"/>
                <a:gd name="connsiteY2" fmla="*/ 217714 h 1028554"/>
                <a:gd name="connsiteX3" fmla="*/ 582242 w 1082166"/>
                <a:gd name="connsiteY3" fmla="*/ 43543 h 1028554"/>
                <a:gd name="connsiteX4" fmla="*/ 516928 w 1082166"/>
                <a:gd name="connsiteY4" fmla="*/ 0 h 1028554"/>
                <a:gd name="connsiteX5" fmla="*/ 386299 w 1082166"/>
                <a:gd name="connsiteY5" fmla="*/ 21771 h 1028554"/>
                <a:gd name="connsiteX6" fmla="*/ 320985 w 1082166"/>
                <a:gd name="connsiteY6" fmla="*/ 65314 h 1028554"/>
                <a:gd name="connsiteX7" fmla="*/ 212128 w 1082166"/>
                <a:gd name="connsiteY7" fmla="*/ 195943 h 1028554"/>
                <a:gd name="connsiteX8" fmla="*/ 233899 w 1082166"/>
                <a:gd name="connsiteY8" fmla="*/ 283028 h 1028554"/>
                <a:gd name="connsiteX9" fmla="*/ 429842 w 1082166"/>
                <a:gd name="connsiteY9" fmla="*/ 391886 h 1028554"/>
                <a:gd name="connsiteX10" fmla="*/ 538699 w 1082166"/>
                <a:gd name="connsiteY10" fmla="*/ 413657 h 1028554"/>
                <a:gd name="connsiteX11" fmla="*/ 37957 w 1082166"/>
                <a:gd name="connsiteY11" fmla="*/ 740228 h 1028554"/>
                <a:gd name="connsiteX12" fmla="*/ 125042 w 1082166"/>
                <a:gd name="connsiteY12" fmla="*/ 1023257 h 1028554"/>
                <a:gd name="connsiteX13" fmla="*/ 299214 w 1082166"/>
                <a:gd name="connsiteY13" fmla="*/ 1001486 h 1028554"/>
                <a:gd name="connsiteX14" fmla="*/ 364528 w 1082166"/>
                <a:gd name="connsiteY14" fmla="*/ 957943 h 1028554"/>
                <a:gd name="connsiteX15" fmla="*/ 451614 w 1082166"/>
                <a:gd name="connsiteY15" fmla="*/ 827314 h 1028554"/>
                <a:gd name="connsiteX16" fmla="*/ 473385 w 1082166"/>
                <a:gd name="connsiteY16" fmla="*/ 762000 h 1028554"/>
                <a:gd name="connsiteX17" fmla="*/ 538699 w 1082166"/>
                <a:gd name="connsiteY17" fmla="*/ 631371 h 1028554"/>
                <a:gd name="connsiteX18" fmla="*/ 538699 w 1082166"/>
                <a:gd name="connsiteY18" fmla="*/ 457200 h 1028554"/>
                <a:gd name="connsiteX19" fmla="*/ 538699 w 1082166"/>
                <a:gd name="connsiteY19" fmla="*/ 457200 h 1028554"/>
                <a:gd name="connsiteX20" fmla="*/ 582242 w 1082166"/>
                <a:gd name="connsiteY20" fmla="*/ 674914 h 1028554"/>
                <a:gd name="connsiteX21" fmla="*/ 625785 w 1082166"/>
                <a:gd name="connsiteY21" fmla="*/ 805543 h 1028554"/>
                <a:gd name="connsiteX22" fmla="*/ 756414 w 1082166"/>
                <a:gd name="connsiteY22" fmla="*/ 892628 h 1028554"/>
                <a:gd name="connsiteX23" fmla="*/ 1017671 w 1082166"/>
                <a:gd name="connsiteY23" fmla="*/ 870857 h 1028554"/>
                <a:gd name="connsiteX24" fmla="*/ 1061214 w 1082166"/>
                <a:gd name="connsiteY24" fmla="*/ 740228 h 1028554"/>
                <a:gd name="connsiteX25" fmla="*/ 1039442 w 1082166"/>
                <a:gd name="connsiteY25" fmla="*/ 370114 h 1028554"/>
                <a:gd name="connsiteX26" fmla="*/ 908814 w 1082166"/>
                <a:gd name="connsiteY26" fmla="*/ 326571 h 1028554"/>
                <a:gd name="connsiteX27" fmla="*/ 843499 w 1082166"/>
                <a:gd name="connsiteY27" fmla="*/ 283028 h 1028554"/>
                <a:gd name="connsiteX28" fmla="*/ 756414 w 1082166"/>
                <a:gd name="connsiteY28" fmla="*/ 304800 h 1028554"/>
                <a:gd name="connsiteX29" fmla="*/ 691099 w 1082166"/>
                <a:gd name="connsiteY29" fmla="*/ 413657 h 10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2166" h="1028554">
                  <a:moveTo>
                    <a:pt x="691099" y="413657"/>
                  </a:moveTo>
                  <a:lnTo>
                    <a:pt x="691099" y="413657"/>
                  </a:lnTo>
                  <a:cubicBezTo>
                    <a:pt x="669328" y="348343"/>
                    <a:pt x="644699" y="283912"/>
                    <a:pt x="625785" y="217714"/>
                  </a:cubicBezTo>
                  <a:cubicBezTo>
                    <a:pt x="623977" y="211385"/>
                    <a:pt x="600545" y="66421"/>
                    <a:pt x="582242" y="43543"/>
                  </a:cubicBezTo>
                  <a:cubicBezTo>
                    <a:pt x="565896" y="23111"/>
                    <a:pt x="538699" y="14514"/>
                    <a:pt x="516928" y="0"/>
                  </a:cubicBezTo>
                  <a:cubicBezTo>
                    <a:pt x="473385" y="7257"/>
                    <a:pt x="428177" y="7812"/>
                    <a:pt x="386299" y="21771"/>
                  </a:cubicBezTo>
                  <a:cubicBezTo>
                    <a:pt x="361476" y="30045"/>
                    <a:pt x="341086" y="48563"/>
                    <a:pt x="320985" y="65314"/>
                  </a:cubicBezTo>
                  <a:cubicBezTo>
                    <a:pt x="258122" y="117700"/>
                    <a:pt x="254942" y="131721"/>
                    <a:pt x="212128" y="195943"/>
                  </a:cubicBezTo>
                  <a:cubicBezTo>
                    <a:pt x="219385" y="224971"/>
                    <a:pt x="214195" y="260510"/>
                    <a:pt x="233899" y="283028"/>
                  </a:cubicBezTo>
                  <a:cubicBezTo>
                    <a:pt x="285876" y="342430"/>
                    <a:pt x="357746" y="371287"/>
                    <a:pt x="429842" y="391886"/>
                  </a:cubicBezTo>
                  <a:cubicBezTo>
                    <a:pt x="512200" y="415417"/>
                    <a:pt x="489860" y="413657"/>
                    <a:pt x="538699" y="413657"/>
                  </a:cubicBezTo>
                  <a:lnTo>
                    <a:pt x="37957" y="740228"/>
                  </a:lnTo>
                  <a:cubicBezTo>
                    <a:pt x="40754" y="770993"/>
                    <a:pt x="0" y="1011889"/>
                    <a:pt x="125042" y="1023257"/>
                  </a:cubicBezTo>
                  <a:cubicBezTo>
                    <a:pt x="183311" y="1028554"/>
                    <a:pt x="241157" y="1008743"/>
                    <a:pt x="299214" y="1001486"/>
                  </a:cubicBezTo>
                  <a:cubicBezTo>
                    <a:pt x="320985" y="986972"/>
                    <a:pt x="347298" y="977635"/>
                    <a:pt x="364528" y="957943"/>
                  </a:cubicBezTo>
                  <a:cubicBezTo>
                    <a:pt x="398989" y="918559"/>
                    <a:pt x="451614" y="827314"/>
                    <a:pt x="451614" y="827314"/>
                  </a:cubicBezTo>
                  <a:cubicBezTo>
                    <a:pt x="458871" y="805543"/>
                    <a:pt x="463122" y="782526"/>
                    <a:pt x="473385" y="762000"/>
                  </a:cubicBezTo>
                  <a:cubicBezTo>
                    <a:pt x="502334" y="704101"/>
                    <a:pt x="532618" y="698258"/>
                    <a:pt x="538699" y="631371"/>
                  </a:cubicBezTo>
                  <a:cubicBezTo>
                    <a:pt x="543955" y="573552"/>
                    <a:pt x="538699" y="515257"/>
                    <a:pt x="538699" y="457200"/>
                  </a:cubicBezTo>
                  <a:lnTo>
                    <a:pt x="538699" y="457200"/>
                  </a:lnTo>
                  <a:cubicBezTo>
                    <a:pt x="553213" y="529771"/>
                    <a:pt x="564292" y="603115"/>
                    <a:pt x="582242" y="674914"/>
                  </a:cubicBezTo>
                  <a:cubicBezTo>
                    <a:pt x="593374" y="719442"/>
                    <a:pt x="587595" y="780083"/>
                    <a:pt x="625785" y="805543"/>
                  </a:cubicBezTo>
                  <a:lnTo>
                    <a:pt x="756414" y="892628"/>
                  </a:lnTo>
                  <a:cubicBezTo>
                    <a:pt x="843500" y="885371"/>
                    <a:pt x="939509" y="909938"/>
                    <a:pt x="1017671" y="870857"/>
                  </a:cubicBezTo>
                  <a:cubicBezTo>
                    <a:pt x="1058724" y="850331"/>
                    <a:pt x="1061214" y="740228"/>
                    <a:pt x="1061214" y="740228"/>
                  </a:cubicBezTo>
                  <a:cubicBezTo>
                    <a:pt x="1053957" y="616857"/>
                    <a:pt x="1082166" y="486079"/>
                    <a:pt x="1039442" y="370114"/>
                  </a:cubicBezTo>
                  <a:cubicBezTo>
                    <a:pt x="1023575" y="327046"/>
                    <a:pt x="947004" y="352031"/>
                    <a:pt x="908814" y="326571"/>
                  </a:cubicBezTo>
                  <a:lnTo>
                    <a:pt x="843499" y="283028"/>
                  </a:lnTo>
                  <a:cubicBezTo>
                    <a:pt x="814471" y="290285"/>
                    <a:pt x="779779" y="286108"/>
                    <a:pt x="756414" y="304800"/>
                  </a:cubicBezTo>
                  <a:cubicBezTo>
                    <a:pt x="727757" y="327726"/>
                    <a:pt x="701985" y="395514"/>
                    <a:pt x="691099" y="413657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467600" y="2667000"/>
              <a:ext cx="3048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" name="Multiply 13"/>
            <p:cNvSpPr/>
            <p:nvPr/>
          </p:nvSpPr>
          <p:spPr bwMode="auto">
            <a:xfrm>
              <a:off x="4953000" y="2057400"/>
              <a:ext cx="457200" cy="457200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" name="Straight Arrow Connector 14"/>
            <p:cNvCxnSpPr>
              <a:stCxn id="13" idx="2"/>
              <a:endCxn id="14" idx="2"/>
            </p:cNvCxnSpPr>
            <p:nvPr/>
          </p:nvCxnSpPr>
          <p:spPr bwMode="auto">
            <a:xfrm rot="10800000">
              <a:off x="5300392" y="2404792"/>
              <a:ext cx="2167208" cy="376508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5486400" y="21452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mic Sans MS" pitchFamily="66" charset="0"/>
                </a:rPr>
                <a:t>Node pair n</a:t>
              </a:r>
              <a:endParaRPr lang="en-US" b="1" dirty="0">
                <a:latin typeface="Comic Sans MS" pitchFamily="66" charset="0"/>
              </a:endParaRPr>
            </a:p>
          </p:txBody>
        </p:sp>
      </p:grpSp>
      <p:grpSp>
        <p:nvGrpSpPr>
          <p:cNvPr id="12" name="Group 57"/>
          <p:cNvGrpSpPr/>
          <p:nvPr/>
        </p:nvGrpSpPr>
        <p:grpSpPr>
          <a:xfrm>
            <a:off x="5130700" y="3657600"/>
            <a:ext cx="3556100" cy="2188029"/>
            <a:chOff x="5257800" y="4212771"/>
            <a:chExt cx="3556100" cy="2188029"/>
          </a:xfrm>
        </p:grpSpPr>
        <p:sp>
          <p:nvSpPr>
            <p:cNvPr id="17" name="Oval 16"/>
            <p:cNvSpPr/>
            <p:nvPr/>
          </p:nvSpPr>
          <p:spPr bwMode="auto">
            <a:xfrm>
              <a:off x="5791200" y="5638800"/>
              <a:ext cx="3048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16" name="Group 56"/>
            <p:cNvGrpSpPr/>
            <p:nvPr/>
          </p:nvGrpSpPr>
          <p:grpSpPr>
            <a:xfrm>
              <a:off x="5257800" y="4212771"/>
              <a:ext cx="3556100" cy="2188029"/>
              <a:chOff x="5206900" y="3886200"/>
              <a:chExt cx="3556100" cy="2188029"/>
            </a:xfrm>
          </p:grpSpPr>
          <p:sp>
            <p:nvSpPr>
              <p:cNvPr id="18" name="Multiply 17"/>
              <p:cNvSpPr/>
              <p:nvPr/>
            </p:nvSpPr>
            <p:spPr bwMode="auto">
              <a:xfrm>
                <a:off x="8077200" y="3886200"/>
                <a:ext cx="457200" cy="457200"/>
              </a:xfrm>
              <a:prstGeom prst="mathMultiply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19" name="Straight Arrow Connector 18"/>
              <p:cNvCxnSpPr>
                <a:endCxn id="18" idx="3"/>
              </p:cNvCxnSpPr>
              <p:nvPr/>
            </p:nvCxnSpPr>
            <p:spPr bwMode="auto">
              <a:xfrm flipV="1">
                <a:off x="6096000" y="4233592"/>
                <a:ext cx="2091008" cy="1172116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  <p:sp>
            <p:nvSpPr>
              <p:cNvPr id="36" name="Freeform 35"/>
              <p:cNvSpPr/>
              <p:nvPr/>
            </p:nvSpPr>
            <p:spPr bwMode="auto">
              <a:xfrm>
                <a:off x="5206900" y="4593771"/>
                <a:ext cx="671386" cy="849086"/>
              </a:xfrm>
              <a:custGeom>
                <a:avLst/>
                <a:gdLst>
                  <a:gd name="connsiteX0" fmla="*/ 671386 w 671386"/>
                  <a:gd name="connsiteY0" fmla="*/ 849086 h 849086"/>
                  <a:gd name="connsiteX1" fmla="*/ 671386 w 671386"/>
                  <a:gd name="connsiteY1" fmla="*/ 849086 h 849086"/>
                  <a:gd name="connsiteX2" fmla="*/ 366586 w 671386"/>
                  <a:gd name="connsiteY2" fmla="*/ 740229 h 849086"/>
                  <a:gd name="connsiteX3" fmla="*/ 235957 w 671386"/>
                  <a:gd name="connsiteY3" fmla="*/ 653143 h 849086"/>
                  <a:gd name="connsiteX4" fmla="*/ 170643 w 671386"/>
                  <a:gd name="connsiteY4" fmla="*/ 609600 h 849086"/>
                  <a:gd name="connsiteX5" fmla="*/ 105329 w 671386"/>
                  <a:gd name="connsiteY5" fmla="*/ 587829 h 849086"/>
                  <a:gd name="connsiteX6" fmla="*/ 40014 w 671386"/>
                  <a:gd name="connsiteY6" fmla="*/ 391886 h 849086"/>
                  <a:gd name="connsiteX7" fmla="*/ 18243 w 671386"/>
                  <a:gd name="connsiteY7" fmla="*/ 326572 h 849086"/>
                  <a:gd name="connsiteX8" fmla="*/ 40014 w 671386"/>
                  <a:gd name="connsiteY8" fmla="*/ 43543 h 849086"/>
                  <a:gd name="connsiteX9" fmla="*/ 170643 w 671386"/>
                  <a:gd name="connsiteY9" fmla="*/ 0 h 849086"/>
                  <a:gd name="connsiteX10" fmla="*/ 301271 w 671386"/>
                  <a:gd name="connsiteY10" fmla="*/ 65315 h 849086"/>
                  <a:gd name="connsiteX11" fmla="*/ 388357 w 671386"/>
                  <a:gd name="connsiteY11" fmla="*/ 195943 h 849086"/>
                  <a:gd name="connsiteX12" fmla="*/ 475443 w 671386"/>
                  <a:gd name="connsiteY12" fmla="*/ 391886 h 849086"/>
                  <a:gd name="connsiteX13" fmla="*/ 497214 w 671386"/>
                  <a:gd name="connsiteY13" fmla="*/ 457200 h 849086"/>
                  <a:gd name="connsiteX14" fmla="*/ 540757 w 671386"/>
                  <a:gd name="connsiteY14" fmla="*/ 544286 h 849086"/>
                  <a:gd name="connsiteX15" fmla="*/ 562529 w 671386"/>
                  <a:gd name="connsiteY15" fmla="*/ 653143 h 849086"/>
                  <a:gd name="connsiteX16" fmla="*/ 606071 w 671386"/>
                  <a:gd name="connsiteY16" fmla="*/ 783772 h 849086"/>
                  <a:gd name="connsiteX17" fmla="*/ 671386 w 671386"/>
                  <a:gd name="connsiteY17" fmla="*/ 849086 h 84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1386" h="849086">
                    <a:moveTo>
                      <a:pt x="671386" y="849086"/>
                    </a:moveTo>
                    <a:lnTo>
                      <a:pt x="671386" y="849086"/>
                    </a:lnTo>
                    <a:cubicBezTo>
                      <a:pt x="543083" y="810595"/>
                      <a:pt x="469824" y="802172"/>
                      <a:pt x="366586" y="740229"/>
                    </a:cubicBezTo>
                    <a:cubicBezTo>
                      <a:pt x="321712" y="713304"/>
                      <a:pt x="279500" y="682172"/>
                      <a:pt x="235957" y="653143"/>
                    </a:cubicBezTo>
                    <a:cubicBezTo>
                      <a:pt x="214186" y="638629"/>
                      <a:pt x="195466" y="617874"/>
                      <a:pt x="170643" y="609600"/>
                    </a:cubicBezTo>
                    <a:lnTo>
                      <a:pt x="105329" y="587829"/>
                    </a:lnTo>
                    <a:lnTo>
                      <a:pt x="40014" y="391886"/>
                    </a:lnTo>
                    <a:lnTo>
                      <a:pt x="18243" y="326572"/>
                    </a:lnTo>
                    <a:cubicBezTo>
                      <a:pt x="25500" y="232229"/>
                      <a:pt x="0" y="129288"/>
                      <a:pt x="40014" y="43543"/>
                    </a:cubicBezTo>
                    <a:cubicBezTo>
                      <a:pt x="59424" y="1951"/>
                      <a:pt x="170643" y="0"/>
                      <a:pt x="170643" y="0"/>
                    </a:cubicBezTo>
                    <a:cubicBezTo>
                      <a:pt x="217232" y="15530"/>
                      <a:pt x="266514" y="25593"/>
                      <a:pt x="301271" y="65315"/>
                    </a:cubicBezTo>
                    <a:cubicBezTo>
                      <a:pt x="335732" y="104699"/>
                      <a:pt x="371808" y="146297"/>
                      <a:pt x="388357" y="195943"/>
                    </a:cubicBezTo>
                    <a:cubicBezTo>
                      <a:pt x="440174" y="351395"/>
                      <a:pt x="406440" y="288382"/>
                      <a:pt x="475443" y="391886"/>
                    </a:cubicBezTo>
                    <a:cubicBezTo>
                      <a:pt x="482700" y="413657"/>
                      <a:pt x="488174" y="436107"/>
                      <a:pt x="497214" y="457200"/>
                    </a:cubicBezTo>
                    <a:cubicBezTo>
                      <a:pt x="509999" y="487031"/>
                      <a:pt x="530494" y="513496"/>
                      <a:pt x="540757" y="544286"/>
                    </a:cubicBezTo>
                    <a:cubicBezTo>
                      <a:pt x="552459" y="579391"/>
                      <a:pt x="552793" y="617443"/>
                      <a:pt x="562529" y="653143"/>
                    </a:cubicBezTo>
                    <a:cubicBezTo>
                      <a:pt x="574606" y="697424"/>
                      <a:pt x="591557" y="740229"/>
                      <a:pt x="606071" y="783772"/>
                    </a:cubicBezTo>
                    <a:lnTo>
                      <a:pt x="671386" y="849086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 rot="5892311">
                <a:off x="5943600" y="4800601"/>
                <a:ext cx="838200" cy="685799"/>
              </a:xfrm>
              <a:custGeom>
                <a:avLst/>
                <a:gdLst>
                  <a:gd name="connsiteX0" fmla="*/ 57987 w 1081244"/>
                  <a:gd name="connsiteY0" fmla="*/ 945604 h 1146854"/>
                  <a:gd name="connsiteX1" fmla="*/ 57987 w 1081244"/>
                  <a:gd name="connsiteY1" fmla="*/ 945604 h 1146854"/>
                  <a:gd name="connsiteX2" fmla="*/ 36215 w 1081244"/>
                  <a:gd name="connsiteY2" fmla="*/ 466632 h 1146854"/>
                  <a:gd name="connsiteX3" fmla="*/ 57987 w 1081244"/>
                  <a:gd name="connsiteY3" fmla="*/ 379546 h 1146854"/>
                  <a:gd name="connsiteX4" fmla="*/ 123301 w 1081244"/>
                  <a:gd name="connsiteY4" fmla="*/ 336004 h 1146854"/>
                  <a:gd name="connsiteX5" fmla="*/ 166844 w 1081244"/>
                  <a:gd name="connsiteY5" fmla="*/ 270689 h 1146854"/>
                  <a:gd name="connsiteX6" fmla="*/ 232158 w 1081244"/>
                  <a:gd name="connsiteY6" fmla="*/ 227146 h 1146854"/>
                  <a:gd name="connsiteX7" fmla="*/ 297473 w 1081244"/>
                  <a:gd name="connsiteY7" fmla="*/ 161832 h 1146854"/>
                  <a:gd name="connsiteX8" fmla="*/ 319244 w 1081244"/>
                  <a:gd name="connsiteY8" fmla="*/ 96518 h 1146854"/>
                  <a:gd name="connsiteX9" fmla="*/ 384558 w 1081244"/>
                  <a:gd name="connsiteY9" fmla="*/ 74746 h 1146854"/>
                  <a:gd name="connsiteX10" fmla="*/ 558730 w 1081244"/>
                  <a:gd name="connsiteY10" fmla="*/ 9432 h 1146854"/>
                  <a:gd name="connsiteX11" fmla="*/ 907073 w 1081244"/>
                  <a:gd name="connsiteY11" fmla="*/ 31204 h 1146854"/>
                  <a:gd name="connsiteX12" fmla="*/ 972387 w 1081244"/>
                  <a:gd name="connsiteY12" fmla="*/ 52975 h 1146854"/>
                  <a:gd name="connsiteX13" fmla="*/ 994158 w 1081244"/>
                  <a:gd name="connsiteY13" fmla="*/ 118289 h 1146854"/>
                  <a:gd name="connsiteX14" fmla="*/ 1059473 w 1081244"/>
                  <a:gd name="connsiteY14" fmla="*/ 336004 h 1146854"/>
                  <a:gd name="connsiteX15" fmla="*/ 1081244 w 1081244"/>
                  <a:gd name="connsiteY15" fmla="*/ 401318 h 1146854"/>
                  <a:gd name="connsiteX16" fmla="*/ 1059473 w 1081244"/>
                  <a:gd name="connsiteY16" fmla="*/ 989146 h 1146854"/>
                  <a:gd name="connsiteX17" fmla="*/ 1037701 w 1081244"/>
                  <a:gd name="connsiteY17" fmla="*/ 1054461 h 1146854"/>
                  <a:gd name="connsiteX18" fmla="*/ 907073 w 1081244"/>
                  <a:gd name="connsiteY18" fmla="*/ 1119775 h 1146854"/>
                  <a:gd name="connsiteX19" fmla="*/ 776444 w 1081244"/>
                  <a:gd name="connsiteY19" fmla="*/ 1141546 h 1146854"/>
                  <a:gd name="connsiteX20" fmla="*/ 362787 w 1081244"/>
                  <a:gd name="connsiteY20" fmla="*/ 1119775 h 1146854"/>
                  <a:gd name="connsiteX21" fmla="*/ 232158 w 1081244"/>
                  <a:gd name="connsiteY21" fmla="*/ 1032689 h 1146854"/>
                  <a:gd name="connsiteX22" fmla="*/ 145073 w 1081244"/>
                  <a:gd name="connsiteY22" fmla="*/ 967375 h 1146854"/>
                  <a:gd name="connsiteX23" fmla="*/ 145073 w 1081244"/>
                  <a:gd name="connsiteY23" fmla="*/ 967375 h 1146854"/>
                  <a:gd name="connsiteX24" fmla="*/ 145073 w 1081244"/>
                  <a:gd name="connsiteY24" fmla="*/ 967375 h 1146854"/>
                  <a:gd name="connsiteX25" fmla="*/ 57987 w 1081244"/>
                  <a:gd name="connsiteY25" fmla="*/ 945604 h 1146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81244" h="1146854">
                    <a:moveTo>
                      <a:pt x="57987" y="945604"/>
                    </a:moveTo>
                    <a:lnTo>
                      <a:pt x="57987" y="945604"/>
                    </a:lnTo>
                    <a:cubicBezTo>
                      <a:pt x="503" y="686926"/>
                      <a:pt x="0" y="774463"/>
                      <a:pt x="36215" y="466632"/>
                    </a:cubicBezTo>
                    <a:cubicBezTo>
                      <a:pt x="39711" y="436915"/>
                      <a:pt x="41389" y="404443"/>
                      <a:pt x="57987" y="379546"/>
                    </a:cubicBezTo>
                    <a:cubicBezTo>
                      <a:pt x="72501" y="357775"/>
                      <a:pt x="101530" y="350518"/>
                      <a:pt x="123301" y="336004"/>
                    </a:cubicBezTo>
                    <a:cubicBezTo>
                      <a:pt x="137815" y="314232"/>
                      <a:pt x="148342" y="289191"/>
                      <a:pt x="166844" y="270689"/>
                    </a:cubicBezTo>
                    <a:cubicBezTo>
                      <a:pt x="185346" y="252187"/>
                      <a:pt x="212057" y="243897"/>
                      <a:pt x="232158" y="227146"/>
                    </a:cubicBezTo>
                    <a:cubicBezTo>
                      <a:pt x="255811" y="207435"/>
                      <a:pt x="275701" y="183603"/>
                      <a:pt x="297473" y="161832"/>
                    </a:cubicBezTo>
                    <a:cubicBezTo>
                      <a:pt x="304730" y="140061"/>
                      <a:pt x="303017" y="112745"/>
                      <a:pt x="319244" y="96518"/>
                    </a:cubicBezTo>
                    <a:cubicBezTo>
                      <a:pt x="335471" y="80290"/>
                      <a:pt x="364032" y="85009"/>
                      <a:pt x="384558" y="74746"/>
                    </a:cubicBezTo>
                    <a:cubicBezTo>
                      <a:pt x="534051" y="0"/>
                      <a:pt x="348713" y="51436"/>
                      <a:pt x="558730" y="9432"/>
                    </a:cubicBezTo>
                    <a:cubicBezTo>
                      <a:pt x="674844" y="16689"/>
                      <a:pt x="791371" y="19025"/>
                      <a:pt x="907073" y="31204"/>
                    </a:cubicBezTo>
                    <a:cubicBezTo>
                      <a:pt x="929896" y="33606"/>
                      <a:pt x="956160" y="36748"/>
                      <a:pt x="972387" y="52975"/>
                    </a:cubicBezTo>
                    <a:cubicBezTo>
                      <a:pt x="988614" y="69202"/>
                      <a:pt x="987853" y="96223"/>
                      <a:pt x="994158" y="118289"/>
                    </a:cubicBezTo>
                    <a:cubicBezTo>
                      <a:pt x="1059964" y="348609"/>
                      <a:pt x="955999" y="25580"/>
                      <a:pt x="1059473" y="336004"/>
                    </a:cubicBezTo>
                    <a:lnTo>
                      <a:pt x="1081244" y="401318"/>
                    </a:lnTo>
                    <a:cubicBezTo>
                      <a:pt x="1073987" y="597261"/>
                      <a:pt x="1072516" y="793503"/>
                      <a:pt x="1059473" y="989146"/>
                    </a:cubicBezTo>
                    <a:cubicBezTo>
                      <a:pt x="1057946" y="1012045"/>
                      <a:pt x="1052037" y="1036541"/>
                      <a:pt x="1037701" y="1054461"/>
                    </a:cubicBezTo>
                    <a:cubicBezTo>
                      <a:pt x="1012310" y="1086200"/>
                      <a:pt x="945449" y="1111247"/>
                      <a:pt x="907073" y="1119775"/>
                    </a:cubicBezTo>
                    <a:cubicBezTo>
                      <a:pt x="863981" y="1129351"/>
                      <a:pt x="819987" y="1134289"/>
                      <a:pt x="776444" y="1141546"/>
                    </a:cubicBezTo>
                    <a:cubicBezTo>
                      <a:pt x="638558" y="1134289"/>
                      <a:pt x="498182" y="1146854"/>
                      <a:pt x="362787" y="1119775"/>
                    </a:cubicBezTo>
                    <a:cubicBezTo>
                      <a:pt x="311471" y="1109512"/>
                      <a:pt x="275701" y="1061718"/>
                      <a:pt x="232158" y="1032689"/>
                    </a:cubicBezTo>
                    <a:cubicBezTo>
                      <a:pt x="158305" y="983454"/>
                      <a:pt x="185346" y="1007648"/>
                      <a:pt x="145073" y="967375"/>
                    </a:cubicBezTo>
                    <a:lnTo>
                      <a:pt x="145073" y="967375"/>
                    </a:lnTo>
                    <a:lnTo>
                      <a:pt x="145073" y="967375"/>
                    </a:lnTo>
                    <a:lnTo>
                      <a:pt x="57987" y="9456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5773495" y="5461068"/>
                <a:ext cx="455181" cy="613161"/>
              </a:xfrm>
              <a:custGeom>
                <a:avLst/>
                <a:gdLst>
                  <a:gd name="connsiteX0" fmla="*/ 126562 w 455181"/>
                  <a:gd name="connsiteY0" fmla="*/ 68875 h 613161"/>
                  <a:gd name="connsiteX1" fmla="*/ 126562 w 455181"/>
                  <a:gd name="connsiteY1" fmla="*/ 68875 h 613161"/>
                  <a:gd name="connsiteX2" fmla="*/ 17705 w 455181"/>
                  <a:gd name="connsiteY2" fmla="*/ 243046 h 613161"/>
                  <a:gd name="connsiteX3" fmla="*/ 39476 w 455181"/>
                  <a:gd name="connsiteY3" fmla="*/ 526075 h 613161"/>
                  <a:gd name="connsiteX4" fmla="*/ 104791 w 455181"/>
                  <a:gd name="connsiteY4" fmla="*/ 569618 h 613161"/>
                  <a:gd name="connsiteX5" fmla="*/ 278962 w 455181"/>
                  <a:gd name="connsiteY5" fmla="*/ 613161 h 613161"/>
                  <a:gd name="connsiteX6" fmla="*/ 322505 w 455181"/>
                  <a:gd name="connsiteY6" fmla="*/ 221275 h 613161"/>
                  <a:gd name="connsiteX7" fmla="*/ 278962 w 455181"/>
                  <a:gd name="connsiteY7" fmla="*/ 155961 h 613161"/>
                  <a:gd name="connsiteX8" fmla="*/ 126562 w 455181"/>
                  <a:gd name="connsiteY8" fmla="*/ 68875 h 613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181" h="613161">
                    <a:moveTo>
                      <a:pt x="126562" y="68875"/>
                    </a:moveTo>
                    <a:lnTo>
                      <a:pt x="126562" y="68875"/>
                    </a:lnTo>
                    <a:cubicBezTo>
                      <a:pt x="90276" y="126932"/>
                      <a:pt x="30515" y="175792"/>
                      <a:pt x="17705" y="243046"/>
                    </a:cubicBezTo>
                    <a:cubicBezTo>
                      <a:pt x="0" y="335997"/>
                      <a:pt x="15095" y="434648"/>
                      <a:pt x="39476" y="526075"/>
                    </a:cubicBezTo>
                    <a:cubicBezTo>
                      <a:pt x="46218" y="551358"/>
                      <a:pt x="81387" y="557916"/>
                      <a:pt x="104791" y="569618"/>
                    </a:cubicBezTo>
                    <a:cubicBezTo>
                      <a:pt x="149420" y="591932"/>
                      <a:pt x="237562" y="604881"/>
                      <a:pt x="278962" y="613161"/>
                    </a:cubicBezTo>
                    <a:cubicBezTo>
                      <a:pt x="455181" y="554420"/>
                      <a:pt x="379752" y="602922"/>
                      <a:pt x="322505" y="221275"/>
                    </a:cubicBezTo>
                    <a:cubicBezTo>
                      <a:pt x="318624" y="195399"/>
                      <a:pt x="301151" y="169829"/>
                      <a:pt x="278962" y="155961"/>
                    </a:cubicBezTo>
                    <a:cubicBezTo>
                      <a:pt x="29425" y="0"/>
                      <a:pt x="151962" y="83389"/>
                      <a:pt x="126562" y="6887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086600" y="4736068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omic Sans MS" pitchFamily="66" charset="0"/>
                  </a:rPr>
                  <a:t>Node pair l</a:t>
                </a:r>
                <a:endParaRPr lang="en-US" b="1" dirty="0">
                  <a:latin typeface="Comic Sans MS" pitchFamily="66" charset="0"/>
                </a:endParaRPr>
              </a:p>
            </p:txBody>
          </p:sp>
        </p:grpSp>
      </p:grpSp>
      <p:grpSp>
        <p:nvGrpSpPr>
          <p:cNvPr id="20" name="Group 61"/>
          <p:cNvGrpSpPr/>
          <p:nvPr/>
        </p:nvGrpSpPr>
        <p:grpSpPr>
          <a:xfrm>
            <a:off x="1600200" y="4267200"/>
            <a:ext cx="3124200" cy="1580472"/>
            <a:chOff x="1752600" y="4363128"/>
            <a:chExt cx="3124200" cy="1580472"/>
          </a:xfrm>
        </p:grpSpPr>
        <p:grpSp>
          <p:nvGrpSpPr>
            <p:cNvPr id="24" name="Group 60"/>
            <p:cNvGrpSpPr/>
            <p:nvPr/>
          </p:nvGrpSpPr>
          <p:grpSpPr>
            <a:xfrm>
              <a:off x="1752600" y="4363128"/>
              <a:ext cx="2057400" cy="1580472"/>
              <a:chOff x="1828800" y="4038600"/>
              <a:chExt cx="2057400" cy="1580472"/>
            </a:xfrm>
          </p:grpSpPr>
          <p:sp>
            <p:nvSpPr>
              <p:cNvPr id="31" name="Freeform 30"/>
              <p:cNvSpPr/>
              <p:nvPr/>
            </p:nvSpPr>
            <p:spPr bwMode="auto">
              <a:xfrm rot="10566242">
                <a:off x="2528105" y="5201329"/>
                <a:ext cx="594920" cy="417743"/>
              </a:xfrm>
              <a:custGeom>
                <a:avLst/>
                <a:gdLst>
                  <a:gd name="connsiteX0" fmla="*/ 828196 w 833004"/>
                  <a:gd name="connsiteY0" fmla="*/ 654023 h 654023"/>
                  <a:gd name="connsiteX1" fmla="*/ 828196 w 833004"/>
                  <a:gd name="connsiteY1" fmla="*/ 654023 h 654023"/>
                  <a:gd name="connsiteX2" fmla="*/ 632253 w 833004"/>
                  <a:gd name="connsiteY2" fmla="*/ 632252 h 654023"/>
                  <a:gd name="connsiteX3" fmla="*/ 305682 w 833004"/>
                  <a:gd name="connsiteY3" fmla="*/ 610480 h 654023"/>
                  <a:gd name="connsiteX4" fmla="*/ 175053 w 833004"/>
                  <a:gd name="connsiteY4" fmla="*/ 501623 h 654023"/>
                  <a:gd name="connsiteX5" fmla="*/ 44425 w 833004"/>
                  <a:gd name="connsiteY5" fmla="*/ 458080 h 654023"/>
                  <a:gd name="connsiteX6" fmla="*/ 882 w 833004"/>
                  <a:gd name="connsiteY6" fmla="*/ 392766 h 654023"/>
                  <a:gd name="connsiteX7" fmla="*/ 44425 w 833004"/>
                  <a:gd name="connsiteY7" fmla="*/ 175052 h 654023"/>
                  <a:gd name="connsiteX8" fmla="*/ 109739 w 833004"/>
                  <a:gd name="connsiteY8" fmla="*/ 109737 h 654023"/>
                  <a:gd name="connsiteX9" fmla="*/ 218596 w 833004"/>
                  <a:gd name="connsiteY9" fmla="*/ 22652 h 654023"/>
                  <a:gd name="connsiteX10" fmla="*/ 675796 w 833004"/>
                  <a:gd name="connsiteY10" fmla="*/ 44423 h 654023"/>
                  <a:gd name="connsiteX11" fmla="*/ 719339 w 833004"/>
                  <a:gd name="connsiteY11" fmla="*/ 175052 h 654023"/>
                  <a:gd name="connsiteX12" fmla="*/ 762882 w 833004"/>
                  <a:gd name="connsiteY12" fmla="*/ 240366 h 654023"/>
                  <a:gd name="connsiteX13" fmla="*/ 806425 w 833004"/>
                  <a:gd name="connsiteY13" fmla="*/ 436309 h 654023"/>
                  <a:gd name="connsiteX14" fmla="*/ 828196 w 833004"/>
                  <a:gd name="connsiteY14" fmla="*/ 501623 h 654023"/>
                  <a:gd name="connsiteX15" fmla="*/ 828196 w 833004"/>
                  <a:gd name="connsiteY15" fmla="*/ 654023 h 654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33004" h="654023">
                    <a:moveTo>
                      <a:pt x="828196" y="654023"/>
                    </a:moveTo>
                    <a:lnTo>
                      <a:pt x="828196" y="654023"/>
                    </a:lnTo>
                    <a:cubicBezTo>
                      <a:pt x="762882" y="646766"/>
                      <a:pt x="697742" y="637709"/>
                      <a:pt x="632253" y="632252"/>
                    </a:cubicBezTo>
                    <a:cubicBezTo>
                      <a:pt x="523531" y="623192"/>
                      <a:pt x="413296" y="628416"/>
                      <a:pt x="305682" y="610480"/>
                    </a:cubicBezTo>
                    <a:cubicBezTo>
                      <a:pt x="250255" y="601242"/>
                      <a:pt x="217090" y="524977"/>
                      <a:pt x="175053" y="501623"/>
                    </a:cubicBezTo>
                    <a:cubicBezTo>
                      <a:pt x="134931" y="479333"/>
                      <a:pt x="44425" y="458080"/>
                      <a:pt x="44425" y="458080"/>
                    </a:cubicBezTo>
                    <a:cubicBezTo>
                      <a:pt x="29911" y="436309"/>
                      <a:pt x="3486" y="418802"/>
                      <a:pt x="882" y="392766"/>
                    </a:cubicBezTo>
                    <a:cubicBezTo>
                      <a:pt x="0" y="383943"/>
                      <a:pt x="18007" y="214678"/>
                      <a:pt x="44425" y="175052"/>
                    </a:cubicBezTo>
                    <a:cubicBezTo>
                      <a:pt x="61504" y="149434"/>
                      <a:pt x="90028" y="133390"/>
                      <a:pt x="109739" y="109737"/>
                    </a:cubicBezTo>
                    <a:cubicBezTo>
                      <a:pt x="185490" y="18836"/>
                      <a:pt x="111376" y="58392"/>
                      <a:pt x="218596" y="22652"/>
                    </a:cubicBezTo>
                    <a:cubicBezTo>
                      <a:pt x="370996" y="29909"/>
                      <a:pt x="529834" y="0"/>
                      <a:pt x="675796" y="44423"/>
                    </a:cubicBezTo>
                    <a:cubicBezTo>
                      <a:pt x="719706" y="57787"/>
                      <a:pt x="693879" y="136862"/>
                      <a:pt x="719339" y="175052"/>
                    </a:cubicBezTo>
                    <a:lnTo>
                      <a:pt x="762882" y="240366"/>
                    </a:lnTo>
                    <a:cubicBezTo>
                      <a:pt x="811892" y="387397"/>
                      <a:pt x="755336" y="206411"/>
                      <a:pt x="806425" y="436309"/>
                    </a:cubicBezTo>
                    <a:cubicBezTo>
                      <a:pt x="811403" y="458711"/>
                      <a:pt x="825662" y="478814"/>
                      <a:pt x="828196" y="501623"/>
                    </a:cubicBezTo>
                    <a:cubicBezTo>
                      <a:pt x="833004" y="544900"/>
                      <a:pt x="828196" y="628623"/>
                      <a:pt x="828196" y="654023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pSp>
            <p:nvGrpSpPr>
              <p:cNvPr id="25" name="Group 59"/>
              <p:cNvGrpSpPr/>
              <p:nvPr/>
            </p:nvGrpSpPr>
            <p:grpSpPr>
              <a:xfrm>
                <a:off x="1828800" y="4038600"/>
                <a:ext cx="2057400" cy="1219200"/>
                <a:chOff x="1981200" y="4191000"/>
                <a:chExt cx="2057400" cy="1219200"/>
              </a:xfrm>
            </p:grpSpPr>
            <p:grpSp>
              <p:nvGrpSpPr>
                <p:cNvPr id="26" name="Group 19"/>
                <p:cNvGrpSpPr/>
                <p:nvPr/>
              </p:nvGrpSpPr>
              <p:grpSpPr>
                <a:xfrm>
                  <a:off x="2438400" y="4191000"/>
                  <a:ext cx="1600200" cy="1219200"/>
                  <a:chOff x="914400" y="2667000"/>
                  <a:chExt cx="1600200" cy="1219200"/>
                </a:xfrm>
              </p:grpSpPr>
              <p:sp>
                <p:nvSpPr>
                  <p:cNvPr id="21" name="Oval 20"/>
                  <p:cNvSpPr/>
                  <p:nvPr/>
                </p:nvSpPr>
                <p:spPr bwMode="auto">
                  <a:xfrm>
                    <a:off x="914400" y="3657600"/>
                    <a:ext cx="304800" cy="2286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2" name="Multiply 21"/>
                  <p:cNvSpPr/>
                  <p:nvPr/>
                </p:nvSpPr>
                <p:spPr bwMode="auto">
                  <a:xfrm>
                    <a:off x="2057400" y="2667000"/>
                    <a:ext cx="457200" cy="457200"/>
                  </a:xfrm>
                  <a:prstGeom prst="mathMultiply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cxnSp>
                <p:nvCxnSpPr>
                  <p:cNvPr id="23" name="Straight Arrow Connector 22"/>
                  <p:cNvCxnSpPr/>
                  <p:nvPr/>
                </p:nvCxnSpPr>
                <p:spPr bwMode="auto">
                  <a:xfrm flipV="1">
                    <a:off x="1219200" y="2971800"/>
                    <a:ext cx="948008" cy="75750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49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30" name="Freeform 29"/>
                <p:cNvSpPr/>
                <p:nvPr/>
              </p:nvSpPr>
              <p:spPr bwMode="auto">
                <a:xfrm>
                  <a:off x="1981200" y="4800600"/>
                  <a:ext cx="533400" cy="501623"/>
                </a:xfrm>
                <a:custGeom>
                  <a:avLst/>
                  <a:gdLst>
                    <a:gd name="connsiteX0" fmla="*/ 828196 w 833004"/>
                    <a:gd name="connsiteY0" fmla="*/ 654023 h 654023"/>
                    <a:gd name="connsiteX1" fmla="*/ 828196 w 833004"/>
                    <a:gd name="connsiteY1" fmla="*/ 654023 h 654023"/>
                    <a:gd name="connsiteX2" fmla="*/ 632253 w 833004"/>
                    <a:gd name="connsiteY2" fmla="*/ 632252 h 654023"/>
                    <a:gd name="connsiteX3" fmla="*/ 305682 w 833004"/>
                    <a:gd name="connsiteY3" fmla="*/ 610480 h 654023"/>
                    <a:gd name="connsiteX4" fmla="*/ 175053 w 833004"/>
                    <a:gd name="connsiteY4" fmla="*/ 501623 h 654023"/>
                    <a:gd name="connsiteX5" fmla="*/ 44425 w 833004"/>
                    <a:gd name="connsiteY5" fmla="*/ 458080 h 654023"/>
                    <a:gd name="connsiteX6" fmla="*/ 882 w 833004"/>
                    <a:gd name="connsiteY6" fmla="*/ 392766 h 654023"/>
                    <a:gd name="connsiteX7" fmla="*/ 44425 w 833004"/>
                    <a:gd name="connsiteY7" fmla="*/ 175052 h 654023"/>
                    <a:gd name="connsiteX8" fmla="*/ 109739 w 833004"/>
                    <a:gd name="connsiteY8" fmla="*/ 109737 h 654023"/>
                    <a:gd name="connsiteX9" fmla="*/ 218596 w 833004"/>
                    <a:gd name="connsiteY9" fmla="*/ 22652 h 654023"/>
                    <a:gd name="connsiteX10" fmla="*/ 675796 w 833004"/>
                    <a:gd name="connsiteY10" fmla="*/ 44423 h 654023"/>
                    <a:gd name="connsiteX11" fmla="*/ 719339 w 833004"/>
                    <a:gd name="connsiteY11" fmla="*/ 175052 h 654023"/>
                    <a:gd name="connsiteX12" fmla="*/ 762882 w 833004"/>
                    <a:gd name="connsiteY12" fmla="*/ 240366 h 654023"/>
                    <a:gd name="connsiteX13" fmla="*/ 806425 w 833004"/>
                    <a:gd name="connsiteY13" fmla="*/ 436309 h 654023"/>
                    <a:gd name="connsiteX14" fmla="*/ 828196 w 833004"/>
                    <a:gd name="connsiteY14" fmla="*/ 501623 h 654023"/>
                    <a:gd name="connsiteX15" fmla="*/ 828196 w 833004"/>
                    <a:gd name="connsiteY15" fmla="*/ 654023 h 654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33004" h="654023">
                      <a:moveTo>
                        <a:pt x="828196" y="654023"/>
                      </a:moveTo>
                      <a:lnTo>
                        <a:pt x="828196" y="654023"/>
                      </a:lnTo>
                      <a:cubicBezTo>
                        <a:pt x="762882" y="646766"/>
                        <a:pt x="697742" y="637709"/>
                        <a:pt x="632253" y="632252"/>
                      </a:cubicBezTo>
                      <a:cubicBezTo>
                        <a:pt x="523531" y="623192"/>
                        <a:pt x="413296" y="628416"/>
                        <a:pt x="305682" y="610480"/>
                      </a:cubicBezTo>
                      <a:cubicBezTo>
                        <a:pt x="250255" y="601242"/>
                        <a:pt x="217090" y="524977"/>
                        <a:pt x="175053" y="501623"/>
                      </a:cubicBezTo>
                      <a:cubicBezTo>
                        <a:pt x="134931" y="479333"/>
                        <a:pt x="44425" y="458080"/>
                        <a:pt x="44425" y="458080"/>
                      </a:cubicBezTo>
                      <a:cubicBezTo>
                        <a:pt x="29911" y="436309"/>
                        <a:pt x="3486" y="418802"/>
                        <a:pt x="882" y="392766"/>
                      </a:cubicBezTo>
                      <a:cubicBezTo>
                        <a:pt x="0" y="383943"/>
                        <a:pt x="18007" y="214678"/>
                        <a:pt x="44425" y="175052"/>
                      </a:cubicBezTo>
                      <a:cubicBezTo>
                        <a:pt x="61504" y="149434"/>
                        <a:pt x="90028" y="133390"/>
                        <a:pt x="109739" y="109737"/>
                      </a:cubicBezTo>
                      <a:cubicBezTo>
                        <a:pt x="185490" y="18836"/>
                        <a:pt x="111376" y="58392"/>
                        <a:pt x="218596" y="22652"/>
                      </a:cubicBezTo>
                      <a:cubicBezTo>
                        <a:pt x="370996" y="29909"/>
                        <a:pt x="529834" y="0"/>
                        <a:pt x="675796" y="44423"/>
                      </a:cubicBezTo>
                      <a:cubicBezTo>
                        <a:pt x="719706" y="57787"/>
                        <a:pt x="693879" y="136862"/>
                        <a:pt x="719339" y="175052"/>
                      </a:cubicBezTo>
                      <a:lnTo>
                        <a:pt x="762882" y="240366"/>
                      </a:lnTo>
                      <a:cubicBezTo>
                        <a:pt x="811892" y="387397"/>
                        <a:pt x="755336" y="206411"/>
                        <a:pt x="806425" y="436309"/>
                      </a:cubicBezTo>
                      <a:cubicBezTo>
                        <a:pt x="811403" y="458711"/>
                        <a:pt x="825662" y="478814"/>
                        <a:pt x="828196" y="501623"/>
                      </a:cubicBezTo>
                      <a:cubicBezTo>
                        <a:pt x="833004" y="544900"/>
                        <a:pt x="828196" y="628623"/>
                        <a:pt x="828196" y="65402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 bwMode="auto">
                <a:xfrm>
                  <a:off x="2621091" y="4800600"/>
                  <a:ext cx="503109" cy="457887"/>
                </a:xfrm>
                <a:custGeom>
                  <a:avLst/>
                  <a:gdLst>
                    <a:gd name="connsiteX0" fmla="*/ 0 w 503109"/>
                    <a:gd name="connsiteY0" fmla="*/ 414344 h 457887"/>
                    <a:gd name="connsiteX1" fmla="*/ 0 w 503109"/>
                    <a:gd name="connsiteY1" fmla="*/ 414344 h 457887"/>
                    <a:gd name="connsiteX2" fmla="*/ 65314 w 503109"/>
                    <a:gd name="connsiteY2" fmla="*/ 240172 h 457887"/>
                    <a:gd name="connsiteX3" fmla="*/ 152400 w 503109"/>
                    <a:gd name="connsiteY3" fmla="*/ 44229 h 457887"/>
                    <a:gd name="connsiteX4" fmla="*/ 217714 w 503109"/>
                    <a:gd name="connsiteY4" fmla="*/ 687 h 457887"/>
                    <a:gd name="connsiteX5" fmla="*/ 413657 w 503109"/>
                    <a:gd name="connsiteY5" fmla="*/ 22458 h 457887"/>
                    <a:gd name="connsiteX6" fmla="*/ 435429 w 503109"/>
                    <a:gd name="connsiteY6" fmla="*/ 283715 h 457887"/>
                    <a:gd name="connsiteX7" fmla="*/ 370114 w 503109"/>
                    <a:gd name="connsiteY7" fmla="*/ 305487 h 457887"/>
                    <a:gd name="connsiteX8" fmla="*/ 326571 w 503109"/>
                    <a:gd name="connsiteY8" fmla="*/ 370801 h 457887"/>
                    <a:gd name="connsiteX9" fmla="*/ 174171 w 503109"/>
                    <a:gd name="connsiteY9" fmla="*/ 414344 h 457887"/>
                    <a:gd name="connsiteX10" fmla="*/ 152400 w 503109"/>
                    <a:gd name="connsiteY10" fmla="*/ 457887 h 457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3109" h="457887">
                      <a:moveTo>
                        <a:pt x="0" y="414344"/>
                      </a:moveTo>
                      <a:lnTo>
                        <a:pt x="0" y="414344"/>
                      </a:lnTo>
                      <a:cubicBezTo>
                        <a:pt x="21771" y="356287"/>
                        <a:pt x="44459" y="298565"/>
                        <a:pt x="65314" y="240172"/>
                      </a:cubicBezTo>
                      <a:cubicBezTo>
                        <a:pt x="89266" y="173106"/>
                        <a:pt x="99283" y="97346"/>
                        <a:pt x="152400" y="44229"/>
                      </a:cubicBezTo>
                      <a:cubicBezTo>
                        <a:pt x="170902" y="25727"/>
                        <a:pt x="195943" y="15201"/>
                        <a:pt x="217714" y="687"/>
                      </a:cubicBezTo>
                      <a:cubicBezTo>
                        <a:pt x="283028" y="7944"/>
                        <a:pt x="351897" y="0"/>
                        <a:pt x="413657" y="22458"/>
                      </a:cubicBezTo>
                      <a:cubicBezTo>
                        <a:pt x="503109" y="54986"/>
                        <a:pt x="436340" y="281437"/>
                        <a:pt x="435429" y="283715"/>
                      </a:cubicBezTo>
                      <a:cubicBezTo>
                        <a:pt x="426906" y="305023"/>
                        <a:pt x="391886" y="298230"/>
                        <a:pt x="370114" y="305487"/>
                      </a:cubicBezTo>
                      <a:cubicBezTo>
                        <a:pt x="355600" y="327258"/>
                        <a:pt x="347003" y="354455"/>
                        <a:pt x="326571" y="370801"/>
                      </a:cubicBezTo>
                      <a:cubicBezTo>
                        <a:pt x="304743" y="388264"/>
                        <a:pt x="189810" y="404961"/>
                        <a:pt x="174171" y="414344"/>
                      </a:cubicBezTo>
                      <a:cubicBezTo>
                        <a:pt x="160256" y="422693"/>
                        <a:pt x="159657" y="443373"/>
                        <a:pt x="152400" y="457887"/>
                      </a:cubicBezTo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>
              <a:off x="3200400" y="51932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mic Sans MS" pitchFamily="66" charset="0"/>
                </a:rPr>
                <a:t>Node pair k</a:t>
              </a:r>
              <a:endParaRPr lang="en-US" b="1" dirty="0">
                <a:latin typeface="Comic Sans MS" pitchFamily="66" charset="0"/>
              </a:endParaRPr>
            </a:p>
          </p:txBody>
        </p:sp>
      </p:grpSp>
      <p:graphicFrame>
        <p:nvGraphicFramePr>
          <p:cNvPr id="46" name="Object 6"/>
          <p:cNvGraphicFramePr>
            <a:graphicFrameLocks noChangeAspect="1"/>
          </p:cNvGraphicFramePr>
          <p:nvPr/>
        </p:nvGraphicFramePr>
        <p:xfrm>
          <a:off x="5518150" y="1311275"/>
          <a:ext cx="3584575" cy="517525"/>
        </p:xfrm>
        <a:graphic>
          <a:graphicData uri="http://schemas.openxmlformats.org/presentationml/2006/ole">
            <p:oleObj spid="_x0000_s1320964" name="Equation" r:id="rId4" imgW="1676160" imgH="241200" progId="Equation.DSMT4">
              <p:embed/>
            </p:oleObj>
          </a:graphicData>
        </a:graphic>
      </p:graphicFrame>
      <p:grpSp>
        <p:nvGrpSpPr>
          <p:cNvPr id="47" name="Group 57"/>
          <p:cNvGrpSpPr/>
          <p:nvPr/>
        </p:nvGrpSpPr>
        <p:grpSpPr>
          <a:xfrm>
            <a:off x="4487166" y="685800"/>
            <a:ext cx="4191000" cy="577850"/>
            <a:chOff x="381000" y="838200"/>
            <a:chExt cx="4191000" cy="577850"/>
          </a:xfrm>
        </p:grpSpPr>
        <p:sp>
          <p:nvSpPr>
            <p:cNvPr id="48" name="TextBox 47"/>
            <p:cNvSpPr txBox="1"/>
            <p:nvPr/>
          </p:nvSpPr>
          <p:spPr>
            <a:xfrm>
              <a:off x="381000" y="926068"/>
              <a:ext cx="419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If                       is kept</a:t>
              </a:r>
              <a:endParaRPr lang="en-US" dirty="0">
                <a:latin typeface="Comic Sans MS" pitchFamily="66" charset="0"/>
              </a:endParaRPr>
            </a:p>
          </p:txBody>
        </p:sp>
        <p:graphicFrame>
          <p:nvGraphicFramePr>
            <p:cNvPr id="49" name="Object 10"/>
            <p:cNvGraphicFramePr>
              <a:graphicFrameLocks noChangeAspect="1"/>
            </p:cNvGraphicFramePr>
            <p:nvPr/>
          </p:nvGraphicFramePr>
          <p:xfrm>
            <a:off x="1295400" y="838200"/>
            <a:ext cx="942808" cy="577850"/>
          </p:xfrm>
          <a:graphic>
            <a:graphicData uri="http://schemas.openxmlformats.org/presentationml/2006/ole">
              <p:oleObj spid="_x0000_s1320965" name="Equation" r:id="rId5" imgW="393480" imgH="241200" progId="Equation.DSMT4">
                <p:embed/>
              </p:oleObj>
            </a:graphicData>
          </a:graphic>
        </p:graphicFrame>
      </p:grpSp>
      <p:sp>
        <p:nvSpPr>
          <p:cNvPr id="53" name="Left Arrow 52"/>
          <p:cNvSpPr/>
          <p:nvPr/>
        </p:nvSpPr>
        <p:spPr>
          <a:xfrm rot="10800000">
            <a:off x="4334766" y="1371599"/>
            <a:ext cx="10668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10966" y="17642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else no change ! (don’t update)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048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Cooperative Power Minimization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Algorithm (COPMA)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2" name="Group 57"/>
          <p:cNvGrpSpPr/>
          <p:nvPr/>
        </p:nvGrpSpPr>
        <p:grpSpPr>
          <a:xfrm>
            <a:off x="307731" y="1981200"/>
            <a:ext cx="3349869" cy="2366309"/>
            <a:chOff x="307731" y="1981200"/>
            <a:chExt cx="3349869" cy="2366309"/>
          </a:xfrm>
        </p:grpSpPr>
        <p:grpSp>
          <p:nvGrpSpPr>
            <p:cNvPr id="8" name="Group 56"/>
            <p:cNvGrpSpPr/>
            <p:nvPr/>
          </p:nvGrpSpPr>
          <p:grpSpPr>
            <a:xfrm>
              <a:off x="307731" y="1981200"/>
              <a:ext cx="2816469" cy="2366309"/>
              <a:chOff x="460131" y="2133600"/>
              <a:chExt cx="2816469" cy="2366309"/>
            </a:xfrm>
          </p:grpSpPr>
          <p:sp>
            <p:nvSpPr>
              <p:cNvPr id="7" name="Multiply 6"/>
              <p:cNvSpPr/>
              <p:nvPr/>
            </p:nvSpPr>
            <p:spPr bwMode="auto">
              <a:xfrm>
                <a:off x="2819400" y="2133600"/>
                <a:ext cx="457200" cy="457200"/>
              </a:xfrm>
              <a:prstGeom prst="mathMultiply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pSp>
            <p:nvGrpSpPr>
              <p:cNvPr id="10" name="Group 55"/>
              <p:cNvGrpSpPr/>
              <p:nvPr/>
            </p:nvGrpSpPr>
            <p:grpSpPr>
              <a:xfrm>
                <a:off x="460131" y="2480992"/>
                <a:ext cx="2469077" cy="2018917"/>
                <a:chOff x="460131" y="2480992"/>
                <a:chExt cx="2469077" cy="2018917"/>
              </a:xfrm>
            </p:grpSpPr>
            <p:sp>
              <p:nvSpPr>
                <p:cNvPr id="6" name="Oval 5"/>
                <p:cNvSpPr/>
                <p:nvPr/>
              </p:nvSpPr>
              <p:spPr bwMode="auto">
                <a:xfrm>
                  <a:off x="914400" y="3657600"/>
                  <a:ext cx="304800" cy="22860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cxnSp>
              <p:nvCxnSpPr>
                <p:cNvPr id="9" name="Straight Arrow Connector 8"/>
                <p:cNvCxnSpPr>
                  <a:endCxn id="7" idx="3"/>
                </p:cNvCxnSpPr>
                <p:nvPr/>
              </p:nvCxnSpPr>
              <p:spPr bwMode="auto">
                <a:xfrm flipV="1">
                  <a:off x="1219200" y="2480992"/>
                  <a:ext cx="1710008" cy="1248316"/>
                </a:xfrm>
                <a:prstGeom prst="straightConnector1">
                  <a:avLst/>
                </a:prstGeom>
                <a:solidFill>
                  <a:schemeClr val="accent1"/>
                </a:solidFill>
                <a:ln w="349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8" name="Freeform 27"/>
                <p:cNvSpPr/>
                <p:nvPr/>
              </p:nvSpPr>
              <p:spPr bwMode="auto">
                <a:xfrm rot="4422273">
                  <a:off x="916951" y="3068610"/>
                  <a:ext cx="762000" cy="525389"/>
                </a:xfrm>
                <a:custGeom>
                  <a:avLst/>
                  <a:gdLst>
                    <a:gd name="connsiteX0" fmla="*/ 674915 w 762000"/>
                    <a:gd name="connsiteY0" fmla="*/ 783771 h 783771"/>
                    <a:gd name="connsiteX1" fmla="*/ 0 w 762000"/>
                    <a:gd name="connsiteY1" fmla="*/ 261257 h 783771"/>
                    <a:gd name="connsiteX2" fmla="*/ 152400 w 762000"/>
                    <a:gd name="connsiteY2" fmla="*/ 43542 h 783771"/>
                    <a:gd name="connsiteX3" fmla="*/ 283029 w 762000"/>
                    <a:gd name="connsiteY3" fmla="*/ 0 h 783771"/>
                    <a:gd name="connsiteX4" fmla="*/ 609600 w 762000"/>
                    <a:gd name="connsiteY4" fmla="*/ 21771 h 783771"/>
                    <a:gd name="connsiteX5" fmla="*/ 696686 w 762000"/>
                    <a:gd name="connsiteY5" fmla="*/ 152400 h 783771"/>
                    <a:gd name="connsiteX6" fmla="*/ 762000 w 762000"/>
                    <a:gd name="connsiteY6" fmla="*/ 435428 h 783771"/>
                    <a:gd name="connsiteX7" fmla="*/ 740229 w 762000"/>
                    <a:gd name="connsiteY7" fmla="*/ 674914 h 783771"/>
                    <a:gd name="connsiteX8" fmla="*/ 674915 w 762000"/>
                    <a:gd name="connsiteY8" fmla="*/ 783771 h 783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62000" h="783771">
                      <a:moveTo>
                        <a:pt x="674915" y="783771"/>
                      </a:moveTo>
                      <a:lnTo>
                        <a:pt x="0" y="261257"/>
                      </a:lnTo>
                      <a:cubicBezTo>
                        <a:pt x="56500" y="148257"/>
                        <a:pt x="50124" y="88997"/>
                        <a:pt x="152400" y="43542"/>
                      </a:cubicBezTo>
                      <a:cubicBezTo>
                        <a:pt x="194342" y="24901"/>
                        <a:pt x="283029" y="0"/>
                        <a:pt x="283029" y="0"/>
                      </a:cubicBezTo>
                      <a:lnTo>
                        <a:pt x="609600" y="21771"/>
                      </a:lnTo>
                      <a:cubicBezTo>
                        <a:pt x="658706" y="39863"/>
                        <a:pt x="696686" y="152400"/>
                        <a:pt x="696686" y="152400"/>
                      </a:cubicBezTo>
                      <a:cubicBezTo>
                        <a:pt x="756457" y="331710"/>
                        <a:pt x="733738" y="237591"/>
                        <a:pt x="762000" y="435428"/>
                      </a:cubicBezTo>
                      <a:lnTo>
                        <a:pt x="740229" y="674914"/>
                      </a:lnTo>
                      <a:lnTo>
                        <a:pt x="674915" y="78377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9" name="Freeform 28"/>
                <p:cNvSpPr/>
                <p:nvPr/>
              </p:nvSpPr>
              <p:spPr bwMode="auto">
                <a:xfrm rot="7200436">
                  <a:off x="341826" y="3856214"/>
                  <a:ext cx="762000" cy="525389"/>
                </a:xfrm>
                <a:custGeom>
                  <a:avLst/>
                  <a:gdLst>
                    <a:gd name="connsiteX0" fmla="*/ 674915 w 762000"/>
                    <a:gd name="connsiteY0" fmla="*/ 783771 h 783771"/>
                    <a:gd name="connsiteX1" fmla="*/ 0 w 762000"/>
                    <a:gd name="connsiteY1" fmla="*/ 261257 h 783771"/>
                    <a:gd name="connsiteX2" fmla="*/ 152400 w 762000"/>
                    <a:gd name="connsiteY2" fmla="*/ 43542 h 783771"/>
                    <a:gd name="connsiteX3" fmla="*/ 283029 w 762000"/>
                    <a:gd name="connsiteY3" fmla="*/ 0 h 783771"/>
                    <a:gd name="connsiteX4" fmla="*/ 609600 w 762000"/>
                    <a:gd name="connsiteY4" fmla="*/ 21771 h 783771"/>
                    <a:gd name="connsiteX5" fmla="*/ 696686 w 762000"/>
                    <a:gd name="connsiteY5" fmla="*/ 152400 h 783771"/>
                    <a:gd name="connsiteX6" fmla="*/ 762000 w 762000"/>
                    <a:gd name="connsiteY6" fmla="*/ 435428 h 783771"/>
                    <a:gd name="connsiteX7" fmla="*/ 740229 w 762000"/>
                    <a:gd name="connsiteY7" fmla="*/ 674914 h 783771"/>
                    <a:gd name="connsiteX8" fmla="*/ 674915 w 762000"/>
                    <a:gd name="connsiteY8" fmla="*/ 783771 h 783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62000" h="783771">
                      <a:moveTo>
                        <a:pt x="674915" y="783771"/>
                      </a:moveTo>
                      <a:lnTo>
                        <a:pt x="0" y="261257"/>
                      </a:lnTo>
                      <a:cubicBezTo>
                        <a:pt x="56500" y="148257"/>
                        <a:pt x="50124" y="88997"/>
                        <a:pt x="152400" y="43542"/>
                      </a:cubicBezTo>
                      <a:cubicBezTo>
                        <a:pt x="194342" y="24901"/>
                        <a:pt x="283029" y="0"/>
                        <a:pt x="283029" y="0"/>
                      </a:cubicBezTo>
                      <a:lnTo>
                        <a:pt x="609600" y="21771"/>
                      </a:lnTo>
                      <a:cubicBezTo>
                        <a:pt x="658706" y="39863"/>
                        <a:pt x="696686" y="152400"/>
                        <a:pt x="696686" y="152400"/>
                      </a:cubicBezTo>
                      <a:cubicBezTo>
                        <a:pt x="756457" y="331710"/>
                        <a:pt x="733738" y="237591"/>
                        <a:pt x="762000" y="435428"/>
                      </a:cubicBezTo>
                      <a:lnTo>
                        <a:pt x="740229" y="674914"/>
                      </a:lnTo>
                      <a:lnTo>
                        <a:pt x="674915" y="78377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</p:grpSp>
        <p:sp>
          <p:nvSpPr>
            <p:cNvPr id="39" name="TextBox 38"/>
            <p:cNvSpPr txBox="1"/>
            <p:nvPr/>
          </p:nvSpPr>
          <p:spPr>
            <a:xfrm>
              <a:off x="1981200" y="30596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mic Sans MS" pitchFamily="66" charset="0"/>
                </a:rPr>
                <a:t>Node pair m</a:t>
              </a:r>
              <a:endParaRPr lang="en-US" b="1" dirty="0">
                <a:latin typeface="Comic Sans MS" pitchFamily="66" charset="0"/>
              </a:endParaRPr>
            </a:p>
          </p:txBody>
        </p:sp>
      </p:grpSp>
      <p:grpSp>
        <p:nvGrpSpPr>
          <p:cNvPr id="11" name="Group 55"/>
          <p:cNvGrpSpPr/>
          <p:nvPr/>
        </p:nvGrpSpPr>
        <p:grpSpPr>
          <a:xfrm>
            <a:off x="4953000" y="2057400"/>
            <a:ext cx="3079838" cy="1300697"/>
            <a:chOff x="4953000" y="2057400"/>
            <a:chExt cx="3079838" cy="1300697"/>
          </a:xfrm>
        </p:grpSpPr>
        <p:sp>
          <p:nvSpPr>
            <p:cNvPr id="35" name="Freeform 34"/>
            <p:cNvSpPr/>
            <p:nvPr/>
          </p:nvSpPr>
          <p:spPr bwMode="auto">
            <a:xfrm>
              <a:off x="6950672" y="2329543"/>
              <a:ext cx="1082166" cy="1028554"/>
            </a:xfrm>
            <a:custGeom>
              <a:avLst/>
              <a:gdLst>
                <a:gd name="connsiteX0" fmla="*/ 691099 w 1082166"/>
                <a:gd name="connsiteY0" fmla="*/ 413657 h 1028554"/>
                <a:gd name="connsiteX1" fmla="*/ 691099 w 1082166"/>
                <a:gd name="connsiteY1" fmla="*/ 413657 h 1028554"/>
                <a:gd name="connsiteX2" fmla="*/ 625785 w 1082166"/>
                <a:gd name="connsiteY2" fmla="*/ 217714 h 1028554"/>
                <a:gd name="connsiteX3" fmla="*/ 582242 w 1082166"/>
                <a:gd name="connsiteY3" fmla="*/ 43543 h 1028554"/>
                <a:gd name="connsiteX4" fmla="*/ 516928 w 1082166"/>
                <a:gd name="connsiteY4" fmla="*/ 0 h 1028554"/>
                <a:gd name="connsiteX5" fmla="*/ 386299 w 1082166"/>
                <a:gd name="connsiteY5" fmla="*/ 21771 h 1028554"/>
                <a:gd name="connsiteX6" fmla="*/ 320985 w 1082166"/>
                <a:gd name="connsiteY6" fmla="*/ 65314 h 1028554"/>
                <a:gd name="connsiteX7" fmla="*/ 212128 w 1082166"/>
                <a:gd name="connsiteY7" fmla="*/ 195943 h 1028554"/>
                <a:gd name="connsiteX8" fmla="*/ 233899 w 1082166"/>
                <a:gd name="connsiteY8" fmla="*/ 283028 h 1028554"/>
                <a:gd name="connsiteX9" fmla="*/ 429842 w 1082166"/>
                <a:gd name="connsiteY9" fmla="*/ 391886 h 1028554"/>
                <a:gd name="connsiteX10" fmla="*/ 538699 w 1082166"/>
                <a:gd name="connsiteY10" fmla="*/ 413657 h 1028554"/>
                <a:gd name="connsiteX11" fmla="*/ 37957 w 1082166"/>
                <a:gd name="connsiteY11" fmla="*/ 740228 h 1028554"/>
                <a:gd name="connsiteX12" fmla="*/ 125042 w 1082166"/>
                <a:gd name="connsiteY12" fmla="*/ 1023257 h 1028554"/>
                <a:gd name="connsiteX13" fmla="*/ 299214 w 1082166"/>
                <a:gd name="connsiteY13" fmla="*/ 1001486 h 1028554"/>
                <a:gd name="connsiteX14" fmla="*/ 364528 w 1082166"/>
                <a:gd name="connsiteY14" fmla="*/ 957943 h 1028554"/>
                <a:gd name="connsiteX15" fmla="*/ 451614 w 1082166"/>
                <a:gd name="connsiteY15" fmla="*/ 827314 h 1028554"/>
                <a:gd name="connsiteX16" fmla="*/ 473385 w 1082166"/>
                <a:gd name="connsiteY16" fmla="*/ 762000 h 1028554"/>
                <a:gd name="connsiteX17" fmla="*/ 538699 w 1082166"/>
                <a:gd name="connsiteY17" fmla="*/ 631371 h 1028554"/>
                <a:gd name="connsiteX18" fmla="*/ 538699 w 1082166"/>
                <a:gd name="connsiteY18" fmla="*/ 457200 h 1028554"/>
                <a:gd name="connsiteX19" fmla="*/ 538699 w 1082166"/>
                <a:gd name="connsiteY19" fmla="*/ 457200 h 1028554"/>
                <a:gd name="connsiteX20" fmla="*/ 582242 w 1082166"/>
                <a:gd name="connsiteY20" fmla="*/ 674914 h 1028554"/>
                <a:gd name="connsiteX21" fmla="*/ 625785 w 1082166"/>
                <a:gd name="connsiteY21" fmla="*/ 805543 h 1028554"/>
                <a:gd name="connsiteX22" fmla="*/ 756414 w 1082166"/>
                <a:gd name="connsiteY22" fmla="*/ 892628 h 1028554"/>
                <a:gd name="connsiteX23" fmla="*/ 1017671 w 1082166"/>
                <a:gd name="connsiteY23" fmla="*/ 870857 h 1028554"/>
                <a:gd name="connsiteX24" fmla="*/ 1061214 w 1082166"/>
                <a:gd name="connsiteY24" fmla="*/ 740228 h 1028554"/>
                <a:gd name="connsiteX25" fmla="*/ 1039442 w 1082166"/>
                <a:gd name="connsiteY25" fmla="*/ 370114 h 1028554"/>
                <a:gd name="connsiteX26" fmla="*/ 908814 w 1082166"/>
                <a:gd name="connsiteY26" fmla="*/ 326571 h 1028554"/>
                <a:gd name="connsiteX27" fmla="*/ 843499 w 1082166"/>
                <a:gd name="connsiteY27" fmla="*/ 283028 h 1028554"/>
                <a:gd name="connsiteX28" fmla="*/ 756414 w 1082166"/>
                <a:gd name="connsiteY28" fmla="*/ 304800 h 1028554"/>
                <a:gd name="connsiteX29" fmla="*/ 691099 w 1082166"/>
                <a:gd name="connsiteY29" fmla="*/ 413657 h 10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2166" h="1028554">
                  <a:moveTo>
                    <a:pt x="691099" y="413657"/>
                  </a:moveTo>
                  <a:lnTo>
                    <a:pt x="691099" y="413657"/>
                  </a:lnTo>
                  <a:cubicBezTo>
                    <a:pt x="669328" y="348343"/>
                    <a:pt x="644699" y="283912"/>
                    <a:pt x="625785" y="217714"/>
                  </a:cubicBezTo>
                  <a:cubicBezTo>
                    <a:pt x="623977" y="211385"/>
                    <a:pt x="600545" y="66421"/>
                    <a:pt x="582242" y="43543"/>
                  </a:cubicBezTo>
                  <a:cubicBezTo>
                    <a:pt x="565896" y="23111"/>
                    <a:pt x="538699" y="14514"/>
                    <a:pt x="516928" y="0"/>
                  </a:cubicBezTo>
                  <a:cubicBezTo>
                    <a:pt x="473385" y="7257"/>
                    <a:pt x="428177" y="7812"/>
                    <a:pt x="386299" y="21771"/>
                  </a:cubicBezTo>
                  <a:cubicBezTo>
                    <a:pt x="361476" y="30045"/>
                    <a:pt x="341086" y="48563"/>
                    <a:pt x="320985" y="65314"/>
                  </a:cubicBezTo>
                  <a:cubicBezTo>
                    <a:pt x="258122" y="117700"/>
                    <a:pt x="254942" y="131721"/>
                    <a:pt x="212128" y="195943"/>
                  </a:cubicBezTo>
                  <a:cubicBezTo>
                    <a:pt x="219385" y="224971"/>
                    <a:pt x="214195" y="260510"/>
                    <a:pt x="233899" y="283028"/>
                  </a:cubicBezTo>
                  <a:cubicBezTo>
                    <a:pt x="285876" y="342430"/>
                    <a:pt x="357746" y="371287"/>
                    <a:pt x="429842" y="391886"/>
                  </a:cubicBezTo>
                  <a:cubicBezTo>
                    <a:pt x="512200" y="415417"/>
                    <a:pt x="489860" y="413657"/>
                    <a:pt x="538699" y="413657"/>
                  </a:cubicBezTo>
                  <a:lnTo>
                    <a:pt x="37957" y="740228"/>
                  </a:lnTo>
                  <a:cubicBezTo>
                    <a:pt x="40754" y="770993"/>
                    <a:pt x="0" y="1011889"/>
                    <a:pt x="125042" y="1023257"/>
                  </a:cubicBezTo>
                  <a:cubicBezTo>
                    <a:pt x="183311" y="1028554"/>
                    <a:pt x="241157" y="1008743"/>
                    <a:pt x="299214" y="1001486"/>
                  </a:cubicBezTo>
                  <a:cubicBezTo>
                    <a:pt x="320985" y="986972"/>
                    <a:pt x="347298" y="977635"/>
                    <a:pt x="364528" y="957943"/>
                  </a:cubicBezTo>
                  <a:cubicBezTo>
                    <a:pt x="398989" y="918559"/>
                    <a:pt x="451614" y="827314"/>
                    <a:pt x="451614" y="827314"/>
                  </a:cubicBezTo>
                  <a:cubicBezTo>
                    <a:pt x="458871" y="805543"/>
                    <a:pt x="463122" y="782526"/>
                    <a:pt x="473385" y="762000"/>
                  </a:cubicBezTo>
                  <a:cubicBezTo>
                    <a:pt x="502334" y="704101"/>
                    <a:pt x="532618" y="698258"/>
                    <a:pt x="538699" y="631371"/>
                  </a:cubicBezTo>
                  <a:cubicBezTo>
                    <a:pt x="543955" y="573552"/>
                    <a:pt x="538699" y="515257"/>
                    <a:pt x="538699" y="457200"/>
                  </a:cubicBezTo>
                  <a:lnTo>
                    <a:pt x="538699" y="457200"/>
                  </a:lnTo>
                  <a:cubicBezTo>
                    <a:pt x="553213" y="529771"/>
                    <a:pt x="564292" y="603115"/>
                    <a:pt x="582242" y="674914"/>
                  </a:cubicBezTo>
                  <a:cubicBezTo>
                    <a:pt x="593374" y="719442"/>
                    <a:pt x="587595" y="780083"/>
                    <a:pt x="625785" y="805543"/>
                  </a:cubicBezTo>
                  <a:lnTo>
                    <a:pt x="756414" y="892628"/>
                  </a:lnTo>
                  <a:cubicBezTo>
                    <a:pt x="843500" y="885371"/>
                    <a:pt x="939509" y="909938"/>
                    <a:pt x="1017671" y="870857"/>
                  </a:cubicBezTo>
                  <a:cubicBezTo>
                    <a:pt x="1058724" y="850331"/>
                    <a:pt x="1061214" y="740228"/>
                    <a:pt x="1061214" y="740228"/>
                  </a:cubicBezTo>
                  <a:cubicBezTo>
                    <a:pt x="1053957" y="616857"/>
                    <a:pt x="1082166" y="486079"/>
                    <a:pt x="1039442" y="370114"/>
                  </a:cubicBezTo>
                  <a:cubicBezTo>
                    <a:pt x="1023575" y="327046"/>
                    <a:pt x="947004" y="352031"/>
                    <a:pt x="908814" y="326571"/>
                  </a:cubicBezTo>
                  <a:lnTo>
                    <a:pt x="843499" y="283028"/>
                  </a:lnTo>
                  <a:cubicBezTo>
                    <a:pt x="814471" y="290285"/>
                    <a:pt x="779779" y="286108"/>
                    <a:pt x="756414" y="304800"/>
                  </a:cubicBezTo>
                  <a:cubicBezTo>
                    <a:pt x="727757" y="327726"/>
                    <a:pt x="701985" y="395514"/>
                    <a:pt x="691099" y="413657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467600" y="2667000"/>
              <a:ext cx="3048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" name="Multiply 13"/>
            <p:cNvSpPr/>
            <p:nvPr/>
          </p:nvSpPr>
          <p:spPr bwMode="auto">
            <a:xfrm>
              <a:off x="4953000" y="2057400"/>
              <a:ext cx="457200" cy="457200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" name="Straight Arrow Connector 14"/>
            <p:cNvCxnSpPr>
              <a:stCxn id="13" idx="2"/>
              <a:endCxn id="14" idx="2"/>
            </p:cNvCxnSpPr>
            <p:nvPr/>
          </p:nvCxnSpPr>
          <p:spPr bwMode="auto">
            <a:xfrm rot="10800000">
              <a:off x="5300392" y="2404792"/>
              <a:ext cx="2167208" cy="376508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5486400" y="21452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mic Sans MS" pitchFamily="66" charset="0"/>
                </a:rPr>
                <a:t>Node pair n</a:t>
              </a:r>
              <a:endParaRPr lang="en-US" b="1" dirty="0">
                <a:latin typeface="Comic Sans MS" pitchFamily="66" charset="0"/>
              </a:endParaRPr>
            </a:p>
          </p:txBody>
        </p:sp>
      </p:grpSp>
      <p:grpSp>
        <p:nvGrpSpPr>
          <p:cNvPr id="12" name="Group 57"/>
          <p:cNvGrpSpPr/>
          <p:nvPr/>
        </p:nvGrpSpPr>
        <p:grpSpPr>
          <a:xfrm>
            <a:off x="5130700" y="3657600"/>
            <a:ext cx="3556100" cy="2188029"/>
            <a:chOff x="5257800" y="4212771"/>
            <a:chExt cx="3556100" cy="2188029"/>
          </a:xfrm>
        </p:grpSpPr>
        <p:sp>
          <p:nvSpPr>
            <p:cNvPr id="17" name="Oval 16"/>
            <p:cNvSpPr/>
            <p:nvPr/>
          </p:nvSpPr>
          <p:spPr bwMode="auto">
            <a:xfrm>
              <a:off x="5791200" y="5638800"/>
              <a:ext cx="3048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16" name="Group 56"/>
            <p:cNvGrpSpPr/>
            <p:nvPr/>
          </p:nvGrpSpPr>
          <p:grpSpPr>
            <a:xfrm>
              <a:off x="5257800" y="4212771"/>
              <a:ext cx="3556100" cy="2188029"/>
              <a:chOff x="5206900" y="3886200"/>
              <a:chExt cx="3556100" cy="2188029"/>
            </a:xfrm>
          </p:grpSpPr>
          <p:sp>
            <p:nvSpPr>
              <p:cNvPr id="18" name="Multiply 17"/>
              <p:cNvSpPr/>
              <p:nvPr/>
            </p:nvSpPr>
            <p:spPr bwMode="auto">
              <a:xfrm>
                <a:off x="8077200" y="3886200"/>
                <a:ext cx="457200" cy="457200"/>
              </a:xfrm>
              <a:prstGeom prst="mathMultiply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19" name="Straight Arrow Connector 18"/>
              <p:cNvCxnSpPr>
                <a:endCxn id="18" idx="3"/>
              </p:cNvCxnSpPr>
              <p:nvPr/>
            </p:nvCxnSpPr>
            <p:spPr bwMode="auto">
              <a:xfrm flipV="1">
                <a:off x="6096000" y="4233592"/>
                <a:ext cx="2091008" cy="1172116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  <p:sp>
            <p:nvSpPr>
              <p:cNvPr id="36" name="Freeform 35"/>
              <p:cNvSpPr/>
              <p:nvPr/>
            </p:nvSpPr>
            <p:spPr bwMode="auto">
              <a:xfrm>
                <a:off x="5206900" y="4593771"/>
                <a:ext cx="671386" cy="849086"/>
              </a:xfrm>
              <a:custGeom>
                <a:avLst/>
                <a:gdLst>
                  <a:gd name="connsiteX0" fmla="*/ 671386 w 671386"/>
                  <a:gd name="connsiteY0" fmla="*/ 849086 h 849086"/>
                  <a:gd name="connsiteX1" fmla="*/ 671386 w 671386"/>
                  <a:gd name="connsiteY1" fmla="*/ 849086 h 849086"/>
                  <a:gd name="connsiteX2" fmla="*/ 366586 w 671386"/>
                  <a:gd name="connsiteY2" fmla="*/ 740229 h 849086"/>
                  <a:gd name="connsiteX3" fmla="*/ 235957 w 671386"/>
                  <a:gd name="connsiteY3" fmla="*/ 653143 h 849086"/>
                  <a:gd name="connsiteX4" fmla="*/ 170643 w 671386"/>
                  <a:gd name="connsiteY4" fmla="*/ 609600 h 849086"/>
                  <a:gd name="connsiteX5" fmla="*/ 105329 w 671386"/>
                  <a:gd name="connsiteY5" fmla="*/ 587829 h 849086"/>
                  <a:gd name="connsiteX6" fmla="*/ 40014 w 671386"/>
                  <a:gd name="connsiteY6" fmla="*/ 391886 h 849086"/>
                  <a:gd name="connsiteX7" fmla="*/ 18243 w 671386"/>
                  <a:gd name="connsiteY7" fmla="*/ 326572 h 849086"/>
                  <a:gd name="connsiteX8" fmla="*/ 40014 w 671386"/>
                  <a:gd name="connsiteY8" fmla="*/ 43543 h 849086"/>
                  <a:gd name="connsiteX9" fmla="*/ 170643 w 671386"/>
                  <a:gd name="connsiteY9" fmla="*/ 0 h 849086"/>
                  <a:gd name="connsiteX10" fmla="*/ 301271 w 671386"/>
                  <a:gd name="connsiteY10" fmla="*/ 65315 h 849086"/>
                  <a:gd name="connsiteX11" fmla="*/ 388357 w 671386"/>
                  <a:gd name="connsiteY11" fmla="*/ 195943 h 849086"/>
                  <a:gd name="connsiteX12" fmla="*/ 475443 w 671386"/>
                  <a:gd name="connsiteY12" fmla="*/ 391886 h 849086"/>
                  <a:gd name="connsiteX13" fmla="*/ 497214 w 671386"/>
                  <a:gd name="connsiteY13" fmla="*/ 457200 h 849086"/>
                  <a:gd name="connsiteX14" fmla="*/ 540757 w 671386"/>
                  <a:gd name="connsiteY14" fmla="*/ 544286 h 849086"/>
                  <a:gd name="connsiteX15" fmla="*/ 562529 w 671386"/>
                  <a:gd name="connsiteY15" fmla="*/ 653143 h 849086"/>
                  <a:gd name="connsiteX16" fmla="*/ 606071 w 671386"/>
                  <a:gd name="connsiteY16" fmla="*/ 783772 h 849086"/>
                  <a:gd name="connsiteX17" fmla="*/ 671386 w 671386"/>
                  <a:gd name="connsiteY17" fmla="*/ 849086 h 84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1386" h="849086">
                    <a:moveTo>
                      <a:pt x="671386" y="849086"/>
                    </a:moveTo>
                    <a:lnTo>
                      <a:pt x="671386" y="849086"/>
                    </a:lnTo>
                    <a:cubicBezTo>
                      <a:pt x="543083" y="810595"/>
                      <a:pt x="469824" y="802172"/>
                      <a:pt x="366586" y="740229"/>
                    </a:cubicBezTo>
                    <a:cubicBezTo>
                      <a:pt x="321712" y="713304"/>
                      <a:pt x="279500" y="682172"/>
                      <a:pt x="235957" y="653143"/>
                    </a:cubicBezTo>
                    <a:cubicBezTo>
                      <a:pt x="214186" y="638629"/>
                      <a:pt x="195466" y="617874"/>
                      <a:pt x="170643" y="609600"/>
                    </a:cubicBezTo>
                    <a:lnTo>
                      <a:pt x="105329" y="587829"/>
                    </a:lnTo>
                    <a:lnTo>
                      <a:pt x="40014" y="391886"/>
                    </a:lnTo>
                    <a:lnTo>
                      <a:pt x="18243" y="326572"/>
                    </a:lnTo>
                    <a:cubicBezTo>
                      <a:pt x="25500" y="232229"/>
                      <a:pt x="0" y="129288"/>
                      <a:pt x="40014" y="43543"/>
                    </a:cubicBezTo>
                    <a:cubicBezTo>
                      <a:pt x="59424" y="1951"/>
                      <a:pt x="170643" y="0"/>
                      <a:pt x="170643" y="0"/>
                    </a:cubicBezTo>
                    <a:cubicBezTo>
                      <a:pt x="217232" y="15530"/>
                      <a:pt x="266514" y="25593"/>
                      <a:pt x="301271" y="65315"/>
                    </a:cubicBezTo>
                    <a:cubicBezTo>
                      <a:pt x="335732" y="104699"/>
                      <a:pt x="371808" y="146297"/>
                      <a:pt x="388357" y="195943"/>
                    </a:cubicBezTo>
                    <a:cubicBezTo>
                      <a:pt x="440174" y="351395"/>
                      <a:pt x="406440" y="288382"/>
                      <a:pt x="475443" y="391886"/>
                    </a:cubicBezTo>
                    <a:cubicBezTo>
                      <a:pt x="482700" y="413657"/>
                      <a:pt x="488174" y="436107"/>
                      <a:pt x="497214" y="457200"/>
                    </a:cubicBezTo>
                    <a:cubicBezTo>
                      <a:pt x="509999" y="487031"/>
                      <a:pt x="530494" y="513496"/>
                      <a:pt x="540757" y="544286"/>
                    </a:cubicBezTo>
                    <a:cubicBezTo>
                      <a:pt x="552459" y="579391"/>
                      <a:pt x="552793" y="617443"/>
                      <a:pt x="562529" y="653143"/>
                    </a:cubicBezTo>
                    <a:cubicBezTo>
                      <a:pt x="574606" y="697424"/>
                      <a:pt x="591557" y="740229"/>
                      <a:pt x="606071" y="783772"/>
                    </a:cubicBezTo>
                    <a:lnTo>
                      <a:pt x="671386" y="849086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 rot="5892311">
                <a:off x="5943600" y="4800601"/>
                <a:ext cx="838200" cy="685799"/>
              </a:xfrm>
              <a:custGeom>
                <a:avLst/>
                <a:gdLst>
                  <a:gd name="connsiteX0" fmla="*/ 57987 w 1081244"/>
                  <a:gd name="connsiteY0" fmla="*/ 945604 h 1146854"/>
                  <a:gd name="connsiteX1" fmla="*/ 57987 w 1081244"/>
                  <a:gd name="connsiteY1" fmla="*/ 945604 h 1146854"/>
                  <a:gd name="connsiteX2" fmla="*/ 36215 w 1081244"/>
                  <a:gd name="connsiteY2" fmla="*/ 466632 h 1146854"/>
                  <a:gd name="connsiteX3" fmla="*/ 57987 w 1081244"/>
                  <a:gd name="connsiteY3" fmla="*/ 379546 h 1146854"/>
                  <a:gd name="connsiteX4" fmla="*/ 123301 w 1081244"/>
                  <a:gd name="connsiteY4" fmla="*/ 336004 h 1146854"/>
                  <a:gd name="connsiteX5" fmla="*/ 166844 w 1081244"/>
                  <a:gd name="connsiteY5" fmla="*/ 270689 h 1146854"/>
                  <a:gd name="connsiteX6" fmla="*/ 232158 w 1081244"/>
                  <a:gd name="connsiteY6" fmla="*/ 227146 h 1146854"/>
                  <a:gd name="connsiteX7" fmla="*/ 297473 w 1081244"/>
                  <a:gd name="connsiteY7" fmla="*/ 161832 h 1146854"/>
                  <a:gd name="connsiteX8" fmla="*/ 319244 w 1081244"/>
                  <a:gd name="connsiteY8" fmla="*/ 96518 h 1146854"/>
                  <a:gd name="connsiteX9" fmla="*/ 384558 w 1081244"/>
                  <a:gd name="connsiteY9" fmla="*/ 74746 h 1146854"/>
                  <a:gd name="connsiteX10" fmla="*/ 558730 w 1081244"/>
                  <a:gd name="connsiteY10" fmla="*/ 9432 h 1146854"/>
                  <a:gd name="connsiteX11" fmla="*/ 907073 w 1081244"/>
                  <a:gd name="connsiteY11" fmla="*/ 31204 h 1146854"/>
                  <a:gd name="connsiteX12" fmla="*/ 972387 w 1081244"/>
                  <a:gd name="connsiteY12" fmla="*/ 52975 h 1146854"/>
                  <a:gd name="connsiteX13" fmla="*/ 994158 w 1081244"/>
                  <a:gd name="connsiteY13" fmla="*/ 118289 h 1146854"/>
                  <a:gd name="connsiteX14" fmla="*/ 1059473 w 1081244"/>
                  <a:gd name="connsiteY14" fmla="*/ 336004 h 1146854"/>
                  <a:gd name="connsiteX15" fmla="*/ 1081244 w 1081244"/>
                  <a:gd name="connsiteY15" fmla="*/ 401318 h 1146854"/>
                  <a:gd name="connsiteX16" fmla="*/ 1059473 w 1081244"/>
                  <a:gd name="connsiteY16" fmla="*/ 989146 h 1146854"/>
                  <a:gd name="connsiteX17" fmla="*/ 1037701 w 1081244"/>
                  <a:gd name="connsiteY17" fmla="*/ 1054461 h 1146854"/>
                  <a:gd name="connsiteX18" fmla="*/ 907073 w 1081244"/>
                  <a:gd name="connsiteY18" fmla="*/ 1119775 h 1146854"/>
                  <a:gd name="connsiteX19" fmla="*/ 776444 w 1081244"/>
                  <a:gd name="connsiteY19" fmla="*/ 1141546 h 1146854"/>
                  <a:gd name="connsiteX20" fmla="*/ 362787 w 1081244"/>
                  <a:gd name="connsiteY20" fmla="*/ 1119775 h 1146854"/>
                  <a:gd name="connsiteX21" fmla="*/ 232158 w 1081244"/>
                  <a:gd name="connsiteY21" fmla="*/ 1032689 h 1146854"/>
                  <a:gd name="connsiteX22" fmla="*/ 145073 w 1081244"/>
                  <a:gd name="connsiteY22" fmla="*/ 967375 h 1146854"/>
                  <a:gd name="connsiteX23" fmla="*/ 145073 w 1081244"/>
                  <a:gd name="connsiteY23" fmla="*/ 967375 h 1146854"/>
                  <a:gd name="connsiteX24" fmla="*/ 145073 w 1081244"/>
                  <a:gd name="connsiteY24" fmla="*/ 967375 h 1146854"/>
                  <a:gd name="connsiteX25" fmla="*/ 57987 w 1081244"/>
                  <a:gd name="connsiteY25" fmla="*/ 945604 h 1146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81244" h="1146854">
                    <a:moveTo>
                      <a:pt x="57987" y="945604"/>
                    </a:moveTo>
                    <a:lnTo>
                      <a:pt x="57987" y="945604"/>
                    </a:lnTo>
                    <a:cubicBezTo>
                      <a:pt x="503" y="686926"/>
                      <a:pt x="0" y="774463"/>
                      <a:pt x="36215" y="466632"/>
                    </a:cubicBezTo>
                    <a:cubicBezTo>
                      <a:pt x="39711" y="436915"/>
                      <a:pt x="41389" y="404443"/>
                      <a:pt x="57987" y="379546"/>
                    </a:cubicBezTo>
                    <a:cubicBezTo>
                      <a:pt x="72501" y="357775"/>
                      <a:pt x="101530" y="350518"/>
                      <a:pt x="123301" y="336004"/>
                    </a:cubicBezTo>
                    <a:cubicBezTo>
                      <a:pt x="137815" y="314232"/>
                      <a:pt x="148342" y="289191"/>
                      <a:pt x="166844" y="270689"/>
                    </a:cubicBezTo>
                    <a:cubicBezTo>
                      <a:pt x="185346" y="252187"/>
                      <a:pt x="212057" y="243897"/>
                      <a:pt x="232158" y="227146"/>
                    </a:cubicBezTo>
                    <a:cubicBezTo>
                      <a:pt x="255811" y="207435"/>
                      <a:pt x="275701" y="183603"/>
                      <a:pt x="297473" y="161832"/>
                    </a:cubicBezTo>
                    <a:cubicBezTo>
                      <a:pt x="304730" y="140061"/>
                      <a:pt x="303017" y="112745"/>
                      <a:pt x="319244" y="96518"/>
                    </a:cubicBezTo>
                    <a:cubicBezTo>
                      <a:pt x="335471" y="80290"/>
                      <a:pt x="364032" y="85009"/>
                      <a:pt x="384558" y="74746"/>
                    </a:cubicBezTo>
                    <a:cubicBezTo>
                      <a:pt x="534051" y="0"/>
                      <a:pt x="348713" y="51436"/>
                      <a:pt x="558730" y="9432"/>
                    </a:cubicBezTo>
                    <a:cubicBezTo>
                      <a:pt x="674844" y="16689"/>
                      <a:pt x="791371" y="19025"/>
                      <a:pt x="907073" y="31204"/>
                    </a:cubicBezTo>
                    <a:cubicBezTo>
                      <a:pt x="929896" y="33606"/>
                      <a:pt x="956160" y="36748"/>
                      <a:pt x="972387" y="52975"/>
                    </a:cubicBezTo>
                    <a:cubicBezTo>
                      <a:pt x="988614" y="69202"/>
                      <a:pt x="987853" y="96223"/>
                      <a:pt x="994158" y="118289"/>
                    </a:cubicBezTo>
                    <a:cubicBezTo>
                      <a:pt x="1059964" y="348609"/>
                      <a:pt x="955999" y="25580"/>
                      <a:pt x="1059473" y="336004"/>
                    </a:cubicBezTo>
                    <a:lnTo>
                      <a:pt x="1081244" y="401318"/>
                    </a:lnTo>
                    <a:cubicBezTo>
                      <a:pt x="1073987" y="597261"/>
                      <a:pt x="1072516" y="793503"/>
                      <a:pt x="1059473" y="989146"/>
                    </a:cubicBezTo>
                    <a:cubicBezTo>
                      <a:pt x="1057946" y="1012045"/>
                      <a:pt x="1052037" y="1036541"/>
                      <a:pt x="1037701" y="1054461"/>
                    </a:cubicBezTo>
                    <a:cubicBezTo>
                      <a:pt x="1012310" y="1086200"/>
                      <a:pt x="945449" y="1111247"/>
                      <a:pt x="907073" y="1119775"/>
                    </a:cubicBezTo>
                    <a:cubicBezTo>
                      <a:pt x="863981" y="1129351"/>
                      <a:pt x="819987" y="1134289"/>
                      <a:pt x="776444" y="1141546"/>
                    </a:cubicBezTo>
                    <a:cubicBezTo>
                      <a:pt x="638558" y="1134289"/>
                      <a:pt x="498182" y="1146854"/>
                      <a:pt x="362787" y="1119775"/>
                    </a:cubicBezTo>
                    <a:cubicBezTo>
                      <a:pt x="311471" y="1109512"/>
                      <a:pt x="275701" y="1061718"/>
                      <a:pt x="232158" y="1032689"/>
                    </a:cubicBezTo>
                    <a:cubicBezTo>
                      <a:pt x="158305" y="983454"/>
                      <a:pt x="185346" y="1007648"/>
                      <a:pt x="145073" y="967375"/>
                    </a:cubicBezTo>
                    <a:lnTo>
                      <a:pt x="145073" y="967375"/>
                    </a:lnTo>
                    <a:lnTo>
                      <a:pt x="145073" y="967375"/>
                    </a:lnTo>
                    <a:lnTo>
                      <a:pt x="57987" y="9456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5773495" y="5461068"/>
                <a:ext cx="455181" cy="613161"/>
              </a:xfrm>
              <a:custGeom>
                <a:avLst/>
                <a:gdLst>
                  <a:gd name="connsiteX0" fmla="*/ 126562 w 455181"/>
                  <a:gd name="connsiteY0" fmla="*/ 68875 h 613161"/>
                  <a:gd name="connsiteX1" fmla="*/ 126562 w 455181"/>
                  <a:gd name="connsiteY1" fmla="*/ 68875 h 613161"/>
                  <a:gd name="connsiteX2" fmla="*/ 17705 w 455181"/>
                  <a:gd name="connsiteY2" fmla="*/ 243046 h 613161"/>
                  <a:gd name="connsiteX3" fmla="*/ 39476 w 455181"/>
                  <a:gd name="connsiteY3" fmla="*/ 526075 h 613161"/>
                  <a:gd name="connsiteX4" fmla="*/ 104791 w 455181"/>
                  <a:gd name="connsiteY4" fmla="*/ 569618 h 613161"/>
                  <a:gd name="connsiteX5" fmla="*/ 278962 w 455181"/>
                  <a:gd name="connsiteY5" fmla="*/ 613161 h 613161"/>
                  <a:gd name="connsiteX6" fmla="*/ 322505 w 455181"/>
                  <a:gd name="connsiteY6" fmla="*/ 221275 h 613161"/>
                  <a:gd name="connsiteX7" fmla="*/ 278962 w 455181"/>
                  <a:gd name="connsiteY7" fmla="*/ 155961 h 613161"/>
                  <a:gd name="connsiteX8" fmla="*/ 126562 w 455181"/>
                  <a:gd name="connsiteY8" fmla="*/ 68875 h 613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181" h="613161">
                    <a:moveTo>
                      <a:pt x="126562" y="68875"/>
                    </a:moveTo>
                    <a:lnTo>
                      <a:pt x="126562" y="68875"/>
                    </a:lnTo>
                    <a:cubicBezTo>
                      <a:pt x="90276" y="126932"/>
                      <a:pt x="30515" y="175792"/>
                      <a:pt x="17705" y="243046"/>
                    </a:cubicBezTo>
                    <a:cubicBezTo>
                      <a:pt x="0" y="335997"/>
                      <a:pt x="15095" y="434648"/>
                      <a:pt x="39476" y="526075"/>
                    </a:cubicBezTo>
                    <a:cubicBezTo>
                      <a:pt x="46218" y="551358"/>
                      <a:pt x="81387" y="557916"/>
                      <a:pt x="104791" y="569618"/>
                    </a:cubicBezTo>
                    <a:cubicBezTo>
                      <a:pt x="149420" y="591932"/>
                      <a:pt x="237562" y="604881"/>
                      <a:pt x="278962" y="613161"/>
                    </a:cubicBezTo>
                    <a:cubicBezTo>
                      <a:pt x="455181" y="554420"/>
                      <a:pt x="379752" y="602922"/>
                      <a:pt x="322505" y="221275"/>
                    </a:cubicBezTo>
                    <a:cubicBezTo>
                      <a:pt x="318624" y="195399"/>
                      <a:pt x="301151" y="169829"/>
                      <a:pt x="278962" y="155961"/>
                    </a:cubicBezTo>
                    <a:cubicBezTo>
                      <a:pt x="29425" y="0"/>
                      <a:pt x="151962" y="83389"/>
                      <a:pt x="126562" y="6887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086600" y="4736068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omic Sans MS" pitchFamily="66" charset="0"/>
                  </a:rPr>
                  <a:t>Node pair l</a:t>
                </a:r>
                <a:endParaRPr lang="en-US" b="1" dirty="0">
                  <a:latin typeface="Comic Sans MS" pitchFamily="66" charset="0"/>
                </a:endParaRPr>
              </a:p>
            </p:txBody>
          </p:sp>
        </p:grpSp>
      </p:grpSp>
      <p:grpSp>
        <p:nvGrpSpPr>
          <p:cNvPr id="20" name="Group 61"/>
          <p:cNvGrpSpPr/>
          <p:nvPr/>
        </p:nvGrpSpPr>
        <p:grpSpPr>
          <a:xfrm>
            <a:off x="1600200" y="4267200"/>
            <a:ext cx="3124200" cy="1580472"/>
            <a:chOff x="1752600" y="4363128"/>
            <a:chExt cx="3124200" cy="1580472"/>
          </a:xfrm>
        </p:grpSpPr>
        <p:grpSp>
          <p:nvGrpSpPr>
            <p:cNvPr id="24" name="Group 60"/>
            <p:cNvGrpSpPr/>
            <p:nvPr/>
          </p:nvGrpSpPr>
          <p:grpSpPr>
            <a:xfrm>
              <a:off x="1752600" y="4363128"/>
              <a:ext cx="2057400" cy="1580472"/>
              <a:chOff x="1828800" y="4038600"/>
              <a:chExt cx="2057400" cy="1580472"/>
            </a:xfrm>
          </p:grpSpPr>
          <p:sp>
            <p:nvSpPr>
              <p:cNvPr id="31" name="Freeform 30"/>
              <p:cNvSpPr/>
              <p:nvPr/>
            </p:nvSpPr>
            <p:spPr bwMode="auto">
              <a:xfrm rot="10566242">
                <a:off x="2528105" y="5201329"/>
                <a:ext cx="594920" cy="417743"/>
              </a:xfrm>
              <a:custGeom>
                <a:avLst/>
                <a:gdLst>
                  <a:gd name="connsiteX0" fmla="*/ 828196 w 833004"/>
                  <a:gd name="connsiteY0" fmla="*/ 654023 h 654023"/>
                  <a:gd name="connsiteX1" fmla="*/ 828196 w 833004"/>
                  <a:gd name="connsiteY1" fmla="*/ 654023 h 654023"/>
                  <a:gd name="connsiteX2" fmla="*/ 632253 w 833004"/>
                  <a:gd name="connsiteY2" fmla="*/ 632252 h 654023"/>
                  <a:gd name="connsiteX3" fmla="*/ 305682 w 833004"/>
                  <a:gd name="connsiteY3" fmla="*/ 610480 h 654023"/>
                  <a:gd name="connsiteX4" fmla="*/ 175053 w 833004"/>
                  <a:gd name="connsiteY4" fmla="*/ 501623 h 654023"/>
                  <a:gd name="connsiteX5" fmla="*/ 44425 w 833004"/>
                  <a:gd name="connsiteY5" fmla="*/ 458080 h 654023"/>
                  <a:gd name="connsiteX6" fmla="*/ 882 w 833004"/>
                  <a:gd name="connsiteY6" fmla="*/ 392766 h 654023"/>
                  <a:gd name="connsiteX7" fmla="*/ 44425 w 833004"/>
                  <a:gd name="connsiteY7" fmla="*/ 175052 h 654023"/>
                  <a:gd name="connsiteX8" fmla="*/ 109739 w 833004"/>
                  <a:gd name="connsiteY8" fmla="*/ 109737 h 654023"/>
                  <a:gd name="connsiteX9" fmla="*/ 218596 w 833004"/>
                  <a:gd name="connsiteY9" fmla="*/ 22652 h 654023"/>
                  <a:gd name="connsiteX10" fmla="*/ 675796 w 833004"/>
                  <a:gd name="connsiteY10" fmla="*/ 44423 h 654023"/>
                  <a:gd name="connsiteX11" fmla="*/ 719339 w 833004"/>
                  <a:gd name="connsiteY11" fmla="*/ 175052 h 654023"/>
                  <a:gd name="connsiteX12" fmla="*/ 762882 w 833004"/>
                  <a:gd name="connsiteY12" fmla="*/ 240366 h 654023"/>
                  <a:gd name="connsiteX13" fmla="*/ 806425 w 833004"/>
                  <a:gd name="connsiteY13" fmla="*/ 436309 h 654023"/>
                  <a:gd name="connsiteX14" fmla="*/ 828196 w 833004"/>
                  <a:gd name="connsiteY14" fmla="*/ 501623 h 654023"/>
                  <a:gd name="connsiteX15" fmla="*/ 828196 w 833004"/>
                  <a:gd name="connsiteY15" fmla="*/ 654023 h 654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33004" h="654023">
                    <a:moveTo>
                      <a:pt x="828196" y="654023"/>
                    </a:moveTo>
                    <a:lnTo>
                      <a:pt x="828196" y="654023"/>
                    </a:lnTo>
                    <a:cubicBezTo>
                      <a:pt x="762882" y="646766"/>
                      <a:pt x="697742" y="637709"/>
                      <a:pt x="632253" y="632252"/>
                    </a:cubicBezTo>
                    <a:cubicBezTo>
                      <a:pt x="523531" y="623192"/>
                      <a:pt x="413296" y="628416"/>
                      <a:pt x="305682" y="610480"/>
                    </a:cubicBezTo>
                    <a:cubicBezTo>
                      <a:pt x="250255" y="601242"/>
                      <a:pt x="217090" y="524977"/>
                      <a:pt x="175053" y="501623"/>
                    </a:cubicBezTo>
                    <a:cubicBezTo>
                      <a:pt x="134931" y="479333"/>
                      <a:pt x="44425" y="458080"/>
                      <a:pt x="44425" y="458080"/>
                    </a:cubicBezTo>
                    <a:cubicBezTo>
                      <a:pt x="29911" y="436309"/>
                      <a:pt x="3486" y="418802"/>
                      <a:pt x="882" y="392766"/>
                    </a:cubicBezTo>
                    <a:cubicBezTo>
                      <a:pt x="0" y="383943"/>
                      <a:pt x="18007" y="214678"/>
                      <a:pt x="44425" y="175052"/>
                    </a:cubicBezTo>
                    <a:cubicBezTo>
                      <a:pt x="61504" y="149434"/>
                      <a:pt x="90028" y="133390"/>
                      <a:pt x="109739" y="109737"/>
                    </a:cubicBezTo>
                    <a:cubicBezTo>
                      <a:pt x="185490" y="18836"/>
                      <a:pt x="111376" y="58392"/>
                      <a:pt x="218596" y="22652"/>
                    </a:cubicBezTo>
                    <a:cubicBezTo>
                      <a:pt x="370996" y="29909"/>
                      <a:pt x="529834" y="0"/>
                      <a:pt x="675796" y="44423"/>
                    </a:cubicBezTo>
                    <a:cubicBezTo>
                      <a:pt x="719706" y="57787"/>
                      <a:pt x="693879" y="136862"/>
                      <a:pt x="719339" y="175052"/>
                    </a:cubicBezTo>
                    <a:lnTo>
                      <a:pt x="762882" y="240366"/>
                    </a:lnTo>
                    <a:cubicBezTo>
                      <a:pt x="811892" y="387397"/>
                      <a:pt x="755336" y="206411"/>
                      <a:pt x="806425" y="436309"/>
                    </a:cubicBezTo>
                    <a:cubicBezTo>
                      <a:pt x="811403" y="458711"/>
                      <a:pt x="825662" y="478814"/>
                      <a:pt x="828196" y="501623"/>
                    </a:cubicBezTo>
                    <a:cubicBezTo>
                      <a:pt x="833004" y="544900"/>
                      <a:pt x="828196" y="628623"/>
                      <a:pt x="828196" y="654023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pSp>
            <p:nvGrpSpPr>
              <p:cNvPr id="25" name="Group 59"/>
              <p:cNvGrpSpPr/>
              <p:nvPr/>
            </p:nvGrpSpPr>
            <p:grpSpPr>
              <a:xfrm>
                <a:off x="1828800" y="4038600"/>
                <a:ext cx="2057400" cy="1219200"/>
                <a:chOff x="1981200" y="4191000"/>
                <a:chExt cx="2057400" cy="1219200"/>
              </a:xfrm>
            </p:grpSpPr>
            <p:grpSp>
              <p:nvGrpSpPr>
                <p:cNvPr id="26" name="Group 19"/>
                <p:cNvGrpSpPr/>
                <p:nvPr/>
              </p:nvGrpSpPr>
              <p:grpSpPr>
                <a:xfrm>
                  <a:off x="2438400" y="4191000"/>
                  <a:ext cx="1600200" cy="1219200"/>
                  <a:chOff x="914400" y="2667000"/>
                  <a:chExt cx="1600200" cy="1219200"/>
                </a:xfrm>
              </p:grpSpPr>
              <p:sp>
                <p:nvSpPr>
                  <p:cNvPr id="21" name="Oval 20"/>
                  <p:cNvSpPr/>
                  <p:nvPr/>
                </p:nvSpPr>
                <p:spPr bwMode="auto">
                  <a:xfrm>
                    <a:off x="914400" y="3657600"/>
                    <a:ext cx="304800" cy="2286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2" name="Multiply 21"/>
                  <p:cNvSpPr/>
                  <p:nvPr/>
                </p:nvSpPr>
                <p:spPr bwMode="auto">
                  <a:xfrm>
                    <a:off x="2057400" y="2667000"/>
                    <a:ext cx="457200" cy="457200"/>
                  </a:xfrm>
                  <a:prstGeom prst="mathMultiply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cxnSp>
                <p:nvCxnSpPr>
                  <p:cNvPr id="23" name="Straight Arrow Connector 22"/>
                  <p:cNvCxnSpPr/>
                  <p:nvPr/>
                </p:nvCxnSpPr>
                <p:spPr bwMode="auto">
                  <a:xfrm flipV="1">
                    <a:off x="1219200" y="2971800"/>
                    <a:ext cx="948008" cy="75750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49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30" name="Freeform 29"/>
                <p:cNvSpPr/>
                <p:nvPr/>
              </p:nvSpPr>
              <p:spPr bwMode="auto">
                <a:xfrm>
                  <a:off x="1981200" y="4800600"/>
                  <a:ext cx="533400" cy="501623"/>
                </a:xfrm>
                <a:custGeom>
                  <a:avLst/>
                  <a:gdLst>
                    <a:gd name="connsiteX0" fmla="*/ 828196 w 833004"/>
                    <a:gd name="connsiteY0" fmla="*/ 654023 h 654023"/>
                    <a:gd name="connsiteX1" fmla="*/ 828196 w 833004"/>
                    <a:gd name="connsiteY1" fmla="*/ 654023 h 654023"/>
                    <a:gd name="connsiteX2" fmla="*/ 632253 w 833004"/>
                    <a:gd name="connsiteY2" fmla="*/ 632252 h 654023"/>
                    <a:gd name="connsiteX3" fmla="*/ 305682 w 833004"/>
                    <a:gd name="connsiteY3" fmla="*/ 610480 h 654023"/>
                    <a:gd name="connsiteX4" fmla="*/ 175053 w 833004"/>
                    <a:gd name="connsiteY4" fmla="*/ 501623 h 654023"/>
                    <a:gd name="connsiteX5" fmla="*/ 44425 w 833004"/>
                    <a:gd name="connsiteY5" fmla="*/ 458080 h 654023"/>
                    <a:gd name="connsiteX6" fmla="*/ 882 w 833004"/>
                    <a:gd name="connsiteY6" fmla="*/ 392766 h 654023"/>
                    <a:gd name="connsiteX7" fmla="*/ 44425 w 833004"/>
                    <a:gd name="connsiteY7" fmla="*/ 175052 h 654023"/>
                    <a:gd name="connsiteX8" fmla="*/ 109739 w 833004"/>
                    <a:gd name="connsiteY8" fmla="*/ 109737 h 654023"/>
                    <a:gd name="connsiteX9" fmla="*/ 218596 w 833004"/>
                    <a:gd name="connsiteY9" fmla="*/ 22652 h 654023"/>
                    <a:gd name="connsiteX10" fmla="*/ 675796 w 833004"/>
                    <a:gd name="connsiteY10" fmla="*/ 44423 h 654023"/>
                    <a:gd name="connsiteX11" fmla="*/ 719339 w 833004"/>
                    <a:gd name="connsiteY11" fmla="*/ 175052 h 654023"/>
                    <a:gd name="connsiteX12" fmla="*/ 762882 w 833004"/>
                    <a:gd name="connsiteY12" fmla="*/ 240366 h 654023"/>
                    <a:gd name="connsiteX13" fmla="*/ 806425 w 833004"/>
                    <a:gd name="connsiteY13" fmla="*/ 436309 h 654023"/>
                    <a:gd name="connsiteX14" fmla="*/ 828196 w 833004"/>
                    <a:gd name="connsiteY14" fmla="*/ 501623 h 654023"/>
                    <a:gd name="connsiteX15" fmla="*/ 828196 w 833004"/>
                    <a:gd name="connsiteY15" fmla="*/ 654023 h 654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33004" h="654023">
                      <a:moveTo>
                        <a:pt x="828196" y="654023"/>
                      </a:moveTo>
                      <a:lnTo>
                        <a:pt x="828196" y="654023"/>
                      </a:lnTo>
                      <a:cubicBezTo>
                        <a:pt x="762882" y="646766"/>
                        <a:pt x="697742" y="637709"/>
                        <a:pt x="632253" y="632252"/>
                      </a:cubicBezTo>
                      <a:cubicBezTo>
                        <a:pt x="523531" y="623192"/>
                        <a:pt x="413296" y="628416"/>
                        <a:pt x="305682" y="610480"/>
                      </a:cubicBezTo>
                      <a:cubicBezTo>
                        <a:pt x="250255" y="601242"/>
                        <a:pt x="217090" y="524977"/>
                        <a:pt x="175053" y="501623"/>
                      </a:cubicBezTo>
                      <a:cubicBezTo>
                        <a:pt x="134931" y="479333"/>
                        <a:pt x="44425" y="458080"/>
                        <a:pt x="44425" y="458080"/>
                      </a:cubicBezTo>
                      <a:cubicBezTo>
                        <a:pt x="29911" y="436309"/>
                        <a:pt x="3486" y="418802"/>
                        <a:pt x="882" y="392766"/>
                      </a:cubicBezTo>
                      <a:cubicBezTo>
                        <a:pt x="0" y="383943"/>
                        <a:pt x="18007" y="214678"/>
                        <a:pt x="44425" y="175052"/>
                      </a:cubicBezTo>
                      <a:cubicBezTo>
                        <a:pt x="61504" y="149434"/>
                        <a:pt x="90028" y="133390"/>
                        <a:pt x="109739" y="109737"/>
                      </a:cubicBezTo>
                      <a:cubicBezTo>
                        <a:pt x="185490" y="18836"/>
                        <a:pt x="111376" y="58392"/>
                        <a:pt x="218596" y="22652"/>
                      </a:cubicBezTo>
                      <a:cubicBezTo>
                        <a:pt x="370996" y="29909"/>
                        <a:pt x="529834" y="0"/>
                        <a:pt x="675796" y="44423"/>
                      </a:cubicBezTo>
                      <a:cubicBezTo>
                        <a:pt x="719706" y="57787"/>
                        <a:pt x="693879" y="136862"/>
                        <a:pt x="719339" y="175052"/>
                      </a:cubicBezTo>
                      <a:lnTo>
                        <a:pt x="762882" y="240366"/>
                      </a:lnTo>
                      <a:cubicBezTo>
                        <a:pt x="811892" y="387397"/>
                        <a:pt x="755336" y="206411"/>
                        <a:pt x="806425" y="436309"/>
                      </a:cubicBezTo>
                      <a:cubicBezTo>
                        <a:pt x="811403" y="458711"/>
                        <a:pt x="825662" y="478814"/>
                        <a:pt x="828196" y="501623"/>
                      </a:cubicBezTo>
                      <a:cubicBezTo>
                        <a:pt x="833004" y="544900"/>
                        <a:pt x="828196" y="628623"/>
                        <a:pt x="828196" y="65402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 bwMode="auto">
                <a:xfrm>
                  <a:off x="2621091" y="4800600"/>
                  <a:ext cx="503109" cy="457887"/>
                </a:xfrm>
                <a:custGeom>
                  <a:avLst/>
                  <a:gdLst>
                    <a:gd name="connsiteX0" fmla="*/ 0 w 503109"/>
                    <a:gd name="connsiteY0" fmla="*/ 414344 h 457887"/>
                    <a:gd name="connsiteX1" fmla="*/ 0 w 503109"/>
                    <a:gd name="connsiteY1" fmla="*/ 414344 h 457887"/>
                    <a:gd name="connsiteX2" fmla="*/ 65314 w 503109"/>
                    <a:gd name="connsiteY2" fmla="*/ 240172 h 457887"/>
                    <a:gd name="connsiteX3" fmla="*/ 152400 w 503109"/>
                    <a:gd name="connsiteY3" fmla="*/ 44229 h 457887"/>
                    <a:gd name="connsiteX4" fmla="*/ 217714 w 503109"/>
                    <a:gd name="connsiteY4" fmla="*/ 687 h 457887"/>
                    <a:gd name="connsiteX5" fmla="*/ 413657 w 503109"/>
                    <a:gd name="connsiteY5" fmla="*/ 22458 h 457887"/>
                    <a:gd name="connsiteX6" fmla="*/ 435429 w 503109"/>
                    <a:gd name="connsiteY6" fmla="*/ 283715 h 457887"/>
                    <a:gd name="connsiteX7" fmla="*/ 370114 w 503109"/>
                    <a:gd name="connsiteY7" fmla="*/ 305487 h 457887"/>
                    <a:gd name="connsiteX8" fmla="*/ 326571 w 503109"/>
                    <a:gd name="connsiteY8" fmla="*/ 370801 h 457887"/>
                    <a:gd name="connsiteX9" fmla="*/ 174171 w 503109"/>
                    <a:gd name="connsiteY9" fmla="*/ 414344 h 457887"/>
                    <a:gd name="connsiteX10" fmla="*/ 152400 w 503109"/>
                    <a:gd name="connsiteY10" fmla="*/ 457887 h 457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3109" h="457887">
                      <a:moveTo>
                        <a:pt x="0" y="414344"/>
                      </a:moveTo>
                      <a:lnTo>
                        <a:pt x="0" y="414344"/>
                      </a:lnTo>
                      <a:cubicBezTo>
                        <a:pt x="21771" y="356287"/>
                        <a:pt x="44459" y="298565"/>
                        <a:pt x="65314" y="240172"/>
                      </a:cubicBezTo>
                      <a:cubicBezTo>
                        <a:pt x="89266" y="173106"/>
                        <a:pt x="99283" y="97346"/>
                        <a:pt x="152400" y="44229"/>
                      </a:cubicBezTo>
                      <a:cubicBezTo>
                        <a:pt x="170902" y="25727"/>
                        <a:pt x="195943" y="15201"/>
                        <a:pt x="217714" y="687"/>
                      </a:cubicBezTo>
                      <a:cubicBezTo>
                        <a:pt x="283028" y="7944"/>
                        <a:pt x="351897" y="0"/>
                        <a:pt x="413657" y="22458"/>
                      </a:cubicBezTo>
                      <a:cubicBezTo>
                        <a:pt x="503109" y="54986"/>
                        <a:pt x="436340" y="281437"/>
                        <a:pt x="435429" y="283715"/>
                      </a:cubicBezTo>
                      <a:cubicBezTo>
                        <a:pt x="426906" y="305023"/>
                        <a:pt x="391886" y="298230"/>
                        <a:pt x="370114" y="305487"/>
                      </a:cubicBezTo>
                      <a:cubicBezTo>
                        <a:pt x="355600" y="327258"/>
                        <a:pt x="347003" y="354455"/>
                        <a:pt x="326571" y="370801"/>
                      </a:cubicBezTo>
                      <a:cubicBezTo>
                        <a:pt x="304743" y="388264"/>
                        <a:pt x="189810" y="404961"/>
                        <a:pt x="174171" y="414344"/>
                      </a:cubicBezTo>
                      <a:cubicBezTo>
                        <a:pt x="160256" y="422693"/>
                        <a:pt x="159657" y="443373"/>
                        <a:pt x="152400" y="457887"/>
                      </a:cubicBezTo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>
              <a:off x="3200400" y="51932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mic Sans MS" pitchFamily="66" charset="0"/>
                </a:rPr>
                <a:t>Node pair k</a:t>
              </a:r>
              <a:endParaRPr lang="en-US" b="1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152400"/>
            <a:ext cx="7848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Cooperative Power Minimization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Algorithm (COPMA)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990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Comic Sans MS" pitchFamily="66" charset="0"/>
              </a:rPr>
              <a:t>Inititalization</a:t>
            </a:r>
            <a:r>
              <a:rPr lang="en-US" sz="2400" b="1" u="sng" dirty="0" smtClean="0">
                <a:latin typeface="Comic Sans MS" pitchFamily="66" charset="0"/>
              </a:rPr>
              <a:t>:</a:t>
            </a:r>
            <a:r>
              <a:rPr lang="en-US" sz="2400" u="sng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The initial index of transmit </a:t>
            </a:r>
            <a:r>
              <a:rPr lang="en-US" sz="2400" dirty="0" err="1" smtClean="0">
                <a:latin typeface="Comic Sans MS" pitchFamily="66" charset="0"/>
              </a:rPr>
              <a:t>beamformer</a:t>
            </a:r>
            <a:r>
              <a:rPr lang="en-US" sz="2400" dirty="0" smtClean="0">
                <a:latin typeface="Comic Sans MS" pitchFamily="66" charset="0"/>
              </a:rPr>
              <a:t> is one and initial transmit power is maximum for all node pairs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0574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omic Sans MS" pitchFamily="66" charset="0"/>
              </a:rPr>
              <a:t>Repeat:</a:t>
            </a:r>
            <a:r>
              <a:rPr lang="en-US" sz="2400" u="sng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Sequentially choose a node pair m. Denote t</a:t>
            </a:r>
            <a:r>
              <a:rPr lang="en-US" sz="2000" dirty="0" smtClean="0">
                <a:latin typeface="Comic Sans MS" pitchFamily="66" charset="0"/>
              </a:rPr>
              <a:t>m</a:t>
            </a:r>
            <a:r>
              <a:rPr lang="en-US" sz="2400" dirty="0" smtClean="0">
                <a:latin typeface="Comic Sans MS" pitchFamily="66" charset="0"/>
              </a:rPr>
              <a:t>(n) as the current transmit </a:t>
            </a:r>
            <a:r>
              <a:rPr lang="en-US" sz="2400" dirty="0" err="1" smtClean="0">
                <a:latin typeface="Comic Sans MS" pitchFamily="66" charset="0"/>
              </a:rPr>
              <a:t>beamformer</a:t>
            </a:r>
            <a:r>
              <a:rPr lang="en-US" sz="2400" dirty="0" smtClean="0">
                <a:latin typeface="Comic Sans MS" pitchFamily="66" charset="0"/>
              </a:rPr>
              <a:t> at iteration n for the </a:t>
            </a:r>
            <a:r>
              <a:rPr lang="en-US" sz="2400" dirty="0" err="1" smtClean="0">
                <a:latin typeface="Comic Sans MS" pitchFamily="66" charset="0"/>
              </a:rPr>
              <a:t>m’th</a:t>
            </a:r>
            <a:r>
              <a:rPr lang="en-US" sz="2400" dirty="0" smtClean="0">
                <a:latin typeface="Comic Sans MS" pitchFamily="66" charset="0"/>
              </a:rPr>
              <a:t> node pair.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5791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omic Sans MS" pitchFamily="66" charset="0"/>
              </a:rPr>
              <a:t>Until:</a:t>
            </a:r>
            <a:r>
              <a:rPr lang="en-US" sz="2400" u="sng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Predefined number of iterations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276601"/>
            <a:ext cx="845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omic Sans MS" pitchFamily="66" charset="0"/>
              </a:rPr>
              <a:t>1-) </a:t>
            </a:r>
            <a:r>
              <a:rPr lang="en-US" sz="2400" dirty="0" smtClean="0">
                <a:latin typeface="Comic Sans MS" pitchFamily="66" charset="0"/>
              </a:rPr>
              <a:t>Set t</a:t>
            </a:r>
            <a:r>
              <a:rPr lang="en-US" sz="2000" dirty="0" smtClean="0">
                <a:latin typeface="Comic Sans MS" pitchFamily="66" charset="0"/>
              </a:rPr>
              <a:t>m</a:t>
            </a:r>
            <a:r>
              <a:rPr lang="en-US" sz="2400" dirty="0" smtClean="0">
                <a:latin typeface="Comic Sans MS" pitchFamily="66" charset="0"/>
              </a:rPr>
              <a:t>(n)=t</a:t>
            </a:r>
            <a:r>
              <a:rPr lang="en-US" sz="2000" dirty="0" smtClean="0">
                <a:latin typeface="Comic Sans MS" pitchFamily="66" charset="0"/>
              </a:rPr>
              <a:t>m</a:t>
            </a:r>
            <a:r>
              <a:rPr lang="en-US" sz="2400" dirty="0" smtClean="0">
                <a:latin typeface="Comic Sans MS" pitchFamily="66" charset="0"/>
              </a:rPr>
              <a:t>(n-1). 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5715000" y="4142113"/>
          <a:ext cx="2494781" cy="963287"/>
        </p:xfrm>
        <a:graphic>
          <a:graphicData uri="http://schemas.openxmlformats.org/presentationml/2006/ole">
            <p:oleObj spid="_x0000_s1321986" name="Equation" r:id="rId3" imgW="1117440" imgH="431640" progId="Equation.DSMT4">
              <p:embed/>
            </p:oleObj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381000" y="3819979"/>
            <a:ext cx="8458200" cy="1285421"/>
            <a:chOff x="381000" y="4048579"/>
            <a:chExt cx="8458200" cy="1285421"/>
          </a:xfrm>
        </p:grpSpPr>
        <p:sp>
          <p:nvSpPr>
            <p:cNvPr id="11" name="TextBox 10"/>
            <p:cNvSpPr txBox="1"/>
            <p:nvPr/>
          </p:nvSpPr>
          <p:spPr>
            <a:xfrm>
              <a:off x="381000" y="4114800"/>
              <a:ext cx="845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 smtClean="0">
                  <a:latin typeface="Comic Sans MS" pitchFamily="66" charset="0"/>
                </a:rPr>
                <a:t>2-) </a:t>
              </a:r>
              <a:r>
                <a:rPr lang="en-US" sz="2400" dirty="0" smtClean="0">
                  <a:latin typeface="Comic Sans MS" pitchFamily="66" charset="0"/>
                </a:rPr>
                <a:t>Randomly choose a transmit </a:t>
              </a:r>
              <a:r>
                <a:rPr lang="en-US" sz="2400" dirty="0" err="1" smtClean="0">
                  <a:latin typeface="Comic Sans MS" pitchFamily="66" charset="0"/>
                </a:rPr>
                <a:t>beamformer</a:t>
              </a:r>
              <a:r>
                <a:rPr lang="en-US" sz="2400" dirty="0" smtClean="0">
                  <a:latin typeface="Comic Sans MS" pitchFamily="66" charset="0"/>
                </a:rPr>
                <a:t> </a:t>
              </a:r>
              <a:br>
                <a:rPr lang="en-US" sz="2400" dirty="0" smtClean="0">
                  <a:latin typeface="Comic Sans MS" pitchFamily="66" charset="0"/>
                </a:rPr>
              </a:br>
              <a:r>
                <a:rPr lang="en-US" sz="2400" dirty="0" smtClean="0">
                  <a:latin typeface="Comic Sans MS" pitchFamily="66" charset="0"/>
                </a:rPr>
                <a:t>and calculate</a:t>
              </a:r>
              <a:endParaRPr lang="en-US" sz="2400" dirty="0">
                <a:latin typeface="Comic Sans MS" pitchFamily="66" charset="0"/>
              </a:endParaRPr>
            </a:p>
          </p:txBody>
        </p:sp>
        <p:graphicFrame>
          <p:nvGraphicFramePr>
            <p:cNvPr id="17" name="Object 10"/>
            <p:cNvGraphicFramePr>
              <a:graphicFrameLocks noChangeAspect="1"/>
            </p:cNvGraphicFramePr>
            <p:nvPr/>
          </p:nvGraphicFramePr>
          <p:xfrm>
            <a:off x="2581275" y="4439725"/>
            <a:ext cx="2447925" cy="894275"/>
          </p:xfrm>
          <a:graphic>
            <a:graphicData uri="http://schemas.openxmlformats.org/presentationml/2006/ole">
              <p:oleObj spid="_x0000_s1321987" name="Equation" r:id="rId4" imgW="1180800" imgH="431640" progId="Equation.DSMT4">
                <p:embed/>
              </p:oleObj>
            </a:graphicData>
          </a:graphic>
        </p:graphicFrame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6877049" y="4048579"/>
            <a:ext cx="1733551" cy="577850"/>
          </p:xfrm>
          <a:graphic>
            <a:graphicData uri="http://schemas.openxmlformats.org/presentationml/2006/ole">
              <p:oleObj spid="_x0000_s1321988" name="Equation" r:id="rId5" imgW="723600" imgH="241200" progId="Equation.DSMT4">
                <p:embed/>
              </p:oleObj>
            </a:graphicData>
          </a:graphic>
        </p:graphicFrame>
      </p:grpSp>
      <p:grpSp>
        <p:nvGrpSpPr>
          <p:cNvPr id="23" name="Group 22"/>
          <p:cNvGrpSpPr/>
          <p:nvPr/>
        </p:nvGrpSpPr>
        <p:grpSpPr>
          <a:xfrm>
            <a:off x="457200" y="5029200"/>
            <a:ext cx="8458200" cy="609600"/>
            <a:chOff x="457200" y="5105400"/>
            <a:chExt cx="8458200" cy="609600"/>
          </a:xfrm>
        </p:grpSpPr>
        <p:sp>
          <p:nvSpPr>
            <p:cNvPr id="12" name="TextBox 11"/>
            <p:cNvSpPr txBox="1"/>
            <p:nvPr/>
          </p:nvSpPr>
          <p:spPr>
            <a:xfrm>
              <a:off x="457200" y="5177135"/>
              <a:ext cx="845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 smtClean="0">
                  <a:latin typeface="Comic Sans MS" pitchFamily="66" charset="0"/>
                </a:rPr>
                <a:t>3-) </a:t>
              </a:r>
              <a:r>
                <a:rPr lang="en-US" sz="2400" dirty="0" smtClean="0">
                  <a:latin typeface="Comic Sans MS" pitchFamily="66" charset="0"/>
                </a:rPr>
                <a:t>Keep              with probability</a:t>
              </a:r>
              <a:endParaRPr lang="en-US" sz="2400" dirty="0">
                <a:latin typeface="Comic Sans MS" pitchFamily="66" charset="0"/>
              </a:endParaRPr>
            </a:p>
          </p:txBody>
        </p:sp>
        <p:graphicFrame>
          <p:nvGraphicFramePr>
            <p:cNvPr id="1321989" name="Object 5"/>
            <p:cNvGraphicFramePr>
              <a:graphicFrameLocks noChangeAspect="1"/>
            </p:cNvGraphicFramePr>
            <p:nvPr/>
          </p:nvGraphicFramePr>
          <p:xfrm>
            <a:off x="1905000" y="5105400"/>
            <a:ext cx="993775" cy="609600"/>
          </p:xfrm>
          <a:graphic>
            <a:graphicData uri="http://schemas.openxmlformats.org/presentationml/2006/ole">
              <p:oleObj spid="_x0000_s1321989" name="Equation" r:id="rId6" imgW="393480" imgH="241200" progId="Equation.DSMT4">
                <p:embed/>
              </p:oleObj>
            </a:graphicData>
          </a:graphic>
        </p:graphicFrame>
      </p:grpSp>
      <p:graphicFrame>
        <p:nvGraphicFramePr>
          <p:cNvPr id="1321990" name="Object 6"/>
          <p:cNvGraphicFramePr>
            <a:graphicFrameLocks noChangeAspect="1"/>
          </p:cNvGraphicFramePr>
          <p:nvPr/>
        </p:nvGraphicFramePr>
        <p:xfrm>
          <a:off x="5306366" y="4898571"/>
          <a:ext cx="3326005" cy="856603"/>
        </p:xfrm>
        <a:graphic>
          <a:graphicData uri="http://schemas.openxmlformats.org/presentationml/2006/ole">
            <p:oleObj spid="_x0000_s1321990" name="Equation" r:id="rId7" imgW="1726920" imgH="44424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53000" y="4419600"/>
            <a:ext cx="762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and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1383268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omic Sans MS" pitchFamily="66" charset="0"/>
              </a:rPr>
              <a:t>Theorem:</a:t>
            </a:r>
            <a:r>
              <a:rPr lang="en-US" sz="2400" dirty="0" smtClean="0">
                <a:latin typeface="Comic Sans MS" pitchFamily="66" charset="0"/>
              </a:rPr>
              <a:t> COPMA converges to optimal  profile 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5146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with arbitrarily high probability. In other words,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5800" y="304800"/>
            <a:ext cx="7848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Cooperative Power Minimization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Algorithm (COPMA)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aphicFrame>
        <p:nvGraphicFramePr>
          <p:cNvPr id="896004" name="Object 4"/>
          <p:cNvGraphicFramePr>
            <a:graphicFrameLocks noChangeAspect="1"/>
          </p:cNvGraphicFramePr>
          <p:nvPr/>
        </p:nvGraphicFramePr>
        <p:xfrm>
          <a:off x="2984500" y="1873250"/>
          <a:ext cx="2506663" cy="565150"/>
        </p:xfrm>
        <a:graphic>
          <a:graphicData uri="http://schemas.openxmlformats.org/presentationml/2006/ole">
            <p:oleObj spid="_x0000_s896004" name="Equation" r:id="rId3" imgW="1066680" imgH="24120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4964668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omic Sans MS" pitchFamily="66" charset="0"/>
              </a:rPr>
              <a:t>Proof:</a:t>
            </a:r>
            <a:r>
              <a:rPr lang="en-US" sz="2400" dirty="0" smtClean="0">
                <a:latin typeface="Comic Sans MS" pitchFamily="66" charset="0"/>
              </a:rPr>
              <a:t> Based on Markov chain analysis  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896005" name="Object 5"/>
          <p:cNvGraphicFramePr>
            <a:graphicFrameLocks noChangeAspect="1"/>
          </p:cNvGraphicFramePr>
          <p:nvPr/>
        </p:nvGraphicFramePr>
        <p:xfrm>
          <a:off x="2209801" y="3048000"/>
          <a:ext cx="3352800" cy="621890"/>
        </p:xfrm>
        <a:graphic>
          <a:graphicData uri="http://schemas.openxmlformats.org/presentationml/2006/ole">
            <p:oleObj spid="_x0000_s896005" name="Equation" r:id="rId4" imgW="1574640" imgH="29196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" y="4343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is the transmit </a:t>
            </a:r>
            <a:r>
              <a:rPr lang="en-US" sz="2400" dirty="0" err="1" smtClean="0">
                <a:latin typeface="Comic Sans MS" pitchFamily="66" charset="0"/>
              </a:rPr>
              <a:t>beamformer</a:t>
            </a:r>
            <a:r>
              <a:rPr lang="en-US" sz="2400" dirty="0" smtClean="0">
                <a:latin typeface="Comic Sans MS" pitchFamily="66" charset="0"/>
              </a:rPr>
              <a:t> profile at iteration k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896006" name="Object 6"/>
          <p:cNvGraphicFramePr>
            <a:graphicFrameLocks noChangeAspect="1"/>
          </p:cNvGraphicFramePr>
          <p:nvPr/>
        </p:nvGraphicFramePr>
        <p:xfrm>
          <a:off x="1640417" y="3810000"/>
          <a:ext cx="3769783" cy="495300"/>
        </p:xfrm>
        <a:graphic>
          <a:graphicData uri="http://schemas.openxmlformats.org/presentationml/2006/ole">
            <p:oleObj spid="_x0000_s896006" name="Equation" r:id="rId5" imgW="1739880" imgH="22860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3400" y="383177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where 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88</a:t>
            </a:fld>
            <a:endParaRPr lang="en-US"/>
          </a:p>
        </p:txBody>
      </p:sp>
      <p:grpSp>
        <p:nvGrpSpPr>
          <p:cNvPr id="2" name="Group 33"/>
          <p:cNvGrpSpPr/>
          <p:nvPr/>
        </p:nvGrpSpPr>
        <p:grpSpPr>
          <a:xfrm>
            <a:off x="1066800" y="990600"/>
            <a:ext cx="7086600" cy="609600"/>
            <a:chOff x="457200" y="914400"/>
            <a:chExt cx="8001000" cy="838200"/>
          </a:xfrm>
        </p:grpSpPr>
        <p:grpSp>
          <p:nvGrpSpPr>
            <p:cNvPr id="5" name="Group 17"/>
            <p:cNvGrpSpPr/>
            <p:nvPr/>
          </p:nvGrpSpPr>
          <p:grpSpPr>
            <a:xfrm>
              <a:off x="457200" y="914400"/>
              <a:ext cx="1143000" cy="838200"/>
              <a:chOff x="1066800" y="1752600"/>
              <a:chExt cx="1143000" cy="838200"/>
            </a:xfrm>
          </p:grpSpPr>
          <p:sp>
            <p:nvSpPr>
              <p:cNvPr id="15" name="Rounded Rectangle 14"/>
              <p:cNvSpPr/>
              <p:nvPr/>
            </p:nvSpPr>
            <p:spPr bwMode="auto">
              <a:xfrm>
                <a:off x="1066800" y="1752600"/>
                <a:ext cx="1143000" cy="8382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aphicFrame>
            <p:nvGraphicFramePr>
              <p:cNvPr id="897029" name="Object 5"/>
              <p:cNvGraphicFramePr>
                <a:graphicFrameLocks noChangeAspect="1"/>
              </p:cNvGraphicFramePr>
              <p:nvPr/>
            </p:nvGraphicFramePr>
            <p:xfrm>
              <a:off x="1295400" y="1828800"/>
              <a:ext cx="654050" cy="619626"/>
            </p:xfrm>
            <a:graphic>
              <a:graphicData uri="http://schemas.openxmlformats.org/presentationml/2006/ole">
                <p:oleObj spid="_x0000_s898050" name="Equation" r:id="rId3" imgW="241200" imgH="228600" progId="Equation.DSMT4">
                  <p:embed/>
                </p:oleObj>
              </a:graphicData>
            </a:graphic>
          </p:graphicFrame>
        </p:grpSp>
        <p:grpSp>
          <p:nvGrpSpPr>
            <p:cNvPr id="6" name="Group 18"/>
            <p:cNvGrpSpPr/>
            <p:nvPr/>
          </p:nvGrpSpPr>
          <p:grpSpPr>
            <a:xfrm>
              <a:off x="2057400" y="914400"/>
              <a:ext cx="1143000" cy="838200"/>
              <a:chOff x="1066800" y="1752600"/>
              <a:chExt cx="1143000" cy="838200"/>
            </a:xfrm>
          </p:grpSpPr>
          <p:sp>
            <p:nvSpPr>
              <p:cNvPr id="20" name="Rounded Rectangle 19"/>
              <p:cNvSpPr/>
              <p:nvPr/>
            </p:nvSpPr>
            <p:spPr bwMode="auto">
              <a:xfrm>
                <a:off x="1066800" y="1752600"/>
                <a:ext cx="1143000" cy="8382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aphicFrame>
            <p:nvGraphicFramePr>
              <p:cNvPr id="21" name="Object 5"/>
              <p:cNvGraphicFramePr>
                <a:graphicFrameLocks noChangeAspect="1"/>
              </p:cNvGraphicFramePr>
              <p:nvPr/>
            </p:nvGraphicFramePr>
            <p:xfrm>
              <a:off x="1295400" y="1828800"/>
              <a:ext cx="654050" cy="619626"/>
            </p:xfrm>
            <a:graphic>
              <a:graphicData uri="http://schemas.openxmlformats.org/presentationml/2006/ole">
                <p:oleObj spid="_x0000_s898051" name="Equation" r:id="rId4" imgW="241200" imgH="228600" progId="Equation.DSMT4">
                  <p:embed/>
                </p:oleObj>
              </a:graphicData>
            </a:graphic>
          </p:graphicFrame>
        </p:grpSp>
        <p:grpSp>
          <p:nvGrpSpPr>
            <p:cNvPr id="7" name="Group 21"/>
            <p:cNvGrpSpPr/>
            <p:nvPr/>
          </p:nvGrpSpPr>
          <p:grpSpPr>
            <a:xfrm>
              <a:off x="4495800" y="914400"/>
              <a:ext cx="1143000" cy="838200"/>
              <a:chOff x="1066800" y="1752600"/>
              <a:chExt cx="1143000" cy="838200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1066800" y="1752600"/>
                <a:ext cx="1143000" cy="8382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aphicFrame>
            <p:nvGraphicFramePr>
              <p:cNvPr id="24" name="Object 5"/>
              <p:cNvGraphicFramePr>
                <a:graphicFrameLocks noChangeAspect="1"/>
              </p:cNvGraphicFramePr>
              <p:nvPr/>
            </p:nvGraphicFramePr>
            <p:xfrm>
              <a:off x="1295400" y="1812925"/>
              <a:ext cx="654050" cy="652463"/>
            </p:xfrm>
            <a:graphic>
              <a:graphicData uri="http://schemas.openxmlformats.org/presentationml/2006/ole">
                <p:oleObj spid="_x0000_s898052" name="Equation" r:id="rId5" imgW="241200" imgH="241200" progId="Equation.DSMT4">
                  <p:embed/>
                </p:oleObj>
              </a:graphicData>
            </a:graphic>
          </p:graphicFrame>
        </p:grpSp>
        <p:grpSp>
          <p:nvGrpSpPr>
            <p:cNvPr id="8" name="Group 24"/>
            <p:cNvGrpSpPr/>
            <p:nvPr/>
          </p:nvGrpSpPr>
          <p:grpSpPr>
            <a:xfrm>
              <a:off x="7315200" y="914400"/>
              <a:ext cx="1143000" cy="838200"/>
              <a:chOff x="1066800" y="1752600"/>
              <a:chExt cx="1143000" cy="838200"/>
            </a:xfrm>
          </p:grpSpPr>
          <p:sp>
            <p:nvSpPr>
              <p:cNvPr id="26" name="Rounded Rectangle 25"/>
              <p:cNvSpPr/>
              <p:nvPr/>
            </p:nvSpPr>
            <p:spPr bwMode="auto">
              <a:xfrm>
                <a:off x="1066800" y="1752600"/>
                <a:ext cx="1143000" cy="8382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aphicFrame>
            <p:nvGraphicFramePr>
              <p:cNvPr id="27" name="Object 5"/>
              <p:cNvGraphicFramePr>
                <a:graphicFrameLocks noChangeAspect="1"/>
              </p:cNvGraphicFramePr>
              <p:nvPr/>
            </p:nvGraphicFramePr>
            <p:xfrm>
              <a:off x="1277938" y="1828800"/>
              <a:ext cx="688975" cy="619125"/>
            </p:xfrm>
            <a:graphic>
              <a:graphicData uri="http://schemas.openxmlformats.org/presentationml/2006/ole">
                <p:oleObj spid="_x0000_s898053" name="Equation" r:id="rId6" imgW="253800" imgH="228600" progId="Equation.DSMT4">
                  <p:embed/>
                </p:oleObj>
              </a:graphicData>
            </a:graphic>
          </p:graphicFrame>
        </p:grpSp>
        <p:sp>
          <p:nvSpPr>
            <p:cNvPr id="28" name="Oval 27"/>
            <p:cNvSpPr/>
            <p:nvPr/>
          </p:nvSpPr>
          <p:spPr bwMode="auto">
            <a:xfrm>
              <a:off x="3429000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3733800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4093029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6041571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6346371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6705600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9" name="Group 72"/>
          <p:cNvGrpSpPr/>
          <p:nvPr/>
        </p:nvGrpSpPr>
        <p:grpSpPr>
          <a:xfrm>
            <a:off x="1066800" y="1981200"/>
            <a:ext cx="7086600" cy="609600"/>
            <a:chOff x="457200" y="914400"/>
            <a:chExt cx="8001000" cy="838200"/>
          </a:xfrm>
        </p:grpSpPr>
        <p:grpSp>
          <p:nvGrpSpPr>
            <p:cNvPr id="10" name="Group 17"/>
            <p:cNvGrpSpPr/>
            <p:nvPr/>
          </p:nvGrpSpPr>
          <p:grpSpPr>
            <a:xfrm>
              <a:off x="457200" y="914400"/>
              <a:ext cx="1143000" cy="838200"/>
              <a:chOff x="1066800" y="1752600"/>
              <a:chExt cx="1143000" cy="83820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1066800" y="1752600"/>
                <a:ext cx="1143000" cy="8382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aphicFrame>
            <p:nvGraphicFramePr>
              <p:cNvPr id="91" name="Object 5"/>
              <p:cNvGraphicFramePr>
                <a:graphicFrameLocks noChangeAspect="1"/>
              </p:cNvGraphicFramePr>
              <p:nvPr/>
            </p:nvGraphicFramePr>
            <p:xfrm>
              <a:off x="1295400" y="1828800"/>
              <a:ext cx="654050" cy="619626"/>
            </p:xfrm>
            <a:graphic>
              <a:graphicData uri="http://schemas.openxmlformats.org/presentationml/2006/ole">
                <p:oleObj spid="_x0000_s898054" name="Equation" r:id="rId7" imgW="241200" imgH="228600" progId="Equation.DSMT4">
                  <p:embed/>
                </p:oleObj>
              </a:graphicData>
            </a:graphic>
          </p:graphicFrame>
        </p:grpSp>
        <p:grpSp>
          <p:nvGrpSpPr>
            <p:cNvPr id="11" name="Group 18"/>
            <p:cNvGrpSpPr/>
            <p:nvPr/>
          </p:nvGrpSpPr>
          <p:grpSpPr>
            <a:xfrm>
              <a:off x="2057400" y="914400"/>
              <a:ext cx="1143000" cy="838200"/>
              <a:chOff x="1066800" y="1752600"/>
              <a:chExt cx="1143000" cy="838200"/>
            </a:xfrm>
          </p:grpSpPr>
          <p:sp>
            <p:nvSpPr>
              <p:cNvPr id="88" name="Rounded Rectangle 87"/>
              <p:cNvSpPr/>
              <p:nvPr/>
            </p:nvSpPr>
            <p:spPr bwMode="auto">
              <a:xfrm>
                <a:off x="1066800" y="1752600"/>
                <a:ext cx="1143000" cy="8382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aphicFrame>
            <p:nvGraphicFramePr>
              <p:cNvPr id="89" name="Object 5"/>
              <p:cNvGraphicFramePr>
                <a:graphicFrameLocks noChangeAspect="1"/>
              </p:cNvGraphicFramePr>
              <p:nvPr/>
            </p:nvGraphicFramePr>
            <p:xfrm>
              <a:off x="1278655" y="1828999"/>
              <a:ext cx="688258" cy="619919"/>
            </p:xfrm>
            <a:graphic>
              <a:graphicData uri="http://schemas.openxmlformats.org/presentationml/2006/ole">
                <p:oleObj spid="_x0000_s898055" name="Equation" r:id="rId8" imgW="253800" imgH="228600" progId="Equation.DSMT4">
                  <p:embed/>
                </p:oleObj>
              </a:graphicData>
            </a:graphic>
          </p:graphicFrame>
        </p:grpSp>
        <p:grpSp>
          <p:nvGrpSpPr>
            <p:cNvPr id="12" name="Group 21"/>
            <p:cNvGrpSpPr/>
            <p:nvPr/>
          </p:nvGrpSpPr>
          <p:grpSpPr>
            <a:xfrm>
              <a:off x="4495800" y="914400"/>
              <a:ext cx="1143000" cy="838200"/>
              <a:chOff x="1066800" y="1752600"/>
              <a:chExt cx="1143000" cy="838200"/>
            </a:xfrm>
          </p:grpSpPr>
          <p:sp>
            <p:nvSpPr>
              <p:cNvPr id="86" name="Rounded Rectangle 85"/>
              <p:cNvSpPr/>
              <p:nvPr/>
            </p:nvSpPr>
            <p:spPr bwMode="auto">
              <a:xfrm>
                <a:off x="1066800" y="1752600"/>
                <a:ext cx="1143000" cy="8382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aphicFrame>
            <p:nvGraphicFramePr>
              <p:cNvPr id="87" name="Object 5"/>
              <p:cNvGraphicFramePr>
                <a:graphicFrameLocks noChangeAspect="1"/>
              </p:cNvGraphicFramePr>
              <p:nvPr/>
            </p:nvGraphicFramePr>
            <p:xfrm>
              <a:off x="1261704" y="1813719"/>
              <a:ext cx="724105" cy="652662"/>
            </p:xfrm>
            <a:graphic>
              <a:graphicData uri="http://schemas.openxmlformats.org/presentationml/2006/ole">
                <p:oleObj spid="_x0000_s898056" name="Equation" r:id="rId9" imgW="266400" imgH="241200" progId="Equation.DSMT4">
                  <p:embed/>
                </p:oleObj>
              </a:graphicData>
            </a:graphic>
          </p:graphicFrame>
        </p:grpSp>
        <p:grpSp>
          <p:nvGrpSpPr>
            <p:cNvPr id="13" name="Group 24"/>
            <p:cNvGrpSpPr/>
            <p:nvPr/>
          </p:nvGrpSpPr>
          <p:grpSpPr>
            <a:xfrm>
              <a:off x="7315200" y="914400"/>
              <a:ext cx="1143000" cy="838200"/>
              <a:chOff x="1066800" y="1752600"/>
              <a:chExt cx="1143000" cy="838200"/>
            </a:xfrm>
          </p:grpSpPr>
          <p:sp>
            <p:nvSpPr>
              <p:cNvPr id="84" name="Rounded Rectangle 83"/>
              <p:cNvSpPr/>
              <p:nvPr/>
            </p:nvSpPr>
            <p:spPr bwMode="auto">
              <a:xfrm>
                <a:off x="1066800" y="1752600"/>
                <a:ext cx="1143000" cy="8382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aphicFrame>
            <p:nvGraphicFramePr>
              <p:cNvPr id="85" name="Object 5"/>
              <p:cNvGraphicFramePr>
                <a:graphicFrameLocks noChangeAspect="1"/>
              </p:cNvGraphicFramePr>
              <p:nvPr/>
            </p:nvGraphicFramePr>
            <p:xfrm>
              <a:off x="1243730" y="1828999"/>
              <a:ext cx="756367" cy="619919"/>
            </p:xfrm>
            <a:graphic>
              <a:graphicData uri="http://schemas.openxmlformats.org/presentationml/2006/ole">
                <p:oleObj spid="_x0000_s898057" name="Equation" r:id="rId10" imgW="279360" imgH="228600" progId="Equation.DSMT4">
                  <p:embed/>
                </p:oleObj>
              </a:graphicData>
            </a:graphic>
          </p:graphicFrame>
        </p:grpSp>
        <p:sp>
          <p:nvSpPr>
            <p:cNvPr id="78" name="Oval 77"/>
            <p:cNvSpPr/>
            <p:nvPr/>
          </p:nvSpPr>
          <p:spPr bwMode="auto">
            <a:xfrm>
              <a:off x="3429000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3733800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4093029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6041571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6346371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6705600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16" name="Group 91"/>
          <p:cNvGrpSpPr/>
          <p:nvPr/>
        </p:nvGrpSpPr>
        <p:grpSpPr>
          <a:xfrm>
            <a:off x="1143000" y="3581400"/>
            <a:ext cx="7086600" cy="609600"/>
            <a:chOff x="457200" y="914400"/>
            <a:chExt cx="8001000" cy="838200"/>
          </a:xfrm>
        </p:grpSpPr>
        <p:grpSp>
          <p:nvGrpSpPr>
            <p:cNvPr id="17" name="Group 17"/>
            <p:cNvGrpSpPr/>
            <p:nvPr/>
          </p:nvGrpSpPr>
          <p:grpSpPr>
            <a:xfrm>
              <a:off x="457200" y="914400"/>
              <a:ext cx="1143000" cy="838200"/>
              <a:chOff x="1066800" y="1752600"/>
              <a:chExt cx="1143000" cy="838200"/>
            </a:xfrm>
          </p:grpSpPr>
          <p:sp>
            <p:nvSpPr>
              <p:cNvPr id="109" name="Rounded Rectangle 108"/>
              <p:cNvSpPr/>
              <p:nvPr/>
            </p:nvSpPr>
            <p:spPr bwMode="auto">
              <a:xfrm>
                <a:off x="1066800" y="1752600"/>
                <a:ext cx="1143000" cy="8382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aphicFrame>
            <p:nvGraphicFramePr>
              <p:cNvPr id="110" name="Object 5"/>
              <p:cNvGraphicFramePr>
                <a:graphicFrameLocks noChangeAspect="1"/>
              </p:cNvGraphicFramePr>
              <p:nvPr/>
            </p:nvGraphicFramePr>
            <p:xfrm>
              <a:off x="1312351" y="1828999"/>
              <a:ext cx="618357" cy="619919"/>
            </p:xfrm>
            <a:graphic>
              <a:graphicData uri="http://schemas.openxmlformats.org/presentationml/2006/ole">
                <p:oleObj spid="_x0000_s898058" name="Equation" r:id="rId11" imgW="228600" imgH="228600" progId="Equation.DSMT4">
                  <p:embed/>
                </p:oleObj>
              </a:graphicData>
            </a:graphic>
          </p:graphicFrame>
        </p:grpSp>
        <p:grpSp>
          <p:nvGrpSpPr>
            <p:cNvPr id="18" name="Group 18"/>
            <p:cNvGrpSpPr/>
            <p:nvPr/>
          </p:nvGrpSpPr>
          <p:grpSpPr>
            <a:xfrm>
              <a:off x="2057400" y="914400"/>
              <a:ext cx="1143000" cy="838200"/>
              <a:chOff x="1066800" y="1752600"/>
              <a:chExt cx="1143000" cy="838200"/>
            </a:xfrm>
          </p:grpSpPr>
          <p:sp>
            <p:nvSpPr>
              <p:cNvPr id="107" name="Rounded Rectangle 106"/>
              <p:cNvSpPr/>
              <p:nvPr/>
            </p:nvSpPr>
            <p:spPr bwMode="auto">
              <a:xfrm>
                <a:off x="1066800" y="1752600"/>
                <a:ext cx="1143000" cy="8382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aphicFrame>
            <p:nvGraphicFramePr>
              <p:cNvPr id="108" name="Object 5"/>
              <p:cNvGraphicFramePr>
                <a:graphicFrameLocks noChangeAspect="1"/>
              </p:cNvGraphicFramePr>
              <p:nvPr/>
            </p:nvGraphicFramePr>
            <p:xfrm>
              <a:off x="1295400" y="1828800"/>
              <a:ext cx="654050" cy="619626"/>
            </p:xfrm>
            <a:graphic>
              <a:graphicData uri="http://schemas.openxmlformats.org/presentationml/2006/ole">
                <p:oleObj spid="_x0000_s898059" name="Equation" r:id="rId12" imgW="241200" imgH="228600" progId="Equation.DSMT4">
                  <p:embed/>
                </p:oleObj>
              </a:graphicData>
            </a:graphic>
          </p:graphicFrame>
        </p:grpSp>
        <p:grpSp>
          <p:nvGrpSpPr>
            <p:cNvPr id="19" name="Group 21"/>
            <p:cNvGrpSpPr/>
            <p:nvPr/>
          </p:nvGrpSpPr>
          <p:grpSpPr>
            <a:xfrm>
              <a:off x="4495800" y="914400"/>
              <a:ext cx="1143000" cy="838200"/>
              <a:chOff x="1066800" y="1752600"/>
              <a:chExt cx="1143000" cy="838200"/>
            </a:xfrm>
          </p:grpSpPr>
          <p:sp>
            <p:nvSpPr>
              <p:cNvPr id="105" name="Rounded Rectangle 104"/>
              <p:cNvSpPr/>
              <p:nvPr/>
            </p:nvSpPr>
            <p:spPr bwMode="auto">
              <a:xfrm>
                <a:off x="1066800" y="1752600"/>
                <a:ext cx="1143000" cy="838200"/>
              </a:xfrm>
              <a:prstGeom prst="round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aphicFrame>
            <p:nvGraphicFramePr>
              <p:cNvPr id="106" name="Object 5"/>
              <p:cNvGraphicFramePr>
                <a:graphicFrameLocks noChangeAspect="1"/>
              </p:cNvGraphicFramePr>
              <p:nvPr/>
            </p:nvGraphicFramePr>
            <p:xfrm>
              <a:off x="1329813" y="1813719"/>
              <a:ext cx="584303" cy="652662"/>
            </p:xfrm>
            <a:graphic>
              <a:graphicData uri="http://schemas.openxmlformats.org/presentationml/2006/ole">
                <p:oleObj spid="_x0000_s898060" name="Equation" r:id="rId13" imgW="215640" imgH="241200" progId="Equation.DSMT4">
                  <p:embed/>
                </p:oleObj>
              </a:graphicData>
            </a:graphic>
          </p:graphicFrame>
        </p:grpSp>
        <p:grpSp>
          <p:nvGrpSpPr>
            <p:cNvPr id="22" name="Group 24"/>
            <p:cNvGrpSpPr/>
            <p:nvPr/>
          </p:nvGrpSpPr>
          <p:grpSpPr>
            <a:xfrm>
              <a:off x="7315200" y="914400"/>
              <a:ext cx="1143000" cy="838200"/>
              <a:chOff x="1066800" y="1752600"/>
              <a:chExt cx="1143000" cy="838200"/>
            </a:xfrm>
          </p:grpSpPr>
          <p:sp>
            <p:nvSpPr>
              <p:cNvPr id="103" name="Rounded Rectangle 102"/>
              <p:cNvSpPr/>
              <p:nvPr/>
            </p:nvSpPr>
            <p:spPr bwMode="auto">
              <a:xfrm>
                <a:off x="1066800" y="1752600"/>
                <a:ext cx="1143000" cy="8382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aphicFrame>
            <p:nvGraphicFramePr>
              <p:cNvPr id="104" name="Object 5"/>
              <p:cNvGraphicFramePr>
                <a:graphicFrameLocks noChangeAspect="1"/>
              </p:cNvGraphicFramePr>
              <p:nvPr/>
            </p:nvGraphicFramePr>
            <p:xfrm>
              <a:off x="1293915" y="1828999"/>
              <a:ext cx="654203" cy="619919"/>
            </p:xfrm>
            <a:graphic>
              <a:graphicData uri="http://schemas.openxmlformats.org/presentationml/2006/ole">
                <p:oleObj spid="_x0000_s898061" name="Equation" r:id="rId14" imgW="241200" imgH="228600" progId="Equation.DSMT4">
                  <p:embed/>
                </p:oleObj>
              </a:graphicData>
            </a:graphic>
          </p:graphicFrame>
        </p:grpSp>
        <p:sp>
          <p:nvSpPr>
            <p:cNvPr id="97" name="Oval 96"/>
            <p:cNvSpPr/>
            <p:nvPr/>
          </p:nvSpPr>
          <p:spPr bwMode="auto">
            <a:xfrm>
              <a:off x="3429000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3733800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4093029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6041571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6346371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6705600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5" name="Group 110"/>
          <p:cNvGrpSpPr/>
          <p:nvPr/>
        </p:nvGrpSpPr>
        <p:grpSpPr>
          <a:xfrm>
            <a:off x="1143000" y="5181600"/>
            <a:ext cx="7086600" cy="609600"/>
            <a:chOff x="457200" y="914400"/>
            <a:chExt cx="8001000" cy="838200"/>
          </a:xfrm>
        </p:grpSpPr>
        <p:grpSp>
          <p:nvGrpSpPr>
            <p:cNvPr id="224" name="Group 17"/>
            <p:cNvGrpSpPr/>
            <p:nvPr/>
          </p:nvGrpSpPr>
          <p:grpSpPr>
            <a:xfrm>
              <a:off x="457200" y="914400"/>
              <a:ext cx="1143000" cy="838200"/>
              <a:chOff x="1066800" y="1752600"/>
              <a:chExt cx="1143000" cy="838200"/>
            </a:xfrm>
          </p:grpSpPr>
          <p:sp>
            <p:nvSpPr>
              <p:cNvPr id="128" name="Rounded Rectangle 127"/>
              <p:cNvSpPr/>
              <p:nvPr/>
            </p:nvSpPr>
            <p:spPr bwMode="auto">
              <a:xfrm>
                <a:off x="1066800" y="1752600"/>
                <a:ext cx="1143000" cy="8382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aphicFrame>
            <p:nvGraphicFramePr>
              <p:cNvPr id="129" name="Object 5"/>
              <p:cNvGraphicFramePr>
                <a:graphicFrameLocks noChangeAspect="1"/>
              </p:cNvGraphicFramePr>
              <p:nvPr/>
            </p:nvGraphicFramePr>
            <p:xfrm>
              <a:off x="1280089" y="1828999"/>
              <a:ext cx="686465" cy="619919"/>
            </p:xfrm>
            <a:graphic>
              <a:graphicData uri="http://schemas.openxmlformats.org/presentationml/2006/ole">
                <p:oleObj spid="_x0000_s898062" name="Equation" r:id="rId15" imgW="253800" imgH="228600" progId="Equation.DSMT4">
                  <p:embed/>
                </p:oleObj>
              </a:graphicData>
            </a:graphic>
          </p:graphicFrame>
        </p:grpSp>
        <p:grpSp>
          <p:nvGrpSpPr>
            <p:cNvPr id="225" name="Group 18"/>
            <p:cNvGrpSpPr/>
            <p:nvPr/>
          </p:nvGrpSpPr>
          <p:grpSpPr>
            <a:xfrm>
              <a:off x="2057400" y="914400"/>
              <a:ext cx="1143000" cy="838200"/>
              <a:chOff x="1066800" y="1752600"/>
              <a:chExt cx="1143000" cy="838200"/>
            </a:xfrm>
          </p:grpSpPr>
          <p:sp>
            <p:nvSpPr>
              <p:cNvPr id="126" name="Rounded Rectangle 125"/>
              <p:cNvSpPr/>
              <p:nvPr/>
            </p:nvSpPr>
            <p:spPr bwMode="auto">
              <a:xfrm>
                <a:off x="1066800" y="1752600"/>
                <a:ext cx="1143000" cy="8382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aphicFrame>
            <p:nvGraphicFramePr>
              <p:cNvPr id="127" name="Object 5"/>
              <p:cNvGraphicFramePr>
                <a:graphicFrameLocks noChangeAspect="1"/>
              </p:cNvGraphicFramePr>
              <p:nvPr/>
            </p:nvGraphicFramePr>
            <p:xfrm>
              <a:off x="1244600" y="1828999"/>
              <a:ext cx="756367" cy="619919"/>
            </p:xfrm>
            <a:graphic>
              <a:graphicData uri="http://schemas.openxmlformats.org/presentationml/2006/ole">
                <p:oleObj spid="_x0000_s898063" name="Equation" r:id="rId16" imgW="279360" imgH="228600" progId="Equation.DSMT4">
                  <p:embed/>
                </p:oleObj>
              </a:graphicData>
            </a:graphic>
          </p:graphicFrame>
        </p:grpSp>
        <p:grpSp>
          <p:nvGrpSpPr>
            <p:cNvPr id="226" name="Group 21"/>
            <p:cNvGrpSpPr/>
            <p:nvPr/>
          </p:nvGrpSpPr>
          <p:grpSpPr>
            <a:xfrm>
              <a:off x="4495800" y="914400"/>
              <a:ext cx="1143000" cy="838200"/>
              <a:chOff x="1066800" y="1752600"/>
              <a:chExt cx="1143000" cy="838200"/>
            </a:xfrm>
          </p:grpSpPr>
          <p:sp>
            <p:nvSpPr>
              <p:cNvPr id="124" name="Rounded Rectangle 123"/>
              <p:cNvSpPr/>
              <p:nvPr/>
            </p:nvSpPr>
            <p:spPr bwMode="auto">
              <a:xfrm>
                <a:off x="1066800" y="1752600"/>
                <a:ext cx="1143000" cy="8382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aphicFrame>
            <p:nvGraphicFramePr>
              <p:cNvPr id="125" name="Object 5"/>
              <p:cNvGraphicFramePr>
                <a:graphicFrameLocks noChangeAspect="1"/>
              </p:cNvGraphicFramePr>
              <p:nvPr/>
            </p:nvGraphicFramePr>
            <p:xfrm>
              <a:off x="1279627" y="1813719"/>
              <a:ext cx="688258" cy="652662"/>
            </p:xfrm>
            <a:graphic>
              <a:graphicData uri="http://schemas.openxmlformats.org/presentationml/2006/ole">
                <p:oleObj spid="_x0000_s898064" name="Equation" r:id="rId17" imgW="253800" imgH="241200" progId="Equation.DSMT4">
                  <p:embed/>
                </p:oleObj>
              </a:graphicData>
            </a:graphic>
          </p:graphicFrame>
        </p:grpSp>
        <p:grpSp>
          <p:nvGrpSpPr>
            <p:cNvPr id="227" name="Group 24"/>
            <p:cNvGrpSpPr/>
            <p:nvPr/>
          </p:nvGrpSpPr>
          <p:grpSpPr>
            <a:xfrm>
              <a:off x="7315200" y="914400"/>
              <a:ext cx="1143000" cy="838200"/>
              <a:chOff x="1066800" y="1752600"/>
              <a:chExt cx="1143000" cy="838200"/>
            </a:xfrm>
          </p:grpSpPr>
          <p:sp>
            <p:nvSpPr>
              <p:cNvPr id="122" name="Rounded Rectangle 121"/>
              <p:cNvSpPr/>
              <p:nvPr/>
            </p:nvSpPr>
            <p:spPr bwMode="auto">
              <a:xfrm>
                <a:off x="1066800" y="1752600"/>
                <a:ext cx="1143000" cy="8382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aphicFrame>
            <p:nvGraphicFramePr>
              <p:cNvPr id="123" name="Object 5"/>
              <p:cNvGraphicFramePr>
                <a:graphicFrameLocks noChangeAspect="1"/>
              </p:cNvGraphicFramePr>
              <p:nvPr/>
            </p:nvGraphicFramePr>
            <p:xfrm>
              <a:off x="1243730" y="1828999"/>
              <a:ext cx="758159" cy="619919"/>
            </p:xfrm>
            <a:graphic>
              <a:graphicData uri="http://schemas.openxmlformats.org/presentationml/2006/ole">
                <p:oleObj spid="_x0000_s898065" name="Equation" r:id="rId18" imgW="279360" imgH="228600" progId="Equation.DSMT4">
                  <p:embed/>
                </p:oleObj>
              </a:graphicData>
            </a:graphic>
          </p:graphicFrame>
        </p:grpSp>
        <p:sp>
          <p:nvSpPr>
            <p:cNvPr id="116" name="Oval 115"/>
            <p:cNvSpPr/>
            <p:nvPr/>
          </p:nvSpPr>
          <p:spPr bwMode="auto">
            <a:xfrm>
              <a:off x="3429000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3733800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4093029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6041571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6346371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6705600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30" name="Oval 129"/>
          <p:cNvSpPr/>
          <p:nvPr/>
        </p:nvSpPr>
        <p:spPr bwMode="auto">
          <a:xfrm>
            <a:off x="1465217" y="27432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1465217" y="30480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1465217" y="32766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2989217" y="27432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2989217" y="30480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2989217" y="32766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5122817" y="27432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5122817" y="30480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5122817" y="32766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7561217" y="27432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7561217" y="30480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7561217" y="32766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5181600" y="4384964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5181600" y="4689764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5181600" y="4918364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5" name="Oval 144"/>
          <p:cNvSpPr/>
          <p:nvPr/>
        </p:nvSpPr>
        <p:spPr bwMode="auto">
          <a:xfrm>
            <a:off x="7637417" y="43434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7637417" y="46482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7637417" y="48768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2971800" y="43434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2971800" y="46482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50" name="Oval 149"/>
          <p:cNvSpPr/>
          <p:nvPr/>
        </p:nvSpPr>
        <p:spPr bwMode="auto">
          <a:xfrm>
            <a:off x="2971800" y="48768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51" name="Oval 150"/>
          <p:cNvSpPr/>
          <p:nvPr/>
        </p:nvSpPr>
        <p:spPr bwMode="auto">
          <a:xfrm>
            <a:off x="1524000" y="43434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1524000" y="46482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53" name="Oval 152"/>
          <p:cNvSpPr/>
          <p:nvPr/>
        </p:nvSpPr>
        <p:spPr bwMode="auto">
          <a:xfrm>
            <a:off x="1524000" y="48768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54" name="Title 1"/>
          <p:cNvSpPr txBox="1">
            <a:spLocks/>
          </p:cNvSpPr>
          <p:nvPr/>
        </p:nvSpPr>
        <p:spPr>
          <a:xfrm>
            <a:off x="685800" y="5791200"/>
            <a:ext cx="7848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Two Players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Markov Chain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251" name="Straight Arrow Connector 250"/>
          <p:cNvCxnSpPr/>
          <p:nvPr/>
        </p:nvCxnSpPr>
        <p:spPr bwMode="auto">
          <a:xfrm rot="10800000">
            <a:off x="914400" y="762000"/>
            <a:ext cx="533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graphicFrame>
        <p:nvGraphicFramePr>
          <p:cNvPr id="897053" name="Object 29"/>
          <p:cNvGraphicFramePr>
            <a:graphicFrameLocks noChangeAspect="1"/>
          </p:cNvGraphicFramePr>
          <p:nvPr/>
        </p:nvGraphicFramePr>
        <p:xfrm>
          <a:off x="304800" y="336550"/>
          <a:ext cx="1557755" cy="501650"/>
        </p:xfrm>
        <a:graphic>
          <a:graphicData uri="http://schemas.openxmlformats.org/presentationml/2006/ole">
            <p:oleObj spid="_x0000_s898066" name="Equation" r:id="rId19" imgW="749160" imgH="241200" progId="Equation.DSMT4">
              <p:embed/>
            </p:oleObj>
          </a:graphicData>
        </a:graphic>
      </p:graphicFrame>
      <p:cxnSp>
        <p:nvCxnSpPr>
          <p:cNvPr id="155" name="Straight Arrow Connector 154"/>
          <p:cNvCxnSpPr/>
          <p:nvPr/>
        </p:nvCxnSpPr>
        <p:spPr bwMode="auto">
          <a:xfrm>
            <a:off x="1905000" y="60960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graphicFrame>
        <p:nvGraphicFramePr>
          <p:cNvPr id="898067" name="Object 19"/>
          <p:cNvGraphicFramePr>
            <a:graphicFrameLocks noChangeAspect="1"/>
          </p:cNvGraphicFramePr>
          <p:nvPr/>
        </p:nvGraphicFramePr>
        <p:xfrm>
          <a:off x="2916238" y="336550"/>
          <a:ext cx="2189162" cy="501650"/>
        </p:xfrm>
        <a:graphic>
          <a:graphicData uri="http://schemas.openxmlformats.org/presentationml/2006/ole">
            <p:oleObj spid="_x0000_s898067" name="Equation" r:id="rId20" imgW="1054080" imgH="241200" progId="Equation.DSMT4">
              <p:embed/>
            </p:oleObj>
          </a:graphicData>
        </a:graphic>
      </p:graphicFrame>
      <p:sp>
        <p:nvSpPr>
          <p:cNvPr id="111" name="TextBox 110"/>
          <p:cNvSpPr txBox="1"/>
          <p:nvPr/>
        </p:nvSpPr>
        <p:spPr>
          <a:xfrm>
            <a:off x="5791200" y="2971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Optimal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12" name="Straight Arrow Connector 111"/>
          <p:cNvCxnSpPr/>
          <p:nvPr/>
        </p:nvCxnSpPr>
        <p:spPr bwMode="auto">
          <a:xfrm flipV="1">
            <a:off x="5181600" y="3278834"/>
            <a:ext cx="609600" cy="3025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89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066800" y="990600"/>
            <a:ext cx="7086600" cy="609600"/>
            <a:chOff x="457200" y="914400"/>
            <a:chExt cx="8001000" cy="838200"/>
          </a:xfrm>
        </p:grpSpPr>
        <p:grpSp>
          <p:nvGrpSpPr>
            <p:cNvPr id="18" name="Group 17"/>
            <p:cNvGrpSpPr/>
            <p:nvPr/>
          </p:nvGrpSpPr>
          <p:grpSpPr>
            <a:xfrm>
              <a:off x="457200" y="914400"/>
              <a:ext cx="1143000" cy="838200"/>
              <a:chOff x="1066800" y="1752600"/>
              <a:chExt cx="1143000" cy="838200"/>
            </a:xfrm>
          </p:grpSpPr>
          <p:sp>
            <p:nvSpPr>
              <p:cNvPr id="15" name="Rounded Rectangle 14"/>
              <p:cNvSpPr/>
              <p:nvPr/>
            </p:nvSpPr>
            <p:spPr bwMode="auto">
              <a:xfrm>
                <a:off x="1066800" y="1752600"/>
                <a:ext cx="1143000" cy="8382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aphicFrame>
            <p:nvGraphicFramePr>
              <p:cNvPr id="897029" name="Object 5"/>
              <p:cNvGraphicFramePr>
                <a:graphicFrameLocks noChangeAspect="1"/>
              </p:cNvGraphicFramePr>
              <p:nvPr/>
            </p:nvGraphicFramePr>
            <p:xfrm>
              <a:off x="1295400" y="1828800"/>
              <a:ext cx="654050" cy="619626"/>
            </p:xfrm>
            <a:graphic>
              <a:graphicData uri="http://schemas.openxmlformats.org/presentationml/2006/ole">
                <p:oleObj spid="_x0000_s897029" name="Equation" r:id="rId3" imgW="241200" imgH="228600" progId="Equation.DSMT4">
                  <p:embed/>
                </p:oleObj>
              </a:graphicData>
            </a:graphic>
          </p:graphicFrame>
        </p:grpSp>
        <p:grpSp>
          <p:nvGrpSpPr>
            <p:cNvPr id="19" name="Group 18"/>
            <p:cNvGrpSpPr/>
            <p:nvPr/>
          </p:nvGrpSpPr>
          <p:grpSpPr>
            <a:xfrm>
              <a:off x="2057400" y="914400"/>
              <a:ext cx="1143000" cy="838200"/>
              <a:chOff x="1066800" y="1752600"/>
              <a:chExt cx="1143000" cy="838200"/>
            </a:xfrm>
          </p:grpSpPr>
          <p:sp>
            <p:nvSpPr>
              <p:cNvPr id="20" name="Rounded Rectangle 19"/>
              <p:cNvSpPr/>
              <p:nvPr/>
            </p:nvSpPr>
            <p:spPr bwMode="auto">
              <a:xfrm>
                <a:off x="1066800" y="1752600"/>
                <a:ext cx="1143000" cy="8382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aphicFrame>
            <p:nvGraphicFramePr>
              <p:cNvPr id="21" name="Object 5"/>
              <p:cNvGraphicFramePr>
                <a:graphicFrameLocks noChangeAspect="1"/>
              </p:cNvGraphicFramePr>
              <p:nvPr/>
            </p:nvGraphicFramePr>
            <p:xfrm>
              <a:off x="1295400" y="1828800"/>
              <a:ext cx="654050" cy="619626"/>
            </p:xfrm>
            <a:graphic>
              <a:graphicData uri="http://schemas.openxmlformats.org/presentationml/2006/ole">
                <p:oleObj spid="_x0000_s897030" name="Equation" r:id="rId4" imgW="241200" imgH="228600" progId="Equation.DSMT4">
                  <p:embed/>
                </p:oleObj>
              </a:graphicData>
            </a:graphic>
          </p:graphicFrame>
        </p:grpSp>
        <p:grpSp>
          <p:nvGrpSpPr>
            <p:cNvPr id="22" name="Group 21"/>
            <p:cNvGrpSpPr/>
            <p:nvPr/>
          </p:nvGrpSpPr>
          <p:grpSpPr>
            <a:xfrm>
              <a:off x="4495800" y="914400"/>
              <a:ext cx="1143000" cy="838200"/>
              <a:chOff x="1066800" y="1752600"/>
              <a:chExt cx="1143000" cy="838200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1066800" y="1752600"/>
                <a:ext cx="1143000" cy="8382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aphicFrame>
            <p:nvGraphicFramePr>
              <p:cNvPr id="24" name="Object 5"/>
              <p:cNvGraphicFramePr>
                <a:graphicFrameLocks noChangeAspect="1"/>
              </p:cNvGraphicFramePr>
              <p:nvPr/>
            </p:nvGraphicFramePr>
            <p:xfrm>
              <a:off x="1295400" y="1812925"/>
              <a:ext cx="654050" cy="652463"/>
            </p:xfrm>
            <a:graphic>
              <a:graphicData uri="http://schemas.openxmlformats.org/presentationml/2006/ole">
                <p:oleObj spid="_x0000_s897031" name="Equation" r:id="rId5" imgW="241200" imgH="241200" progId="Equation.DSMT4">
                  <p:embed/>
                </p:oleObj>
              </a:graphicData>
            </a:graphic>
          </p:graphicFrame>
        </p:grpSp>
        <p:grpSp>
          <p:nvGrpSpPr>
            <p:cNvPr id="25" name="Group 24"/>
            <p:cNvGrpSpPr/>
            <p:nvPr/>
          </p:nvGrpSpPr>
          <p:grpSpPr>
            <a:xfrm>
              <a:off x="7315200" y="914400"/>
              <a:ext cx="1143000" cy="838200"/>
              <a:chOff x="1066800" y="1752600"/>
              <a:chExt cx="1143000" cy="838200"/>
            </a:xfrm>
          </p:grpSpPr>
          <p:sp>
            <p:nvSpPr>
              <p:cNvPr id="26" name="Rounded Rectangle 25"/>
              <p:cNvSpPr/>
              <p:nvPr/>
            </p:nvSpPr>
            <p:spPr bwMode="auto">
              <a:xfrm>
                <a:off x="1066800" y="1752600"/>
                <a:ext cx="1143000" cy="8382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aphicFrame>
            <p:nvGraphicFramePr>
              <p:cNvPr id="27" name="Object 5"/>
              <p:cNvGraphicFramePr>
                <a:graphicFrameLocks noChangeAspect="1"/>
              </p:cNvGraphicFramePr>
              <p:nvPr/>
            </p:nvGraphicFramePr>
            <p:xfrm>
              <a:off x="1277938" y="1828800"/>
              <a:ext cx="688975" cy="619125"/>
            </p:xfrm>
            <a:graphic>
              <a:graphicData uri="http://schemas.openxmlformats.org/presentationml/2006/ole">
                <p:oleObj spid="_x0000_s897032" name="Equation" r:id="rId6" imgW="253800" imgH="228600" progId="Equation.DSMT4">
                  <p:embed/>
                </p:oleObj>
              </a:graphicData>
            </a:graphic>
          </p:graphicFrame>
        </p:grpSp>
        <p:sp>
          <p:nvSpPr>
            <p:cNvPr id="28" name="Oval 27"/>
            <p:cNvSpPr/>
            <p:nvPr/>
          </p:nvSpPr>
          <p:spPr bwMode="auto">
            <a:xfrm>
              <a:off x="3429000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3733800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4093029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6041571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6346371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6705600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066800" y="1981200"/>
            <a:ext cx="7086600" cy="609600"/>
            <a:chOff x="457200" y="914400"/>
            <a:chExt cx="8001000" cy="838200"/>
          </a:xfrm>
        </p:grpSpPr>
        <p:grpSp>
          <p:nvGrpSpPr>
            <p:cNvPr id="74" name="Group 17"/>
            <p:cNvGrpSpPr/>
            <p:nvPr/>
          </p:nvGrpSpPr>
          <p:grpSpPr>
            <a:xfrm>
              <a:off x="457200" y="914400"/>
              <a:ext cx="1143000" cy="838200"/>
              <a:chOff x="1066800" y="1752600"/>
              <a:chExt cx="1143000" cy="83820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1066800" y="1752600"/>
                <a:ext cx="1143000" cy="8382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aphicFrame>
            <p:nvGraphicFramePr>
              <p:cNvPr id="91" name="Object 5"/>
              <p:cNvGraphicFramePr>
                <a:graphicFrameLocks noChangeAspect="1"/>
              </p:cNvGraphicFramePr>
              <p:nvPr/>
            </p:nvGraphicFramePr>
            <p:xfrm>
              <a:off x="1295400" y="1828800"/>
              <a:ext cx="654050" cy="619626"/>
            </p:xfrm>
            <a:graphic>
              <a:graphicData uri="http://schemas.openxmlformats.org/presentationml/2006/ole">
                <p:oleObj spid="_x0000_s897041" name="Equation" r:id="rId7" imgW="241200" imgH="228600" progId="Equation.DSMT4">
                  <p:embed/>
                </p:oleObj>
              </a:graphicData>
            </a:graphic>
          </p:graphicFrame>
        </p:grpSp>
        <p:grpSp>
          <p:nvGrpSpPr>
            <p:cNvPr id="75" name="Group 18"/>
            <p:cNvGrpSpPr/>
            <p:nvPr/>
          </p:nvGrpSpPr>
          <p:grpSpPr>
            <a:xfrm>
              <a:off x="2057400" y="914400"/>
              <a:ext cx="1143000" cy="838200"/>
              <a:chOff x="1066800" y="1752600"/>
              <a:chExt cx="1143000" cy="838200"/>
            </a:xfrm>
          </p:grpSpPr>
          <p:sp>
            <p:nvSpPr>
              <p:cNvPr id="88" name="Rounded Rectangle 87"/>
              <p:cNvSpPr/>
              <p:nvPr/>
            </p:nvSpPr>
            <p:spPr bwMode="auto">
              <a:xfrm>
                <a:off x="1066800" y="1752600"/>
                <a:ext cx="1143000" cy="8382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aphicFrame>
            <p:nvGraphicFramePr>
              <p:cNvPr id="89" name="Object 5"/>
              <p:cNvGraphicFramePr>
                <a:graphicFrameLocks noChangeAspect="1"/>
              </p:cNvGraphicFramePr>
              <p:nvPr/>
            </p:nvGraphicFramePr>
            <p:xfrm>
              <a:off x="1278655" y="1828999"/>
              <a:ext cx="688258" cy="619919"/>
            </p:xfrm>
            <a:graphic>
              <a:graphicData uri="http://schemas.openxmlformats.org/presentationml/2006/ole">
                <p:oleObj spid="_x0000_s897042" name="Equation" r:id="rId8" imgW="253800" imgH="228600" progId="Equation.DSMT4">
                  <p:embed/>
                </p:oleObj>
              </a:graphicData>
            </a:graphic>
          </p:graphicFrame>
        </p:grpSp>
        <p:grpSp>
          <p:nvGrpSpPr>
            <p:cNvPr id="76" name="Group 21"/>
            <p:cNvGrpSpPr/>
            <p:nvPr/>
          </p:nvGrpSpPr>
          <p:grpSpPr>
            <a:xfrm>
              <a:off x="4495800" y="914400"/>
              <a:ext cx="1143000" cy="838200"/>
              <a:chOff x="1066800" y="1752600"/>
              <a:chExt cx="1143000" cy="838200"/>
            </a:xfrm>
          </p:grpSpPr>
          <p:sp>
            <p:nvSpPr>
              <p:cNvPr id="86" name="Rounded Rectangle 85"/>
              <p:cNvSpPr/>
              <p:nvPr/>
            </p:nvSpPr>
            <p:spPr bwMode="auto">
              <a:xfrm>
                <a:off x="1066800" y="1752600"/>
                <a:ext cx="1143000" cy="8382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aphicFrame>
            <p:nvGraphicFramePr>
              <p:cNvPr id="87" name="Object 5"/>
              <p:cNvGraphicFramePr>
                <a:graphicFrameLocks noChangeAspect="1"/>
              </p:cNvGraphicFramePr>
              <p:nvPr/>
            </p:nvGraphicFramePr>
            <p:xfrm>
              <a:off x="1261704" y="1813719"/>
              <a:ext cx="724105" cy="652662"/>
            </p:xfrm>
            <a:graphic>
              <a:graphicData uri="http://schemas.openxmlformats.org/presentationml/2006/ole">
                <p:oleObj spid="_x0000_s897043" name="Equation" r:id="rId9" imgW="266400" imgH="241200" progId="Equation.DSMT4">
                  <p:embed/>
                </p:oleObj>
              </a:graphicData>
            </a:graphic>
          </p:graphicFrame>
        </p:grpSp>
        <p:grpSp>
          <p:nvGrpSpPr>
            <p:cNvPr id="77" name="Group 24"/>
            <p:cNvGrpSpPr/>
            <p:nvPr/>
          </p:nvGrpSpPr>
          <p:grpSpPr>
            <a:xfrm>
              <a:off x="7315200" y="914400"/>
              <a:ext cx="1143000" cy="838200"/>
              <a:chOff x="1066800" y="1752600"/>
              <a:chExt cx="1143000" cy="838200"/>
            </a:xfrm>
          </p:grpSpPr>
          <p:sp>
            <p:nvSpPr>
              <p:cNvPr id="84" name="Rounded Rectangle 83"/>
              <p:cNvSpPr/>
              <p:nvPr/>
            </p:nvSpPr>
            <p:spPr bwMode="auto">
              <a:xfrm>
                <a:off x="1066800" y="1752600"/>
                <a:ext cx="1143000" cy="8382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aphicFrame>
            <p:nvGraphicFramePr>
              <p:cNvPr id="85" name="Object 5"/>
              <p:cNvGraphicFramePr>
                <a:graphicFrameLocks noChangeAspect="1"/>
              </p:cNvGraphicFramePr>
              <p:nvPr/>
            </p:nvGraphicFramePr>
            <p:xfrm>
              <a:off x="1243730" y="1828999"/>
              <a:ext cx="756367" cy="619919"/>
            </p:xfrm>
            <a:graphic>
              <a:graphicData uri="http://schemas.openxmlformats.org/presentationml/2006/ole">
                <p:oleObj spid="_x0000_s897044" name="Equation" r:id="rId10" imgW="279360" imgH="228600" progId="Equation.DSMT4">
                  <p:embed/>
                </p:oleObj>
              </a:graphicData>
            </a:graphic>
          </p:graphicFrame>
        </p:grpSp>
        <p:sp>
          <p:nvSpPr>
            <p:cNvPr id="78" name="Oval 77"/>
            <p:cNvSpPr/>
            <p:nvPr/>
          </p:nvSpPr>
          <p:spPr bwMode="auto">
            <a:xfrm>
              <a:off x="3429000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3733800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4093029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6041571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6346371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6705600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143000" y="3581400"/>
            <a:ext cx="7086600" cy="609600"/>
            <a:chOff x="457200" y="914400"/>
            <a:chExt cx="8001000" cy="838200"/>
          </a:xfrm>
        </p:grpSpPr>
        <p:grpSp>
          <p:nvGrpSpPr>
            <p:cNvPr id="93" name="Group 17"/>
            <p:cNvGrpSpPr/>
            <p:nvPr/>
          </p:nvGrpSpPr>
          <p:grpSpPr>
            <a:xfrm>
              <a:off x="457200" y="914400"/>
              <a:ext cx="1143000" cy="838200"/>
              <a:chOff x="1066800" y="1752600"/>
              <a:chExt cx="1143000" cy="838200"/>
            </a:xfrm>
          </p:grpSpPr>
          <p:sp>
            <p:nvSpPr>
              <p:cNvPr id="109" name="Rounded Rectangle 108"/>
              <p:cNvSpPr/>
              <p:nvPr/>
            </p:nvSpPr>
            <p:spPr bwMode="auto">
              <a:xfrm>
                <a:off x="1066800" y="1752600"/>
                <a:ext cx="1143000" cy="8382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aphicFrame>
            <p:nvGraphicFramePr>
              <p:cNvPr id="110" name="Object 5"/>
              <p:cNvGraphicFramePr>
                <a:graphicFrameLocks noChangeAspect="1"/>
              </p:cNvGraphicFramePr>
              <p:nvPr/>
            </p:nvGraphicFramePr>
            <p:xfrm>
              <a:off x="1312351" y="1828999"/>
              <a:ext cx="618357" cy="619919"/>
            </p:xfrm>
            <a:graphic>
              <a:graphicData uri="http://schemas.openxmlformats.org/presentationml/2006/ole">
                <p:oleObj spid="_x0000_s897045" name="Equation" r:id="rId11" imgW="228600" imgH="228600" progId="Equation.DSMT4">
                  <p:embed/>
                </p:oleObj>
              </a:graphicData>
            </a:graphic>
          </p:graphicFrame>
        </p:grpSp>
        <p:grpSp>
          <p:nvGrpSpPr>
            <p:cNvPr id="94" name="Group 18"/>
            <p:cNvGrpSpPr/>
            <p:nvPr/>
          </p:nvGrpSpPr>
          <p:grpSpPr>
            <a:xfrm>
              <a:off x="2057400" y="914400"/>
              <a:ext cx="1143000" cy="838200"/>
              <a:chOff x="1066800" y="1752600"/>
              <a:chExt cx="1143000" cy="838200"/>
            </a:xfrm>
          </p:grpSpPr>
          <p:sp>
            <p:nvSpPr>
              <p:cNvPr id="107" name="Rounded Rectangle 106"/>
              <p:cNvSpPr/>
              <p:nvPr/>
            </p:nvSpPr>
            <p:spPr bwMode="auto">
              <a:xfrm>
                <a:off x="1066800" y="1752600"/>
                <a:ext cx="1143000" cy="8382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aphicFrame>
            <p:nvGraphicFramePr>
              <p:cNvPr id="108" name="Object 5"/>
              <p:cNvGraphicFramePr>
                <a:graphicFrameLocks noChangeAspect="1"/>
              </p:cNvGraphicFramePr>
              <p:nvPr/>
            </p:nvGraphicFramePr>
            <p:xfrm>
              <a:off x="1295400" y="1828800"/>
              <a:ext cx="654050" cy="619626"/>
            </p:xfrm>
            <a:graphic>
              <a:graphicData uri="http://schemas.openxmlformats.org/presentationml/2006/ole">
                <p:oleObj spid="_x0000_s897046" name="Equation" r:id="rId12" imgW="241200" imgH="228600" progId="Equation.DSMT4">
                  <p:embed/>
                </p:oleObj>
              </a:graphicData>
            </a:graphic>
          </p:graphicFrame>
        </p:grpSp>
        <p:grpSp>
          <p:nvGrpSpPr>
            <p:cNvPr id="95" name="Group 21"/>
            <p:cNvGrpSpPr/>
            <p:nvPr/>
          </p:nvGrpSpPr>
          <p:grpSpPr>
            <a:xfrm>
              <a:off x="4495800" y="914400"/>
              <a:ext cx="1143000" cy="838200"/>
              <a:chOff x="1066800" y="1752600"/>
              <a:chExt cx="1143000" cy="838200"/>
            </a:xfrm>
          </p:grpSpPr>
          <p:sp>
            <p:nvSpPr>
              <p:cNvPr id="105" name="Rounded Rectangle 104"/>
              <p:cNvSpPr/>
              <p:nvPr/>
            </p:nvSpPr>
            <p:spPr bwMode="auto">
              <a:xfrm>
                <a:off x="1066800" y="1752600"/>
                <a:ext cx="1143000" cy="838200"/>
              </a:xfrm>
              <a:prstGeom prst="round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aphicFrame>
            <p:nvGraphicFramePr>
              <p:cNvPr id="106" name="Object 5"/>
              <p:cNvGraphicFramePr>
                <a:graphicFrameLocks noChangeAspect="1"/>
              </p:cNvGraphicFramePr>
              <p:nvPr/>
            </p:nvGraphicFramePr>
            <p:xfrm>
              <a:off x="1329813" y="1813719"/>
              <a:ext cx="584303" cy="652662"/>
            </p:xfrm>
            <a:graphic>
              <a:graphicData uri="http://schemas.openxmlformats.org/presentationml/2006/ole">
                <p:oleObj spid="_x0000_s897047" name="Equation" r:id="rId13" imgW="215640" imgH="241200" progId="Equation.DSMT4">
                  <p:embed/>
                </p:oleObj>
              </a:graphicData>
            </a:graphic>
          </p:graphicFrame>
        </p:grpSp>
        <p:grpSp>
          <p:nvGrpSpPr>
            <p:cNvPr id="96" name="Group 24"/>
            <p:cNvGrpSpPr/>
            <p:nvPr/>
          </p:nvGrpSpPr>
          <p:grpSpPr>
            <a:xfrm>
              <a:off x="7315200" y="914400"/>
              <a:ext cx="1143000" cy="838200"/>
              <a:chOff x="1066800" y="1752600"/>
              <a:chExt cx="1143000" cy="838200"/>
            </a:xfrm>
          </p:grpSpPr>
          <p:sp>
            <p:nvSpPr>
              <p:cNvPr id="103" name="Rounded Rectangle 102"/>
              <p:cNvSpPr/>
              <p:nvPr/>
            </p:nvSpPr>
            <p:spPr bwMode="auto">
              <a:xfrm>
                <a:off x="1066800" y="1752600"/>
                <a:ext cx="1143000" cy="8382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aphicFrame>
            <p:nvGraphicFramePr>
              <p:cNvPr id="104" name="Object 5"/>
              <p:cNvGraphicFramePr>
                <a:graphicFrameLocks noChangeAspect="1"/>
              </p:cNvGraphicFramePr>
              <p:nvPr/>
            </p:nvGraphicFramePr>
            <p:xfrm>
              <a:off x="1293915" y="1828999"/>
              <a:ext cx="654203" cy="619919"/>
            </p:xfrm>
            <a:graphic>
              <a:graphicData uri="http://schemas.openxmlformats.org/presentationml/2006/ole">
                <p:oleObj spid="_x0000_s897048" name="Equation" r:id="rId14" imgW="241200" imgH="228600" progId="Equation.DSMT4">
                  <p:embed/>
                </p:oleObj>
              </a:graphicData>
            </a:graphic>
          </p:graphicFrame>
        </p:grpSp>
        <p:sp>
          <p:nvSpPr>
            <p:cNvPr id="97" name="Oval 96"/>
            <p:cNvSpPr/>
            <p:nvPr/>
          </p:nvSpPr>
          <p:spPr bwMode="auto">
            <a:xfrm>
              <a:off x="3429000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3733800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4093029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6041571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6346371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6705600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143000" y="5181600"/>
            <a:ext cx="7086600" cy="609600"/>
            <a:chOff x="457200" y="914400"/>
            <a:chExt cx="8001000" cy="838200"/>
          </a:xfrm>
        </p:grpSpPr>
        <p:grpSp>
          <p:nvGrpSpPr>
            <p:cNvPr id="112" name="Group 17"/>
            <p:cNvGrpSpPr/>
            <p:nvPr/>
          </p:nvGrpSpPr>
          <p:grpSpPr>
            <a:xfrm>
              <a:off x="457200" y="914400"/>
              <a:ext cx="1143000" cy="838200"/>
              <a:chOff x="1066800" y="1752600"/>
              <a:chExt cx="1143000" cy="838200"/>
            </a:xfrm>
          </p:grpSpPr>
          <p:sp>
            <p:nvSpPr>
              <p:cNvPr id="128" name="Rounded Rectangle 127"/>
              <p:cNvSpPr/>
              <p:nvPr/>
            </p:nvSpPr>
            <p:spPr bwMode="auto">
              <a:xfrm>
                <a:off x="1066800" y="1752600"/>
                <a:ext cx="1143000" cy="8382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aphicFrame>
            <p:nvGraphicFramePr>
              <p:cNvPr id="129" name="Object 5"/>
              <p:cNvGraphicFramePr>
                <a:graphicFrameLocks noChangeAspect="1"/>
              </p:cNvGraphicFramePr>
              <p:nvPr/>
            </p:nvGraphicFramePr>
            <p:xfrm>
              <a:off x="1280089" y="1828999"/>
              <a:ext cx="686465" cy="619919"/>
            </p:xfrm>
            <a:graphic>
              <a:graphicData uri="http://schemas.openxmlformats.org/presentationml/2006/ole">
                <p:oleObj spid="_x0000_s897049" name="Equation" r:id="rId15" imgW="253800" imgH="228600" progId="Equation.DSMT4">
                  <p:embed/>
                </p:oleObj>
              </a:graphicData>
            </a:graphic>
          </p:graphicFrame>
        </p:grpSp>
        <p:grpSp>
          <p:nvGrpSpPr>
            <p:cNvPr id="113" name="Group 18"/>
            <p:cNvGrpSpPr/>
            <p:nvPr/>
          </p:nvGrpSpPr>
          <p:grpSpPr>
            <a:xfrm>
              <a:off x="2057400" y="914400"/>
              <a:ext cx="1143000" cy="838200"/>
              <a:chOff x="1066800" y="1752600"/>
              <a:chExt cx="1143000" cy="838200"/>
            </a:xfrm>
          </p:grpSpPr>
          <p:sp>
            <p:nvSpPr>
              <p:cNvPr id="126" name="Rounded Rectangle 125"/>
              <p:cNvSpPr/>
              <p:nvPr/>
            </p:nvSpPr>
            <p:spPr bwMode="auto">
              <a:xfrm>
                <a:off x="1066800" y="1752600"/>
                <a:ext cx="1143000" cy="8382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aphicFrame>
            <p:nvGraphicFramePr>
              <p:cNvPr id="127" name="Object 5"/>
              <p:cNvGraphicFramePr>
                <a:graphicFrameLocks noChangeAspect="1"/>
              </p:cNvGraphicFramePr>
              <p:nvPr/>
            </p:nvGraphicFramePr>
            <p:xfrm>
              <a:off x="1244600" y="1828999"/>
              <a:ext cx="756367" cy="619919"/>
            </p:xfrm>
            <a:graphic>
              <a:graphicData uri="http://schemas.openxmlformats.org/presentationml/2006/ole">
                <p:oleObj spid="_x0000_s897050" name="Equation" r:id="rId16" imgW="279360" imgH="228600" progId="Equation.DSMT4">
                  <p:embed/>
                </p:oleObj>
              </a:graphicData>
            </a:graphic>
          </p:graphicFrame>
        </p:grpSp>
        <p:grpSp>
          <p:nvGrpSpPr>
            <p:cNvPr id="114" name="Group 21"/>
            <p:cNvGrpSpPr/>
            <p:nvPr/>
          </p:nvGrpSpPr>
          <p:grpSpPr>
            <a:xfrm>
              <a:off x="4495800" y="914400"/>
              <a:ext cx="1143000" cy="838200"/>
              <a:chOff x="1066800" y="1752600"/>
              <a:chExt cx="1143000" cy="838200"/>
            </a:xfrm>
          </p:grpSpPr>
          <p:sp>
            <p:nvSpPr>
              <p:cNvPr id="124" name="Rounded Rectangle 123"/>
              <p:cNvSpPr/>
              <p:nvPr/>
            </p:nvSpPr>
            <p:spPr bwMode="auto">
              <a:xfrm>
                <a:off x="1066800" y="1752600"/>
                <a:ext cx="1143000" cy="8382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aphicFrame>
            <p:nvGraphicFramePr>
              <p:cNvPr id="125" name="Object 5"/>
              <p:cNvGraphicFramePr>
                <a:graphicFrameLocks noChangeAspect="1"/>
              </p:cNvGraphicFramePr>
              <p:nvPr/>
            </p:nvGraphicFramePr>
            <p:xfrm>
              <a:off x="1279627" y="1813719"/>
              <a:ext cx="688258" cy="652662"/>
            </p:xfrm>
            <a:graphic>
              <a:graphicData uri="http://schemas.openxmlformats.org/presentationml/2006/ole">
                <p:oleObj spid="_x0000_s897051" name="Equation" r:id="rId17" imgW="253800" imgH="241200" progId="Equation.DSMT4">
                  <p:embed/>
                </p:oleObj>
              </a:graphicData>
            </a:graphic>
          </p:graphicFrame>
        </p:grpSp>
        <p:grpSp>
          <p:nvGrpSpPr>
            <p:cNvPr id="115" name="Group 24"/>
            <p:cNvGrpSpPr/>
            <p:nvPr/>
          </p:nvGrpSpPr>
          <p:grpSpPr>
            <a:xfrm>
              <a:off x="7315200" y="914400"/>
              <a:ext cx="1143000" cy="838200"/>
              <a:chOff x="1066800" y="1752600"/>
              <a:chExt cx="1143000" cy="838200"/>
            </a:xfrm>
          </p:grpSpPr>
          <p:sp>
            <p:nvSpPr>
              <p:cNvPr id="122" name="Rounded Rectangle 121"/>
              <p:cNvSpPr/>
              <p:nvPr/>
            </p:nvSpPr>
            <p:spPr bwMode="auto">
              <a:xfrm>
                <a:off x="1066800" y="1752600"/>
                <a:ext cx="1143000" cy="8382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aphicFrame>
            <p:nvGraphicFramePr>
              <p:cNvPr id="123" name="Object 5"/>
              <p:cNvGraphicFramePr>
                <a:graphicFrameLocks noChangeAspect="1"/>
              </p:cNvGraphicFramePr>
              <p:nvPr/>
            </p:nvGraphicFramePr>
            <p:xfrm>
              <a:off x="1243730" y="1828999"/>
              <a:ext cx="758159" cy="619919"/>
            </p:xfrm>
            <a:graphic>
              <a:graphicData uri="http://schemas.openxmlformats.org/presentationml/2006/ole">
                <p:oleObj spid="_x0000_s897052" name="Equation" r:id="rId18" imgW="279360" imgH="228600" progId="Equation.DSMT4">
                  <p:embed/>
                </p:oleObj>
              </a:graphicData>
            </a:graphic>
          </p:graphicFrame>
        </p:grpSp>
        <p:sp>
          <p:nvSpPr>
            <p:cNvPr id="116" name="Oval 115"/>
            <p:cNvSpPr/>
            <p:nvPr/>
          </p:nvSpPr>
          <p:spPr bwMode="auto">
            <a:xfrm>
              <a:off x="3429000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3733800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4093029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6041571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6346371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6705600" y="1295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30" name="Oval 129"/>
          <p:cNvSpPr/>
          <p:nvPr/>
        </p:nvSpPr>
        <p:spPr bwMode="auto">
          <a:xfrm>
            <a:off x="1465217" y="27432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1465217" y="30480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1465217" y="32766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2989217" y="27432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2989217" y="30480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2989217" y="32766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5122817" y="27432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5122817" y="30480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5122817" y="32766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7561217" y="27432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7561217" y="30480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7561217" y="32766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5181600" y="4384964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5181600" y="4689764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5181600" y="4918364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5" name="Oval 144"/>
          <p:cNvSpPr/>
          <p:nvPr/>
        </p:nvSpPr>
        <p:spPr bwMode="auto">
          <a:xfrm>
            <a:off x="7637417" y="43434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7637417" y="46482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7637417" y="48768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2971800" y="43434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2971800" y="46482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50" name="Oval 149"/>
          <p:cNvSpPr/>
          <p:nvPr/>
        </p:nvSpPr>
        <p:spPr bwMode="auto">
          <a:xfrm>
            <a:off x="2971800" y="48768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51" name="Oval 150"/>
          <p:cNvSpPr/>
          <p:nvPr/>
        </p:nvSpPr>
        <p:spPr bwMode="auto">
          <a:xfrm>
            <a:off x="1524000" y="43434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1524000" y="46482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53" name="Oval 152"/>
          <p:cNvSpPr/>
          <p:nvPr/>
        </p:nvSpPr>
        <p:spPr bwMode="auto">
          <a:xfrm>
            <a:off x="1524000" y="4876800"/>
            <a:ext cx="134983" cy="11083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54" name="Title 1"/>
          <p:cNvSpPr txBox="1">
            <a:spLocks/>
          </p:cNvSpPr>
          <p:nvPr/>
        </p:nvSpPr>
        <p:spPr>
          <a:xfrm>
            <a:off x="685800" y="5791200"/>
            <a:ext cx="7848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Two Players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Markov Chain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156" name="Curved Connector 155"/>
          <p:cNvCxnSpPr>
            <a:stCxn id="15" idx="1"/>
            <a:endCxn id="90" idx="1"/>
          </p:cNvCxnSpPr>
          <p:nvPr/>
        </p:nvCxnSpPr>
        <p:spPr bwMode="auto">
          <a:xfrm rot="10800000" flipV="1">
            <a:off x="1066800" y="1295400"/>
            <a:ext cx="1588" cy="990600"/>
          </a:xfrm>
          <a:prstGeom prst="curvedConnector3">
            <a:avLst>
              <a:gd name="adj1" fmla="val 14395466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158" name="Curved Connector 157"/>
          <p:cNvCxnSpPr>
            <a:stCxn id="15" idx="1"/>
            <a:endCxn id="109" idx="1"/>
          </p:cNvCxnSpPr>
          <p:nvPr/>
        </p:nvCxnSpPr>
        <p:spPr bwMode="auto">
          <a:xfrm rot="10800000" flipH="1" flipV="1">
            <a:off x="1066800" y="1295400"/>
            <a:ext cx="76200" cy="2590800"/>
          </a:xfrm>
          <a:prstGeom prst="curvedConnector3">
            <a:avLst>
              <a:gd name="adj1" fmla="val -728571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161" name="Curved Connector 160"/>
          <p:cNvCxnSpPr>
            <a:stCxn id="15" idx="1"/>
            <a:endCxn id="128" idx="1"/>
          </p:cNvCxnSpPr>
          <p:nvPr/>
        </p:nvCxnSpPr>
        <p:spPr bwMode="auto">
          <a:xfrm rot="10800000" flipH="1" flipV="1">
            <a:off x="1066800" y="1295400"/>
            <a:ext cx="76200" cy="4191000"/>
          </a:xfrm>
          <a:prstGeom prst="curvedConnector3">
            <a:avLst>
              <a:gd name="adj1" fmla="val -1071429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164" name="Curved Connector 163"/>
          <p:cNvCxnSpPr/>
          <p:nvPr/>
        </p:nvCxnSpPr>
        <p:spPr bwMode="auto">
          <a:xfrm rot="5400000" flipH="1" flipV="1">
            <a:off x="2231866" y="281146"/>
            <a:ext cx="1588" cy="1417320"/>
          </a:xfrm>
          <a:prstGeom prst="curvedConnector3">
            <a:avLst>
              <a:gd name="adj1" fmla="val 21250573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192" name="Curved Connector 191"/>
          <p:cNvCxnSpPr/>
          <p:nvPr/>
        </p:nvCxnSpPr>
        <p:spPr bwMode="auto">
          <a:xfrm rot="5400000" flipH="1" flipV="1">
            <a:off x="3311729" y="-798717"/>
            <a:ext cx="1588" cy="3577046"/>
          </a:xfrm>
          <a:prstGeom prst="curvedConnector3">
            <a:avLst>
              <a:gd name="adj1" fmla="val 32218398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lg" len="lg"/>
          </a:ln>
          <a:effectLst/>
        </p:spPr>
      </p:cxnSp>
      <p:cxnSp>
        <p:nvCxnSpPr>
          <p:cNvPr id="210" name="Curved Connector 209"/>
          <p:cNvCxnSpPr>
            <a:stCxn id="90" idx="3"/>
            <a:endCxn id="15" idx="3"/>
          </p:cNvCxnSpPr>
          <p:nvPr/>
        </p:nvCxnSpPr>
        <p:spPr bwMode="auto">
          <a:xfrm flipV="1">
            <a:off x="2079171" y="1295400"/>
            <a:ext cx="1588" cy="990600"/>
          </a:xfrm>
          <a:prstGeom prst="curvedConnector3">
            <a:avLst>
              <a:gd name="adj1" fmla="val 14395466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212" name="Curved Connector 211"/>
          <p:cNvCxnSpPr>
            <a:stCxn id="109" idx="3"/>
            <a:endCxn id="15" idx="3"/>
          </p:cNvCxnSpPr>
          <p:nvPr/>
        </p:nvCxnSpPr>
        <p:spPr bwMode="auto">
          <a:xfrm flipH="1" flipV="1">
            <a:off x="2079171" y="1295400"/>
            <a:ext cx="76200" cy="2590800"/>
          </a:xfrm>
          <a:prstGeom prst="curvedConnector3">
            <a:avLst>
              <a:gd name="adj1" fmla="val -30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214" name="Curved Connector 213"/>
          <p:cNvCxnSpPr>
            <a:stCxn id="128" idx="3"/>
            <a:endCxn id="15" idx="3"/>
          </p:cNvCxnSpPr>
          <p:nvPr/>
        </p:nvCxnSpPr>
        <p:spPr bwMode="auto">
          <a:xfrm flipH="1" flipV="1">
            <a:off x="2079171" y="1295400"/>
            <a:ext cx="76200" cy="4191000"/>
          </a:xfrm>
          <a:prstGeom prst="curvedConnector3">
            <a:avLst>
              <a:gd name="adj1" fmla="val -30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219" name="Curved Connector 218"/>
          <p:cNvCxnSpPr>
            <a:stCxn id="15" idx="0"/>
            <a:endCxn id="26" idx="0"/>
          </p:cNvCxnSpPr>
          <p:nvPr/>
        </p:nvCxnSpPr>
        <p:spPr bwMode="auto">
          <a:xfrm rot="5400000" flipH="1" flipV="1">
            <a:off x="4610100" y="-2046514"/>
            <a:ext cx="1588" cy="6074229"/>
          </a:xfrm>
          <a:prstGeom prst="curvedConnector3">
            <a:avLst>
              <a:gd name="adj1" fmla="val 45928415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lg" len="lg"/>
          </a:ln>
          <a:effectLst/>
        </p:spPr>
      </p:cxnSp>
      <p:cxnSp>
        <p:nvCxnSpPr>
          <p:cNvPr id="231" name="Curved Connector 230"/>
          <p:cNvCxnSpPr>
            <a:stCxn id="20" idx="2"/>
            <a:endCxn id="15" idx="2"/>
          </p:cNvCxnSpPr>
          <p:nvPr/>
        </p:nvCxnSpPr>
        <p:spPr bwMode="auto">
          <a:xfrm rot="5400000">
            <a:off x="2281646" y="891540"/>
            <a:ext cx="1588" cy="1417320"/>
          </a:xfrm>
          <a:prstGeom prst="curvedConnector3">
            <a:avLst>
              <a:gd name="adj1" fmla="val 14395466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241" name="Curved Connector 240"/>
          <p:cNvCxnSpPr>
            <a:stCxn id="23" idx="2"/>
            <a:endCxn id="15" idx="2"/>
          </p:cNvCxnSpPr>
          <p:nvPr/>
        </p:nvCxnSpPr>
        <p:spPr bwMode="auto">
          <a:xfrm rot="5400000">
            <a:off x="3361509" y="-188323"/>
            <a:ext cx="1588" cy="3577046"/>
          </a:xfrm>
          <a:prstGeom prst="curvedConnector3">
            <a:avLst>
              <a:gd name="adj1" fmla="val 17137537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245" name="Shape 244"/>
          <p:cNvCxnSpPr>
            <a:stCxn id="26" idx="2"/>
          </p:cNvCxnSpPr>
          <p:nvPr/>
        </p:nvCxnSpPr>
        <p:spPr bwMode="auto">
          <a:xfrm rot="5400000">
            <a:off x="4699908" y="-1347107"/>
            <a:ext cx="1588" cy="5894615"/>
          </a:xfrm>
          <a:prstGeom prst="curvedConnector4">
            <a:avLst>
              <a:gd name="adj1" fmla="val 15766441"/>
              <a:gd name="adj2" fmla="val 98985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graphicFrame>
        <p:nvGraphicFramePr>
          <p:cNvPr id="897053" name="Object 29"/>
          <p:cNvGraphicFramePr>
            <a:graphicFrameLocks noChangeAspect="1"/>
          </p:cNvGraphicFramePr>
          <p:nvPr/>
        </p:nvGraphicFramePr>
        <p:xfrm>
          <a:off x="393700" y="317500"/>
          <a:ext cx="1685925" cy="460375"/>
        </p:xfrm>
        <a:graphic>
          <a:graphicData uri="http://schemas.openxmlformats.org/presentationml/2006/ole">
            <p:oleObj spid="_x0000_s897053" name="Equation" r:id="rId19" imgW="838080" imgH="228600" progId="Equation.DSMT4">
              <p:embed/>
            </p:oleObj>
          </a:graphicData>
        </a:graphic>
      </p:graphicFrame>
      <p:graphicFrame>
        <p:nvGraphicFramePr>
          <p:cNvPr id="897054" name="Object 30"/>
          <p:cNvGraphicFramePr>
            <a:graphicFrameLocks noChangeAspect="1"/>
          </p:cNvGraphicFramePr>
          <p:nvPr/>
        </p:nvGraphicFramePr>
        <p:xfrm>
          <a:off x="6759575" y="228600"/>
          <a:ext cx="1711325" cy="460375"/>
        </p:xfrm>
        <a:graphic>
          <a:graphicData uri="http://schemas.openxmlformats.org/presentationml/2006/ole">
            <p:oleObj spid="_x0000_s897054" name="Equation" r:id="rId20" imgW="8506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4101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271462" y="1319213"/>
            <a:ext cx="8186738" cy="2052637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 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The energy per bit </a:t>
            </a:r>
            <a:r>
              <a:rPr lang="en-US" sz="2400" dirty="0" err="1" smtClean="0">
                <a:latin typeface="Comic Sans MS" pitchFamily="66" charset="0"/>
                <a:ea typeface="ＭＳ Ｐゴシック" pitchFamily="34" charset="-128"/>
              </a:rPr>
              <a:t>E</a:t>
            </a:r>
            <a:r>
              <a:rPr lang="en-US" sz="2400" baseline="-25000" dirty="0" err="1" smtClean="0">
                <a:latin typeface="Comic Sans MS" pitchFamily="66" charset="0"/>
                <a:ea typeface="ＭＳ Ｐゴシック" pitchFamily="34" charset="-128"/>
              </a:rPr>
              <a:t>b</a:t>
            </a:r>
            <a:r>
              <a:rPr lang="en-US" sz="2400" baseline="30000" dirty="0" err="1" smtClean="0">
                <a:latin typeface="Comic Sans MS" pitchFamily="66" charset="0"/>
                <a:ea typeface="ＭＳ Ｐゴシック" pitchFamily="34" charset="-128"/>
              </a:rPr>
              <a:t>i,j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 for packet transmissions between  nodes Yi and </a:t>
            </a:r>
            <a:r>
              <a:rPr lang="en-US" sz="2400" dirty="0" err="1" smtClean="0">
                <a:latin typeface="Comic Sans MS" pitchFamily="66" charset="0"/>
                <a:ea typeface="ＭＳ Ｐゴシック" pitchFamily="34" charset="-128"/>
              </a:rPr>
              <a:t>Yj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 can be defined as: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438400" y="2197100"/>
          <a:ext cx="2992437" cy="1041400"/>
        </p:xfrm>
        <a:graphic>
          <a:graphicData uri="http://schemas.openxmlformats.org/presentationml/2006/ole">
            <p:oleObj spid="_x0000_s318466" name="Equation" r:id="rId4" imgW="1079280" imgH="444240" progId="Equation.DSMT4">
              <p:embed/>
            </p:oleObj>
          </a:graphicData>
        </a:graphic>
      </p:graphicFrame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381000" y="3371850"/>
            <a:ext cx="84963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  M </a:t>
            </a:r>
            <a:r>
              <a:rPr lang="en-US" sz="2400" dirty="0">
                <a:latin typeface="Comic Sans MS" pitchFamily="66" charset="0"/>
              </a:rPr>
              <a:t>the packet length, 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  m the information bits in a packet, 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  P</a:t>
            </a:r>
            <a:r>
              <a:rPr lang="en-US" sz="2400" baseline="-25000" dirty="0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the constant transmit power for all </a:t>
            </a:r>
            <a:r>
              <a:rPr lang="en-US" sz="2400" dirty="0" err="1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, 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  Pc(</a:t>
            </a:r>
            <a:r>
              <a:rPr lang="el-GR" sz="2400" dirty="0">
                <a:latin typeface="Comic Sans MS" pitchFamily="66" charset="0"/>
              </a:rPr>
              <a:t>γ</a:t>
            </a:r>
            <a:r>
              <a:rPr lang="en-US" sz="2400" dirty="0">
                <a:latin typeface="Comic Sans MS" pitchFamily="66" charset="0"/>
              </a:rPr>
              <a:t>) is the probability of a correct reception, which </a:t>
            </a:r>
            <a:r>
              <a:rPr lang="en-US" sz="2400" dirty="0" smtClean="0">
                <a:latin typeface="Comic Sans MS" pitchFamily="66" charset="0"/>
              </a:rPr>
              <a:t> depends </a:t>
            </a:r>
            <a:r>
              <a:rPr lang="en-US" sz="2400" dirty="0">
                <a:latin typeface="Comic Sans MS" pitchFamily="66" charset="0"/>
              </a:rPr>
              <a:t>on the achieved SIR, </a:t>
            </a:r>
            <a:r>
              <a:rPr lang="el-GR" sz="2400" dirty="0">
                <a:latin typeface="Comic Sans MS" pitchFamily="66" charset="0"/>
              </a:rPr>
              <a:t>γ</a:t>
            </a:r>
            <a:r>
              <a:rPr lang="en-US" sz="2400" dirty="0">
                <a:latin typeface="Comic Sans MS" pitchFamily="66" charset="0"/>
              </a:rPr>
              <a:t>. 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Rij</a:t>
            </a:r>
            <a:r>
              <a:rPr lang="en-US" sz="2400" dirty="0" smtClean="0">
                <a:latin typeface="Comic Sans MS" pitchFamily="66" charset="0"/>
              </a:rPr>
              <a:t> : bit </a:t>
            </a:r>
            <a:r>
              <a:rPr lang="en-US" sz="2400" dirty="0">
                <a:latin typeface="Comic Sans MS" pitchFamily="66" charset="0"/>
              </a:rPr>
              <a:t>throughput of the link between </a:t>
            </a:r>
            <a:r>
              <a:rPr lang="en-US" sz="2400" dirty="0" smtClean="0">
                <a:latin typeface="Comic Sans MS" pitchFamily="66" charset="0"/>
              </a:rPr>
              <a:t>Yi </a:t>
            </a:r>
            <a:r>
              <a:rPr lang="en-US" sz="2400" dirty="0">
                <a:latin typeface="Comic Sans MS" pitchFamily="66" charset="0"/>
              </a:rPr>
              <a:t>and </a:t>
            </a:r>
            <a:r>
              <a:rPr lang="en-US" sz="2400" dirty="0" err="1" smtClean="0">
                <a:latin typeface="Comic Sans MS" pitchFamily="66" charset="0"/>
              </a:rPr>
              <a:t>Yj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210947" name="Object 3"/>
          <p:cNvGraphicFramePr>
            <a:graphicFrameLocks noChangeAspect="1"/>
          </p:cNvGraphicFramePr>
          <p:nvPr/>
        </p:nvGraphicFramePr>
        <p:xfrm>
          <a:off x="5486400" y="2162175"/>
          <a:ext cx="1398588" cy="1104900"/>
        </p:xfrm>
        <a:graphic>
          <a:graphicData uri="http://schemas.openxmlformats.org/presentationml/2006/ole">
            <p:oleObj spid="_x0000_s318467" name="Equation" r:id="rId5" imgW="545760" imgH="431640" progId="Equation.DSMT4">
              <p:embed/>
            </p:oleObj>
          </a:graphicData>
        </a:graphic>
      </p:graphicFrame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II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. System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Model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j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0598" name="Object 6"/>
          <p:cNvGraphicFramePr>
            <a:graphicFrameLocks noChangeAspect="1"/>
          </p:cNvGraphicFramePr>
          <p:nvPr/>
        </p:nvGraphicFramePr>
        <p:xfrm>
          <a:off x="838200" y="2971800"/>
          <a:ext cx="6999287" cy="895350"/>
        </p:xfrm>
        <a:graphic>
          <a:graphicData uri="http://schemas.openxmlformats.org/presentationml/2006/ole">
            <p:oleObj spid="_x0000_s1233922" name="Equation" r:id="rId4" imgW="3479760" imgH="444240" progId="Equation.DSMT4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304800"/>
            <a:ext cx="7848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Cooperative Power Minimization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Algorithm (COPMA)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438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The stationary distribution            is calculated from 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1233926" name="Object 6"/>
          <p:cNvGraphicFramePr>
            <a:graphicFrameLocks noChangeAspect="1"/>
          </p:cNvGraphicFramePr>
          <p:nvPr/>
        </p:nvGraphicFramePr>
        <p:xfrm>
          <a:off x="1573212" y="4130675"/>
          <a:ext cx="4598988" cy="1355725"/>
        </p:xfrm>
        <a:graphic>
          <a:graphicData uri="http://schemas.openxmlformats.org/presentationml/2006/ole">
            <p:oleObj spid="_x0000_s1233926" name="Equation" r:id="rId5" imgW="2286000" imgH="67284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82612" y="4262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Then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1233927" name="Object 7"/>
          <p:cNvGraphicFramePr>
            <a:graphicFrameLocks noChangeAspect="1"/>
          </p:cNvGraphicFramePr>
          <p:nvPr/>
        </p:nvGraphicFramePr>
        <p:xfrm>
          <a:off x="990600" y="1295400"/>
          <a:ext cx="6183312" cy="895350"/>
        </p:xfrm>
        <a:graphic>
          <a:graphicData uri="http://schemas.openxmlformats.org/presentationml/2006/ole">
            <p:oleObj spid="_x0000_s1233927" name="Equation" r:id="rId6" imgW="3073320" imgH="444240" progId="Equation.DSMT4">
              <p:embed/>
            </p:oleObj>
          </a:graphicData>
        </a:graphic>
      </p:graphicFrame>
      <p:graphicFrame>
        <p:nvGraphicFramePr>
          <p:cNvPr id="1233928" name="Object 8"/>
          <p:cNvGraphicFramePr>
            <a:graphicFrameLocks noChangeAspect="1"/>
          </p:cNvGraphicFramePr>
          <p:nvPr/>
        </p:nvGraphicFramePr>
        <p:xfrm>
          <a:off x="2216150" y="5583238"/>
          <a:ext cx="3270250" cy="588962"/>
        </p:xfrm>
        <a:graphic>
          <a:graphicData uri="http://schemas.openxmlformats.org/presentationml/2006/ole">
            <p:oleObj spid="_x0000_s1233928" name="Equation" r:id="rId7" imgW="1625400" imgH="29196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5012" y="5562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and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1233929" name="Object 9"/>
          <p:cNvGraphicFramePr>
            <a:graphicFrameLocks noChangeAspect="1"/>
          </p:cNvGraphicFramePr>
          <p:nvPr/>
        </p:nvGraphicFramePr>
        <p:xfrm>
          <a:off x="4495800" y="2411413"/>
          <a:ext cx="766763" cy="485775"/>
        </p:xfrm>
        <a:graphic>
          <a:graphicData uri="http://schemas.openxmlformats.org/presentationml/2006/ole">
            <p:oleObj spid="_x0000_s1233929" name="Equation" r:id="rId8" imgW="38088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828800"/>
            <a:ext cx="8153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Non-Cooperative Power Control : </a:t>
            </a:r>
            <a:r>
              <a:rPr lang="en-US" sz="2400" dirty="0" smtClean="0">
                <a:latin typeface="Comic Sans MS" pitchFamily="66" charset="0"/>
              </a:rPr>
              <a:t>For non-cooperative selection, convergence of transmit </a:t>
            </a:r>
            <a:r>
              <a:rPr lang="en-US" sz="2400" dirty="0" err="1" smtClean="0">
                <a:latin typeface="Comic Sans MS" pitchFamily="66" charset="0"/>
              </a:rPr>
              <a:t>beamformer</a:t>
            </a:r>
            <a:r>
              <a:rPr lang="en-US" sz="2400" dirty="0" smtClean="0">
                <a:latin typeface="Comic Sans MS" pitchFamily="66" charset="0"/>
              </a:rPr>
              <a:t> is problematic under constant </a:t>
            </a:r>
            <a:r>
              <a:rPr lang="en-US" sz="2400" smtClean="0">
                <a:latin typeface="Comic Sans MS" pitchFamily="66" charset="0"/>
              </a:rPr>
              <a:t>SINR requirements!</a:t>
            </a:r>
            <a:endParaRPr lang="en-US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Noncooperative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beamforming</a:t>
            </a:r>
            <a:r>
              <a:rPr lang="en-US" sz="2400" dirty="0" smtClean="0">
                <a:latin typeface="Comic Sans MS" pitchFamily="66" charset="0"/>
              </a:rPr>
              <a:t> for multi-user MIMO ad-hoc networks lacks the quality of “strategic complementarities” that are found in power control-only games.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If a node pair adjusts its transmit </a:t>
            </a:r>
            <a:r>
              <a:rPr lang="en-US" sz="2400" dirty="0" err="1" smtClean="0">
                <a:latin typeface="Comic Sans MS" pitchFamily="66" charset="0"/>
              </a:rPr>
              <a:t>beamformer</a:t>
            </a:r>
            <a:r>
              <a:rPr lang="en-US" sz="2400" dirty="0" smtClean="0">
                <a:latin typeface="Comic Sans MS" pitchFamily="66" charset="0"/>
              </a:rPr>
              <a:t> to increase its own received SINR, this change may either increase or </a:t>
            </a:r>
            <a:r>
              <a:rPr lang="en-US" sz="2400" i="1" dirty="0" smtClean="0">
                <a:latin typeface="Comic Sans MS" pitchFamily="66" charset="0"/>
              </a:rPr>
              <a:t>decrease the received SINR of </a:t>
            </a:r>
            <a:r>
              <a:rPr lang="en-US" sz="2400" dirty="0" smtClean="0">
                <a:latin typeface="Comic Sans MS" pitchFamily="66" charset="0"/>
              </a:rPr>
              <a:t>every other node pair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457200"/>
            <a:ext cx="7848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Noncooperative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beamforming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and Power Control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838200" y="152400"/>
            <a:ext cx="7848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Regret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Matching based Selection Game (RMSG)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aphicFrame>
        <p:nvGraphicFramePr>
          <p:cNvPr id="752650" name="Object 10"/>
          <p:cNvGraphicFramePr>
            <a:graphicFrameLocks noChangeAspect="1"/>
          </p:cNvGraphicFramePr>
          <p:nvPr/>
        </p:nvGraphicFramePr>
        <p:xfrm>
          <a:off x="796412" y="5029200"/>
          <a:ext cx="7814188" cy="838200"/>
        </p:xfrm>
        <a:graphic>
          <a:graphicData uri="http://schemas.openxmlformats.org/presentationml/2006/ole">
            <p:oleObj spid="_x0000_s752650" name="Equation" r:id="rId4" imgW="3670200" imgH="393480" progId="Equation.DSMT4">
              <p:embed/>
            </p:oleObj>
          </a:graphicData>
        </a:graphic>
      </p:graphicFrame>
      <p:graphicFrame>
        <p:nvGraphicFramePr>
          <p:cNvPr id="752653" name="Object 13"/>
          <p:cNvGraphicFramePr>
            <a:graphicFrameLocks noChangeAspect="1"/>
          </p:cNvGraphicFramePr>
          <p:nvPr/>
        </p:nvGraphicFramePr>
        <p:xfrm>
          <a:off x="1312863" y="3733800"/>
          <a:ext cx="6407150" cy="919162"/>
        </p:xfrm>
        <a:graphic>
          <a:graphicData uri="http://schemas.openxmlformats.org/presentationml/2006/ole">
            <p:oleObj spid="_x0000_s752653" name="Equation" r:id="rId5" imgW="3009600" imgH="431640" progId="Equation.DSMT4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457200" y="1109008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We study a non-cooperative learning algorithm called the 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regret matching adaptive algorithm</a:t>
            </a:r>
            <a:r>
              <a:rPr lang="en-US" sz="2400" dirty="0" smtClean="0">
                <a:latin typeface="Comic Sans MS" pitchFamily="66" charset="0"/>
              </a:rPr>
              <a:t> from (*), in which the players choose their actions based on the regret for not choosing particular actions in the past.</a:t>
            </a:r>
            <a:endParaRPr lang="en-US" sz="2400" dirty="0">
              <a:latin typeface="Comic Sans MS" pitchFamily="66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57200" y="2674868"/>
            <a:ext cx="8839200" cy="677932"/>
            <a:chOff x="457200" y="2514600"/>
            <a:chExt cx="8839200" cy="677932"/>
          </a:xfrm>
        </p:grpSpPr>
        <p:graphicFrame>
          <p:nvGraphicFramePr>
            <p:cNvPr id="752654" name="Object 14"/>
            <p:cNvGraphicFramePr>
              <a:graphicFrameLocks noChangeAspect="1"/>
            </p:cNvGraphicFramePr>
            <p:nvPr/>
          </p:nvGraphicFramePr>
          <p:xfrm>
            <a:off x="1676400" y="2514600"/>
            <a:ext cx="2819400" cy="677932"/>
          </p:xfrm>
          <a:graphic>
            <a:graphicData uri="http://schemas.openxmlformats.org/presentationml/2006/ole">
              <p:oleObj spid="_x0000_s752654" name="Equation" r:id="rId6" imgW="1054080" imgH="253800" progId="Equation.DSMT4">
                <p:embed/>
              </p:oleObj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457200" y="26625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Denote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95800" y="2667000"/>
              <a:ext cx="480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as the vector of all strategies</a:t>
              </a:r>
              <a:endParaRPr lang="en-US" sz="2400" dirty="0">
                <a:latin typeface="Comic Sans MS" pitchFamily="66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276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Define the average regret vector for an action vector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752655" name="Object 15"/>
          <p:cNvGraphicFramePr>
            <a:graphicFrameLocks noChangeAspect="1"/>
          </p:cNvGraphicFramePr>
          <p:nvPr/>
        </p:nvGraphicFramePr>
        <p:xfrm>
          <a:off x="8229600" y="3200400"/>
          <a:ext cx="442913" cy="601662"/>
        </p:xfrm>
        <a:graphic>
          <a:graphicData uri="http://schemas.openxmlformats.org/presentationml/2006/ole">
            <p:oleObj spid="_x0000_s752655" name="Equation" r:id="rId7" imgW="164880" imgH="25380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57200" y="46437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Update the average regret vector based on formula: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6270171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(*) S. Hart and A. </a:t>
            </a:r>
            <a:r>
              <a:rPr lang="en-US" dirty="0" err="1" smtClean="0"/>
              <a:t>Mas-Colell</a:t>
            </a:r>
            <a:r>
              <a:rPr lang="en-US" dirty="0" smtClean="0"/>
              <a:t>, “A simple adaptive procedure leading to correlated equilibrium,” </a:t>
            </a:r>
            <a:r>
              <a:rPr lang="en-US" i="1" dirty="0" err="1" smtClean="0"/>
              <a:t>Econometrica</a:t>
            </a:r>
            <a:r>
              <a:rPr lang="en-US" i="1" dirty="0" smtClean="0"/>
              <a:t>, vol. 68, no. 5, pp. 1127–</a:t>
            </a:r>
            <a:r>
              <a:rPr lang="en-US" dirty="0" smtClean="0"/>
              <a:t>1150, 2000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838200" y="152400"/>
            <a:ext cx="7848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Regret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Matching based Selection Game (RMSG)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aphicFrame>
        <p:nvGraphicFramePr>
          <p:cNvPr id="752651" name="Object 11"/>
          <p:cNvGraphicFramePr>
            <a:graphicFrameLocks noChangeAspect="1"/>
          </p:cNvGraphicFramePr>
          <p:nvPr/>
        </p:nvGraphicFramePr>
        <p:xfrm>
          <a:off x="954828" y="1739899"/>
          <a:ext cx="5445972" cy="1308101"/>
        </p:xfrm>
        <a:graphic>
          <a:graphicData uri="http://schemas.openxmlformats.org/presentationml/2006/ole">
            <p:oleObj spid="_x0000_s1323011" name="Equation" r:id="rId4" imgW="2590560" imgH="622080" progId="Equation.DSMT4">
              <p:embed/>
            </p:oleObj>
          </a:graphicData>
        </a:graphic>
      </p:graphicFrame>
      <p:graphicFrame>
        <p:nvGraphicFramePr>
          <p:cNvPr id="752652" name="Object 12"/>
          <p:cNvGraphicFramePr>
            <a:graphicFrameLocks noChangeAspect="1"/>
          </p:cNvGraphicFramePr>
          <p:nvPr/>
        </p:nvGraphicFramePr>
        <p:xfrm>
          <a:off x="801688" y="3810000"/>
          <a:ext cx="6356350" cy="609600"/>
        </p:xfrm>
        <a:graphic>
          <a:graphicData uri="http://schemas.openxmlformats.org/presentationml/2006/ole">
            <p:oleObj spid="_x0000_s1323012" name="Equation" r:id="rId5" imgW="3022560" imgH="253800" progId="Equation.DSMT4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1219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Choose an action according to probability distribution: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3200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The utility function for </a:t>
            </a:r>
            <a:r>
              <a:rPr lang="en-US" sz="2400" dirty="0" err="1" smtClean="0">
                <a:latin typeface="Comic Sans MS" pitchFamily="66" charset="0"/>
              </a:rPr>
              <a:t>noncooperative</a:t>
            </a:r>
            <a:r>
              <a:rPr lang="en-US" sz="2400" dirty="0" smtClean="0">
                <a:latin typeface="Comic Sans MS" pitchFamily="66" charset="0"/>
              </a:rPr>
              <a:t> users is: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5675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Local information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990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Comic Sans MS" pitchFamily="66" charset="0"/>
              </a:rPr>
              <a:t>Inititalization</a:t>
            </a:r>
            <a:r>
              <a:rPr lang="en-US" sz="2400" b="1" u="sng" dirty="0" smtClean="0">
                <a:latin typeface="Comic Sans MS" pitchFamily="66" charset="0"/>
              </a:rPr>
              <a:t>:</a:t>
            </a:r>
            <a:r>
              <a:rPr lang="en-US" sz="2400" u="sng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The initial index of transmit </a:t>
            </a:r>
            <a:r>
              <a:rPr lang="en-US" sz="2400" dirty="0" err="1" smtClean="0">
                <a:latin typeface="Comic Sans MS" pitchFamily="66" charset="0"/>
              </a:rPr>
              <a:t>beamformer</a:t>
            </a:r>
            <a:r>
              <a:rPr lang="en-US" sz="2400" dirty="0" smtClean="0">
                <a:latin typeface="Comic Sans MS" pitchFamily="66" charset="0"/>
              </a:rPr>
              <a:t> are chosen randomly and initial transmit power is maximum for all node pairs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22860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For k=1,….,ITER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38200" y="152400"/>
            <a:ext cx="7848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Regret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Matching based Selection Game (RMSG)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2738735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For m=1,….,N</a:t>
            </a:r>
            <a:endParaRPr lang="en-US" sz="2400" dirty="0">
              <a:latin typeface="Comic Sans MS" pitchFamily="66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95400" y="3015342"/>
            <a:ext cx="8458200" cy="685800"/>
            <a:chOff x="1295400" y="3015342"/>
            <a:chExt cx="8458200" cy="685800"/>
          </a:xfrm>
        </p:grpSpPr>
        <p:sp>
          <p:nvSpPr>
            <p:cNvPr id="22" name="TextBox 21"/>
            <p:cNvSpPr txBox="1"/>
            <p:nvPr/>
          </p:nvSpPr>
          <p:spPr>
            <a:xfrm>
              <a:off x="1295400" y="3124200"/>
              <a:ext cx="845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1) Calculate</a:t>
              </a:r>
              <a:endParaRPr lang="en-US" sz="2400" dirty="0">
                <a:latin typeface="Comic Sans MS" pitchFamily="66" charset="0"/>
              </a:endParaRPr>
            </a:p>
          </p:txBody>
        </p:sp>
        <p:graphicFrame>
          <p:nvGraphicFramePr>
            <p:cNvPr id="1324039" name="Object 7"/>
            <p:cNvGraphicFramePr>
              <a:graphicFrameLocks noChangeAspect="1"/>
            </p:cNvGraphicFramePr>
            <p:nvPr/>
          </p:nvGraphicFramePr>
          <p:xfrm>
            <a:off x="3048000" y="3015342"/>
            <a:ext cx="5943600" cy="685800"/>
          </p:xfrm>
          <a:graphic>
            <a:graphicData uri="http://schemas.openxmlformats.org/presentationml/2006/ole">
              <p:oleObj spid="_x0000_s1324039" name="Equation" r:id="rId3" imgW="3670200" imgH="393480" progId="Equation.DSMT4">
                <p:embed/>
              </p:oleObj>
            </a:graphicData>
          </a:graphic>
        </p:graphicFrame>
      </p:grpSp>
      <p:grpSp>
        <p:nvGrpSpPr>
          <p:cNvPr id="25" name="Group 24"/>
          <p:cNvGrpSpPr/>
          <p:nvPr/>
        </p:nvGrpSpPr>
        <p:grpSpPr>
          <a:xfrm>
            <a:off x="1295400" y="3581400"/>
            <a:ext cx="8458200" cy="1676399"/>
            <a:chOff x="1295400" y="3657600"/>
            <a:chExt cx="8458200" cy="1676399"/>
          </a:xfrm>
        </p:grpSpPr>
        <p:sp>
          <p:nvSpPr>
            <p:cNvPr id="24" name="TextBox 23"/>
            <p:cNvSpPr txBox="1"/>
            <p:nvPr/>
          </p:nvSpPr>
          <p:spPr>
            <a:xfrm>
              <a:off x="1295400" y="3657600"/>
              <a:ext cx="845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2) Update the probability distribution</a:t>
              </a:r>
              <a:endParaRPr lang="en-US" sz="2400" dirty="0">
                <a:latin typeface="Comic Sans MS" pitchFamily="66" charset="0"/>
              </a:endParaRPr>
            </a:p>
          </p:txBody>
        </p:sp>
        <p:graphicFrame>
          <p:nvGraphicFramePr>
            <p:cNvPr id="1324040" name="Object 8"/>
            <p:cNvGraphicFramePr>
              <a:graphicFrameLocks noChangeAspect="1"/>
            </p:cNvGraphicFramePr>
            <p:nvPr/>
          </p:nvGraphicFramePr>
          <p:xfrm>
            <a:off x="1639887" y="4038598"/>
            <a:ext cx="5393833" cy="1295401"/>
          </p:xfrm>
          <a:graphic>
            <a:graphicData uri="http://schemas.openxmlformats.org/presentationml/2006/ole">
              <p:oleObj spid="_x0000_s1324040" name="Equation" r:id="rId4" imgW="2590560" imgH="622080" progId="Equation.DSMT4">
                <p:embed/>
              </p:oleObj>
            </a:graphicData>
          </a:graphic>
        </p:graphicFrame>
      </p:grpSp>
      <p:sp>
        <p:nvSpPr>
          <p:cNvPr id="27" name="TextBox 26"/>
          <p:cNvSpPr txBox="1"/>
          <p:nvPr/>
        </p:nvSpPr>
        <p:spPr>
          <a:xfrm>
            <a:off x="990600" y="5634335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Next m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5939135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Next k</a:t>
            </a:r>
            <a:endParaRPr lang="en-US" sz="2400" dirty="0">
              <a:latin typeface="Comic Sans MS" pitchFamily="66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295400" y="5029200"/>
            <a:ext cx="8458200" cy="1066800"/>
            <a:chOff x="1295400" y="5029200"/>
            <a:chExt cx="8458200" cy="1066800"/>
          </a:xfrm>
        </p:grpSpPr>
        <p:sp>
          <p:nvSpPr>
            <p:cNvPr id="26" name="TextBox 25"/>
            <p:cNvSpPr txBox="1"/>
            <p:nvPr/>
          </p:nvSpPr>
          <p:spPr>
            <a:xfrm>
              <a:off x="1295400" y="5253335"/>
              <a:ext cx="845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3) Update</a:t>
              </a:r>
              <a:endParaRPr lang="en-US" sz="2400" dirty="0">
                <a:latin typeface="Comic Sans MS" pitchFamily="66" charset="0"/>
              </a:endParaRPr>
            </a:p>
          </p:txBody>
        </p:sp>
        <p:grpSp>
          <p:nvGrpSpPr>
            <p:cNvPr id="29" name="Group 44"/>
            <p:cNvGrpSpPr/>
            <p:nvPr/>
          </p:nvGrpSpPr>
          <p:grpSpPr>
            <a:xfrm>
              <a:off x="2819400" y="5029200"/>
              <a:ext cx="4754563" cy="1066800"/>
              <a:chOff x="1225715" y="1006037"/>
              <a:chExt cx="7836810" cy="1205509"/>
            </a:xfrm>
          </p:grpSpPr>
          <p:graphicFrame>
            <p:nvGraphicFramePr>
              <p:cNvPr id="30" name="Object 2"/>
              <p:cNvGraphicFramePr>
                <a:graphicFrameLocks noChangeAspect="1"/>
              </p:cNvGraphicFramePr>
              <p:nvPr/>
            </p:nvGraphicFramePr>
            <p:xfrm>
              <a:off x="1225715" y="1212276"/>
              <a:ext cx="411883" cy="617934"/>
            </p:xfrm>
            <a:graphic>
              <a:graphicData uri="http://schemas.openxmlformats.org/presentationml/2006/ole">
                <p:oleObj spid="_x0000_s1324041" name="Equation" r:id="rId5" imgW="152280" imgH="228600" progId="Equation.DSMT4">
                  <p:embed/>
                </p:oleObj>
              </a:graphicData>
            </a:graphic>
          </p:graphicFrame>
          <p:graphicFrame>
            <p:nvGraphicFramePr>
              <p:cNvPr id="31" name="Object 3"/>
              <p:cNvGraphicFramePr>
                <a:graphicFrameLocks noChangeAspect="1"/>
              </p:cNvGraphicFramePr>
              <p:nvPr/>
            </p:nvGraphicFramePr>
            <p:xfrm>
              <a:off x="3486484" y="1006037"/>
              <a:ext cx="5576041" cy="1205509"/>
            </p:xfrm>
            <a:graphic>
              <a:graphicData uri="http://schemas.openxmlformats.org/presentationml/2006/ole">
                <p:oleObj spid="_x0000_s1324042" name="Equation" r:id="rId6" imgW="2057400" imgH="444240" progId="Equation.DSMT4">
                  <p:embed/>
                </p:oleObj>
              </a:graphicData>
            </a:graphic>
          </p:graphicFrame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1900315" y="1526215"/>
                <a:ext cx="990601" cy="158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21" grpId="0"/>
      <p:bldP spid="27" grpId="0"/>
      <p:bldP spid="28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838200" y="152400"/>
            <a:ext cx="7848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Regret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Matching based Selection Game (RMSG)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1219200"/>
            <a:ext cx="75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Comic Sans MS" pitchFamily="66" charset="0"/>
              </a:rPr>
              <a:t>Facts: </a:t>
            </a:r>
          </a:p>
          <a:p>
            <a:r>
              <a:rPr lang="en-US" sz="2400" dirty="0" smtClean="0">
                <a:latin typeface="Comic Sans MS" pitchFamily="66" charset="0"/>
              </a:rPr>
              <a:t>1-) Every finite strategy game has a mixed strategy Nash equilibrium.</a:t>
            </a:r>
          </a:p>
          <a:p>
            <a:r>
              <a:rPr lang="en-US" sz="2400" dirty="0" smtClean="0">
                <a:latin typeface="Comic Sans MS" pitchFamily="66" charset="0"/>
              </a:rPr>
              <a:t>2-) For all finite games, using a proper learning algorithm, the game can be shown to converge to the fixed points of probability. </a:t>
            </a:r>
          </a:p>
          <a:p>
            <a:r>
              <a:rPr lang="en-US" sz="2400" dirty="0" smtClean="0">
                <a:latin typeface="Comic Sans MS" pitchFamily="66" charset="0"/>
              </a:rPr>
              <a:t>3-)The advantage of regret matching- based selection is that it is distributed and requires limited information exchange</a:t>
            </a:r>
          </a:p>
          <a:p>
            <a:r>
              <a:rPr lang="en-US" sz="2400" dirty="0" smtClean="0">
                <a:latin typeface="Comic Sans MS" pitchFamily="66" charset="0"/>
              </a:rPr>
              <a:t>4-) The time-averaged behavior of regret-matching game converges almost surely (with probability</a:t>
            </a:r>
          </a:p>
          <a:p>
            <a:r>
              <a:rPr lang="en-US" sz="2400" dirty="0" smtClean="0">
                <a:latin typeface="Comic Sans MS" pitchFamily="66" charset="0"/>
              </a:rPr>
              <a:t>one) to the set of coarse-correlated equilibrium (*)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6336268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(*) H. P. Young, “Strategic learning and its limits,” in </a:t>
            </a:r>
            <a:r>
              <a:rPr lang="en-US" i="1" dirty="0" smtClean="0"/>
              <a:t>Oxford University Press, 2005.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6819900" y="4763"/>
            <a:ext cx="0" cy="3651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312738" y="1066801"/>
            <a:ext cx="8450262" cy="5105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The number of node pairs in the network is selected to be N = 4 (small network) , uniformly distributed over a square area of dimension 30m X 30m and  N=10 (large network), uniformly distributed over a square area of dimension 100m X 100m.</a:t>
            </a:r>
          </a:p>
          <a:p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The target SINR is selected to be  </a:t>
            </a:r>
            <a:r>
              <a:rPr lang="el-GR" sz="2400" dirty="0" smtClean="0">
                <a:ea typeface="ＭＳ Ｐゴシック" pitchFamily="34" charset="-128"/>
                <a:cs typeface="Arial" charset="0"/>
              </a:rPr>
              <a:t>γ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*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= 10 dB.</a:t>
            </a:r>
          </a:p>
          <a:p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Transmit Power range  Pi = [1mW, 5mW, 20mW, 30mW, 50 </a:t>
            </a:r>
            <a:r>
              <a:rPr lang="en-US" sz="2400" dirty="0" err="1" smtClean="0">
                <a:latin typeface="Comic Sans MS" pitchFamily="66" charset="0"/>
                <a:ea typeface="ＭＳ Ｐゴシック" pitchFamily="34" charset="-128"/>
              </a:rPr>
              <a:t>mW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, 100mW ], </a:t>
            </a:r>
            <a:r>
              <a:rPr lang="el-GR" sz="2400" dirty="0" smtClean="0">
                <a:latin typeface="Arial"/>
                <a:ea typeface="ＭＳ Ｐゴシック" pitchFamily="34" charset="-128"/>
                <a:cs typeface="Arial"/>
              </a:rPr>
              <a:t>σ</a:t>
            </a:r>
            <a:r>
              <a:rPr lang="en-US" sz="2400" baseline="30000" dirty="0" smtClean="0">
                <a:latin typeface="Arial"/>
                <a:ea typeface="ＭＳ Ｐゴシック" pitchFamily="34" charset="-128"/>
                <a:cs typeface="Arial"/>
              </a:rPr>
              <a:t>2</a:t>
            </a:r>
            <a:r>
              <a:rPr lang="en-US" sz="2400" dirty="0" smtClean="0">
                <a:latin typeface="Arial"/>
                <a:ea typeface="ＭＳ Ｐゴシック" pitchFamily="34" charset="-128"/>
                <a:cs typeface="Arial"/>
              </a:rPr>
              <a:t>=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 -95 </a:t>
            </a:r>
            <a:r>
              <a:rPr lang="en-US" sz="2400" dirty="0" err="1" smtClean="0">
                <a:latin typeface="Comic Sans MS" pitchFamily="66" charset="0"/>
                <a:ea typeface="ＭＳ Ｐゴシック" pitchFamily="34" charset="-128"/>
              </a:rPr>
              <a:t>dBm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. </a:t>
            </a:r>
          </a:p>
          <a:p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Each entry in the channel matrix is </a:t>
            </a:r>
            <a:r>
              <a:rPr lang="en-US" sz="2400" dirty="0" err="1" smtClean="0">
                <a:latin typeface="Comic Sans MS" pitchFamily="66" charset="0"/>
                <a:ea typeface="ＭＳ Ｐゴシック" pitchFamily="34" charset="-128"/>
              </a:rPr>
              <a:t>i.i.d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. Gaussian random variables and don’t vary throughout iterations. </a:t>
            </a:r>
            <a:endParaRPr lang="en-US" sz="2400" baseline="30000" dirty="0" smtClean="0">
              <a:latin typeface="Comic Sans MS" pitchFamily="66" charset="0"/>
              <a:ea typeface="ＭＳ Ｐゴシック" pitchFamily="34" charset="-128"/>
            </a:endParaRPr>
          </a:p>
          <a:p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For each node pair, codebook size is </a:t>
            </a:r>
            <a:r>
              <a:rPr lang="el-GR" sz="2400" dirty="0" smtClean="0">
                <a:latin typeface="Arial"/>
                <a:ea typeface="ＭＳ Ｐゴシック" pitchFamily="34" charset="-128"/>
                <a:cs typeface="Arial"/>
              </a:rPr>
              <a:t>ϒ</a:t>
            </a:r>
            <a:r>
              <a:rPr lang="en-US" sz="2400" dirty="0" smtClean="0">
                <a:latin typeface="Arial"/>
                <a:ea typeface="ＭＳ Ｐゴシック" pitchFamily="34" charset="-128"/>
                <a:cs typeface="Arial"/>
              </a:rPr>
              <a:t>=</a:t>
            </a:r>
            <a:r>
              <a:rPr lang="en-US" sz="2400" dirty="0" smtClean="0">
                <a:latin typeface="Comic Sans MS" pitchFamily="66" charset="0"/>
                <a:ea typeface="ＭＳ Ｐゴシック" pitchFamily="34" charset="-128"/>
              </a:rPr>
              <a:t>16 and number of antennas is T=3.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34" charset="-128"/>
                <a:cs typeface="+mj-cs"/>
              </a:rPr>
              <a:t>b)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Simulation Results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7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287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Simulation Results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886200" y="3505197"/>
            <a:ext cx="914400" cy="381000"/>
            <a:chOff x="3886200" y="4746970"/>
            <a:chExt cx="914400" cy="489858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rot="5400000" flipH="1" flipV="1">
              <a:off x="4555274" y="4991502"/>
              <a:ext cx="489858" cy="7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arrow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3886200" y="4800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68 %</a:t>
              </a:r>
              <a:endParaRPr lang="en-US" dirty="0">
                <a:latin typeface="Comic Sans MS" pitchFamily="66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667000" y="89529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N=4 (Small Network), </a:t>
            </a:r>
            <a:r>
              <a:rPr lang="el-GR" sz="2000" b="1" dirty="0" smtClean="0">
                <a:latin typeface="Arial"/>
                <a:cs typeface="Arial"/>
              </a:rPr>
              <a:t>τ</a:t>
            </a:r>
            <a:r>
              <a:rPr lang="en-US" sz="2000" b="1" dirty="0" smtClean="0">
                <a:latin typeface="Arial"/>
                <a:cs typeface="Arial"/>
              </a:rPr>
              <a:t>=0.1/k</a:t>
            </a:r>
            <a:r>
              <a:rPr lang="en-US" sz="2000" b="1" baseline="30000" dirty="0" smtClean="0">
                <a:latin typeface="Arial"/>
                <a:cs typeface="Arial"/>
              </a:rPr>
              <a:t>2</a:t>
            </a:r>
            <a:r>
              <a:rPr lang="en-US" sz="2000" b="1" dirty="0" smtClean="0">
                <a:cs typeface="Arial"/>
              </a:rPr>
              <a:t> ,</a:t>
            </a:r>
            <a:endParaRPr lang="en-US" sz="2000" b="1" baseline="30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867400" y="3276600"/>
            <a:ext cx="3048004" cy="534195"/>
            <a:chOff x="6506306" y="4528666"/>
            <a:chExt cx="2735387" cy="724838"/>
          </a:xfrm>
        </p:grpSpPr>
        <p:grpSp>
          <p:nvGrpSpPr>
            <p:cNvPr id="22" name="Group 21"/>
            <p:cNvGrpSpPr/>
            <p:nvPr/>
          </p:nvGrpSpPr>
          <p:grpSpPr>
            <a:xfrm>
              <a:off x="6506306" y="4528666"/>
              <a:ext cx="762000" cy="724838"/>
              <a:chOff x="6506306" y="4300860"/>
              <a:chExt cx="762000" cy="724838"/>
            </a:xfrm>
          </p:grpSpPr>
          <p:cxnSp>
            <p:nvCxnSpPr>
              <p:cNvPr id="17" name="Straight Arrow Connector 16"/>
              <p:cNvCxnSpPr/>
              <p:nvPr/>
            </p:nvCxnSpPr>
            <p:spPr bwMode="auto">
              <a:xfrm rot="5400000" flipH="1" flipV="1">
                <a:off x="6759349" y="4663278"/>
                <a:ext cx="724838" cy="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arrow"/>
                <a:tailEnd type="arrow"/>
              </a:ln>
              <a:effectLst/>
            </p:spPr>
          </p:cxnSp>
          <p:sp>
            <p:nvSpPr>
              <p:cNvPr id="18" name="TextBox 17"/>
              <p:cNvSpPr txBox="1"/>
              <p:nvPr/>
            </p:nvSpPr>
            <p:spPr>
              <a:xfrm>
                <a:off x="6506306" y="4345104"/>
                <a:ext cx="762000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mic Sans MS" pitchFamily="66" charset="0"/>
                  </a:rPr>
                  <a:t>52 %</a:t>
                </a:r>
                <a:endParaRPr lang="en-US" dirty="0">
                  <a:latin typeface="Comic Sans MS" pitchFamily="66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7336693" y="4583674"/>
              <a:ext cx="190500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Close to optimal</a:t>
              </a:r>
              <a:endParaRPr lang="en-US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Simulation Results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pic>
        <p:nvPicPr>
          <p:cNvPr id="869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52500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47800" y="74289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COPMA Transmit Power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10800000" flipV="1">
            <a:off x="304800" y="1676400"/>
            <a:ext cx="8610600" cy="2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Simulation Results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CA36-850E-45EC-8F10-E0A169AE2FCC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pic>
        <p:nvPicPr>
          <p:cNvPr id="868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38892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47800" y="764661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COPMA Transmit </a:t>
            </a:r>
            <a:r>
              <a:rPr lang="en-US" sz="2000" b="1" dirty="0" err="1" smtClean="0">
                <a:latin typeface="Arial"/>
                <a:cs typeface="Arial"/>
              </a:rPr>
              <a:t>Beamformer</a:t>
            </a:r>
            <a:r>
              <a:rPr lang="en-US" sz="2000" b="1" dirty="0" smtClean="0">
                <a:latin typeface="Arial"/>
                <a:cs typeface="Arial"/>
              </a:rPr>
              <a:t> Index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pptA719.tmp</Template>
  <TotalTime>10720</TotalTime>
  <Words>6169</Words>
  <Application>Microsoft Office PowerPoint</Application>
  <PresentationFormat>On-screen Show (4:3)</PresentationFormat>
  <Paragraphs>1466</Paragraphs>
  <Slides>123</Slides>
  <Notes>61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123</vt:i4>
      </vt:variant>
    </vt:vector>
  </HeadingPairs>
  <TitlesOfParts>
    <vt:vector size="127" baseType="lpstr">
      <vt:lpstr>Studio</vt:lpstr>
      <vt:lpstr>1_Studio</vt:lpstr>
      <vt:lpstr>Equation</vt:lpstr>
      <vt:lpstr>MathType 6.0 Equation</vt:lpstr>
      <vt:lpstr>Efficient Data Communication Protocols  for Wireless Networks</vt:lpstr>
      <vt:lpstr>MAIN CONTRIBUTIONS:</vt:lpstr>
      <vt:lpstr>OUTLINE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Iterative Updating Schemes</vt:lpstr>
      <vt:lpstr>PART II: 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a) Facility Cost Selection for the Congestion Game 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PART III: </vt:lpstr>
      <vt:lpstr>Introduction 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Conclusion</vt:lpstr>
      <vt:lpstr> FUTURE WORK</vt:lpstr>
      <vt:lpstr>Slide 106</vt:lpstr>
      <vt:lpstr>Slide 107</vt:lpstr>
      <vt:lpstr>Slide 108</vt:lpstr>
      <vt:lpstr>PART I: 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Routing for Correlated Data in Wireless Sensor Networks</dc:title>
  <dc:creator>ezeydan</dc:creator>
  <cp:lastModifiedBy>ezeydan</cp:lastModifiedBy>
  <cp:revision>1227</cp:revision>
  <dcterms:created xsi:type="dcterms:W3CDTF">2009-11-14T01:59:14Z</dcterms:created>
  <dcterms:modified xsi:type="dcterms:W3CDTF">2010-12-10T15:13:45Z</dcterms:modified>
</cp:coreProperties>
</file>